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34"/>
  </p:notesMasterIdLst>
  <p:handoutMasterIdLst>
    <p:handoutMasterId r:id="rId35"/>
  </p:handoutMasterIdLst>
  <p:sldIdLst>
    <p:sldId id="271" r:id="rId2"/>
    <p:sldId id="305" r:id="rId3"/>
    <p:sldId id="752" r:id="rId4"/>
    <p:sldId id="303" r:id="rId5"/>
    <p:sldId id="731" r:id="rId6"/>
    <p:sldId id="299" r:id="rId7"/>
    <p:sldId id="264" r:id="rId8"/>
    <p:sldId id="268" r:id="rId9"/>
    <p:sldId id="273" r:id="rId10"/>
    <p:sldId id="263" r:id="rId11"/>
    <p:sldId id="265" r:id="rId12"/>
    <p:sldId id="257" r:id="rId13"/>
    <p:sldId id="266" r:id="rId14"/>
    <p:sldId id="258" r:id="rId15"/>
    <p:sldId id="259" r:id="rId16"/>
    <p:sldId id="395" r:id="rId17"/>
    <p:sldId id="751" r:id="rId18"/>
    <p:sldId id="755" r:id="rId19"/>
    <p:sldId id="765" r:id="rId20"/>
    <p:sldId id="766" r:id="rId21"/>
    <p:sldId id="767" r:id="rId22"/>
    <p:sldId id="393" r:id="rId23"/>
    <p:sldId id="756" r:id="rId24"/>
    <p:sldId id="757" r:id="rId25"/>
    <p:sldId id="758" r:id="rId26"/>
    <p:sldId id="759" r:id="rId27"/>
    <p:sldId id="762" r:id="rId28"/>
    <p:sldId id="763" r:id="rId29"/>
    <p:sldId id="764" r:id="rId30"/>
    <p:sldId id="760" r:id="rId31"/>
    <p:sldId id="761" r:id="rId32"/>
    <p:sldId id="768" r:id="rId33"/>
  </p:sldIdLst>
  <p:sldSz cx="9144000" cy="6858000" type="screen4x3"/>
  <p:notesSz cx="6797675" cy="9982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6" userDrawn="1">
          <p15:clr>
            <a:srgbClr val="A4A3A4"/>
          </p15:clr>
        </p15:guide>
        <p15:guide id="2" pos="2160" userDrawn="1">
          <p15:clr>
            <a:srgbClr val="A4A3A4"/>
          </p15:clr>
        </p15:guide>
        <p15:guide id="3" orient="horz" pos="3144" userDrawn="1">
          <p15:clr>
            <a:srgbClr val="A4A3A4"/>
          </p15:clr>
        </p15:guide>
        <p15:guide id="4"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FD8D"/>
    <a:srgbClr val="5EB202"/>
    <a:srgbClr val="02B2AE"/>
    <a:srgbClr val="B07100"/>
    <a:srgbClr val="00ACB0"/>
    <a:srgbClr val="5AC4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1200" y="32"/>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79" d="100"/>
          <a:sy n="79" d="100"/>
        </p:scale>
        <p:origin x="-2416" y="-96"/>
      </p:cViewPr>
      <p:guideLst>
        <p:guide orient="horz" pos="2896"/>
        <p:guide pos="2160"/>
        <p:guide orient="horz" pos="3144"/>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0FC4A0-3C25-40B7-B1A5-3422C5B13D83}" type="doc">
      <dgm:prSet loTypeId="urn:microsoft.com/office/officeart/2005/8/layout/radial3" loCatId="cycle" qsTypeId="urn:microsoft.com/office/officeart/2005/8/quickstyle/simple1" qsCatId="simple" csTypeId="urn:microsoft.com/office/officeart/2005/8/colors/colorful5" csCatId="colorful" phldr="1"/>
      <dgm:spPr/>
      <dgm:t>
        <a:bodyPr/>
        <a:lstStyle/>
        <a:p>
          <a:endParaRPr lang="en-GB"/>
        </a:p>
      </dgm:t>
    </dgm:pt>
    <dgm:pt modelId="{63D82C7B-1F31-4F45-A43D-9350DDEF8915}">
      <dgm:prSet phldrT="[Text]" custT="1"/>
      <dgm:spPr>
        <a:solidFill>
          <a:srgbClr val="FF66CC">
            <a:alpha val="49804"/>
          </a:srgbClr>
        </a:solidFill>
      </dgm:spPr>
      <dgm:t>
        <a:bodyPr/>
        <a:lstStyle/>
        <a:p>
          <a:r>
            <a:rPr lang="en-GB" sz="1800" b="1" i="1" dirty="0"/>
            <a:t>"Accelerating Clean Energy Innovation"</a:t>
          </a:r>
          <a:r>
            <a:rPr lang="en-GB" sz="1800" b="1" dirty="0"/>
            <a:t> </a:t>
          </a:r>
          <a:r>
            <a:rPr lang="en-GB" sz="1600" b="0" dirty="0"/>
            <a:t>(COM(2016)763)</a:t>
          </a:r>
        </a:p>
      </dgm:t>
    </dgm:pt>
    <dgm:pt modelId="{E5D8C2AA-6005-4273-9B35-7424B259D0B8}" type="parTrans" cxnId="{18B0D710-9A6D-4F0F-A5F3-46F78296DB28}">
      <dgm:prSet/>
      <dgm:spPr/>
      <dgm:t>
        <a:bodyPr/>
        <a:lstStyle/>
        <a:p>
          <a:endParaRPr lang="en-GB" sz="3200" b="1"/>
        </a:p>
      </dgm:t>
    </dgm:pt>
    <dgm:pt modelId="{541E6496-1760-440A-9EAE-9191E51D14F1}" type="sibTrans" cxnId="{18B0D710-9A6D-4F0F-A5F3-46F78296DB28}">
      <dgm:prSet/>
      <dgm:spPr/>
      <dgm:t>
        <a:bodyPr/>
        <a:lstStyle/>
        <a:p>
          <a:endParaRPr lang="en-GB" sz="3200" b="1"/>
        </a:p>
      </dgm:t>
    </dgm:pt>
    <dgm:pt modelId="{84D9B1B9-55BB-4886-AE8F-418D3A10E7D1}">
      <dgm:prSet phldrT="[Text]" custT="1"/>
      <dgm:spPr>
        <a:solidFill>
          <a:srgbClr val="3366FF">
            <a:alpha val="49804"/>
          </a:srgbClr>
        </a:solidFill>
      </dgm:spPr>
      <dgm:t>
        <a:bodyPr/>
        <a:lstStyle/>
        <a:p>
          <a:r>
            <a:rPr lang="en-GB" sz="1200" b="1" dirty="0"/>
            <a:t>EU's global role</a:t>
          </a:r>
        </a:p>
      </dgm:t>
    </dgm:pt>
    <dgm:pt modelId="{31F64812-4713-4951-914E-643D1CEF873C}" type="parTrans" cxnId="{905CD834-8D3F-4B00-835C-62EA7A4563FC}">
      <dgm:prSet/>
      <dgm:spPr/>
      <dgm:t>
        <a:bodyPr/>
        <a:lstStyle/>
        <a:p>
          <a:endParaRPr lang="en-GB" sz="3200" b="1"/>
        </a:p>
      </dgm:t>
    </dgm:pt>
    <dgm:pt modelId="{3C902D86-54AA-4E1F-B5E8-3B40AD712273}" type="sibTrans" cxnId="{905CD834-8D3F-4B00-835C-62EA7A4563FC}">
      <dgm:prSet/>
      <dgm:spPr/>
      <dgm:t>
        <a:bodyPr/>
        <a:lstStyle/>
        <a:p>
          <a:endParaRPr lang="en-GB" sz="3200" b="1"/>
        </a:p>
      </dgm:t>
    </dgm:pt>
    <dgm:pt modelId="{67875850-086C-4D4F-8080-DCA7871C0A70}">
      <dgm:prSet phldrT="[Text]" custT="1"/>
      <dgm:spPr>
        <a:solidFill>
          <a:srgbClr val="92D050">
            <a:alpha val="50000"/>
          </a:srgbClr>
        </a:solidFill>
      </dgm:spPr>
      <dgm:t>
        <a:bodyPr/>
        <a:lstStyle/>
        <a:p>
          <a:r>
            <a:rPr lang="en-GB" sz="1200" b="1" dirty="0"/>
            <a:t>Funding Energy Science and Technology</a:t>
          </a:r>
        </a:p>
      </dgm:t>
    </dgm:pt>
    <dgm:pt modelId="{13A03E9A-92E7-4DC5-815D-4133AA885FA2}" type="parTrans" cxnId="{AD12C443-78B1-41A9-9032-D36D0739F469}">
      <dgm:prSet/>
      <dgm:spPr/>
      <dgm:t>
        <a:bodyPr/>
        <a:lstStyle/>
        <a:p>
          <a:endParaRPr lang="en-GB" sz="3200" b="1"/>
        </a:p>
      </dgm:t>
    </dgm:pt>
    <dgm:pt modelId="{3AF98FD5-274B-4262-96A4-F9F7339BA5E8}" type="sibTrans" cxnId="{AD12C443-78B1-41A9-9032-D36D0739F469}">
      <dgm:prSet/>
      <dgm:spPr/>
      <dgm:t>
        <a:bodyPr/>
        <a:lstStyle/>
        <a:p>
          <a:endParaRPr lang="en-GB" sz="3200" b="1"/>
        </a:p>
      </dgm:t>
    </dgm:pt>
    <dgm:pt modelId="{558DC188-3205-4DB7-8BAD-DBF872389F90}">
      <dgm:prSet phldrT="[Text]" custT="1"/>
      <dgm:spPr>
        <a:solidFill>
          <a:srgbClr val="FFC000">
            <a:alpha val="50000"/>
          </a:srgbClr>
        </a:solidFill>
      </dgm:spPr>
      <dgm:t>
        <a:bodyPr/>
        <a:lstStyle/>
        <a:p>
          <a:r>
            <a:rPr lang="en-GB" sz="1200" b="1" dirty="0"/>
            <a:t>Financial Instruments</a:t>
          </a:r>
        </a:p>
      </dgm:t>
    </dgm:pt>
    <dgm:pt modelId="{40FBB5D3-0FFA-43CF-92AB-8643B593FFE1}" type="parTrans" cxnId="{AEBAB37C-C28E-44C3-85B9-3EC6B2348E5A}">
      <dgm:prSet/>
      <dgm:spPr/>
      <dgm:t>
        <a:bodyPr/>
        <a:lstStyle/>
        <a:p>
          <a:endParaRPr lang="en-GB" sz="3200" b="1"/>
        </a:p>
      </dgm:t>
    </dgm:pt>
    <dgm:pt modelId="{C3855204-402A-4FA9-AC9E-F3337CB2C976}" type="sibTrans" cxnId="{AEBAB37C-C28E-44C3-85B9-3EC6B2348E5A}">
      <dgm:prSet/>
      <dgm:spPr/>
      <dgm:t>
        <a:bodyPr/>
        <a:lstStyle/>
        <a:p>
          <a:endParaRPr lang="en-GB" sz="3200" b="1"/>
        </a:p>
      </dgm:t>
    </dgm:pt>
    <dgm:pt modelId="{06CF9F96-F93A-4B29-A70E-0ADA9289462E}">
      <dgm:prSet phldrT="[Text]" custT="1"/>
      <dgm:spPr>
        <a:solidFill>
          <a:schemeClr val="accent2">
            <a:lumMod val="40000"/>
            <a:lumOff val="60000"/>
            <a:alpha val="50000"/>
          </a:schemeClr>
        </a:solidFill>
      </dgm:spPr>
      <dgm:t>
        <a:bodyPr/>
        <a:lstStyle/>
        <a:p>
          <a:r>
            <a:rPr lang="en-GB" sz="1200" b="1" dirty="0"/>
            <a:t>Policy Signals</a:t>
          </a:r>
        </a:p>
      </dgm:t>
    </dgm:pt>
    <dgm:pt modelId="{80DEE792-9DF2-4175-A392-C4C094DB38C3}" type="parTrans" cxnId="{D72F570D-2A69-40F4-BC92-344E9B367BA7}">
      <dgm:prSet/>
      <dgm:spPr/>
      <dgm:t>
        <a:bodyPr/>
        <a:lstStyle/>
        <a:p>
          <a:endParaRPr lang="en-GB" sz="3200" b="1"/>
        </a:p>
      </dgm:t>
    </dgm:pt>
    <dgm:pt modelId="{1C56B720-1C6C-4248-A648-1FBFC64FD254}" type="sibTrans" cxnId="{D72F570D-2A69-40F4-BC92-344E9B367BA7}">
      <dgm:prSet/>
      <dgm:spPr/>
      <dgm:t>
        <a:bodyPr/>
        <a:lstStyle/>
        <a:p>
          <a:endParaRPr lang="en-GB" sz="3200" b="1"/>
        </a:p>
      </dgm:t>
    </dgm:pt>
    <dgm:pt modelId="{3496E5DE-F0A9-4EFB-A870-86865F45EE0F}" type="pres">
      <dgm:prSet presAssocID="{EC0FC4A0-3C25-40B7-B1A5-3422C5B13D83}" presName="composite" presStyleCnt="0">
        <dgm:presLayoutVars>
          <dgm:chMax val="1"/>
          <dgm:dir/>
          <dgm:resizeHandles val="exact"/>
        </dgm:presLayoutVars>
      </dgm:prSet>
      <dgm:spPr/>
    </dgm:pt>
    <dgm:pt modelId="{245A693E-9413-4AD3-8D06-2788AC69C52D}" type="pres">
      <dgm:prSet presAssocID="{EC0FC4A0-3C25-40B7-B1A5-3422C5B13D83}" presName="radial" presStyleCnt="0">
        <dgm:presLayoutVars>
          <dgm:animLvl val="ctr"/>
        </dgm:presLayoutVars>
      </dgm:prSet>
      <dgm:spPr/>
    </dgm:pt>
    <dgm:pt modelId="{A28405FA-6B6D-4D20-8171-4CB05D68CCB2}" type="pres">
      <dgm:prSet presAssocID="{63D82C7B-1F31-4F45-A43D-9350DDEF8915}" presName="centerShape" presStyleLbl="vennNode1" presStyleIdx="0" presStyleCnt="5" custLinFactNeighborX="-1481" custLinFactNeighborY="-1558"/>
      <dgm:spPr/>
    </dgm:pt>
    <dgm:pt modelId="{2AC90D50-3010-4367-8A03-67FB0E52C6FB}" type="pres">
      <dgm:prSet presAssocID="{84D9B1B9-55BB-4886-AE8F-418D3A10E7D1}" presName="node" presStyleLbl="vennNode1" presStyleIdx="1" presStyleCnt="5" custScaleX="108796" custScaleY="108096">
        <dgm:presLayoutVars>
          <dgm:bulletEnabled val="1"/>
        </dgm:presLayoutVars>
      </dgm:prSet>
      <dgm:spPr/>
    </dgm:pt>
    <dgm:pt modelId="{CCAA2D52-7E23-40DF-9AB6-0637B88A7379}" type="pres">
      <dgm:prSet presAssocID="{67875850-086C-4D4F-8080-DCA7871C0A70}" presName="node" presStyleLbl="vennNode1" presStyleIdx="2" presStyleCnt="5" custScaleX="121553" custScaleY="118746">
        <dgm:presLayoutVars>
          <dgm:bulletEnabled val="1"/>
        </dgm:presLayoutVars>
      </dgm:prSet>
      <dgm:spPr/>
    </dgm:pt>
    <dgm:pt modelId="{02571558-2CA9-46B5-8CC1-1F9CA7F1DF55}" type="pres">
      <dgm:prSet presAssocID="{558DC188-3205-4DB7-8BAD-DBF872389F90}" presName="node" presStyleLbl="vennNode1" presStyleIdx="3" presStyleCnt="5" custScaleX="126500" custScaleY="123652" custRadScaleRad="99328" custRadScaleInc="-638">
        <dgm:presLayoutVars>
          <dgm:bulletEnabled val="1"/>
        </dgm:presLayoutVars>
      </dgm:prSet>
      <dgm:spPr/>
    </dgm:pt>
    <dgm:pt modelId="{9AABDC72-80A2-4E57-938C-C74C4047E771}" type="pres">
      <dgm:prSet presAssocID="{06CF9F96-F93A-4B29-A70E-0ADA9289462E}" presName="node" presStyleLbl="vennNode1" presStyleIdx="4" presStyleCnt="5" custScaleX="116249" custScaleY="119975">
        <dgm:presLayoutVars>
          <dgm:bulletEnabled val="1"/>
        </dgm:presLayoutVars>
      </dgm:prSet>
      <dgm:spPr/>
    </dgm:pt>
  </dgm:ptLst>
  <dgm:cxnLst>
    <dgm:cxn modelId="{D72F570D-2A69-40F4-BC92-344E9B367BA7}" srcId="{63D82C7B-1F31-4F45-A43D-9350DDEF8915}" destId="{06CF9F96-F93A-4B29-A70E-0ADA9289462E}" srcOrd="3" destOrd="0" parTransId="{80DEE792-9DF2-4175-A392-C4C094DB38C3}" sibTransId="{1C56B720-1C6C-4248-A648-1FBFC64FD254}"/>
    <dgm:cxn modelId="{18B0D710-9A6D-4F0F-A5F3-46F78296DB28}" srcId="{EC0FC4A0-3C25-40B7-B1A5-3422C5B13D83}" destId="{63D82C7B-1F31-4F45-A43D-9350DDEF8915}" srcOrd="0" destOrd="0" parTransId="{E5D8C2AA-6005-4273-9B35-7424B259D0B8}" sibTransId="{541E6496-1760-440A-9EAE-9191E51D14F1}"/>
    <dgm:cxn modelId="{64FA2C14-BECB-4E6F-BB22-66446AC1645E}" type="presOf" srcId="{84D9B1B9-55BB-4886-AE8F-418D3A10E7D1}" destId="{2AC90D50-3010-4367-8A03-67FB0E52C6FB}" srcOrd="0" destOrd="0" presId="urn:microsoft.com/office/officeart/2005/8/layout/radial3"/>
    <dgm:cxn modelId="{0DD0282B-4D7A-4B27-AED7-01CF67AB2F1C}" type="presOf" srcId="{558DC188-3205-4DB7-8BAD-DBF872389F90}" destId="{02571558-2CA9-46B5-8CC1-1F9CA7F1DF55}" srcOrd="0" destOrd="0" presId="urn:microsoft.com/office/officeart/2005/8/layout/radial3"/>
    <dgm:cxn modelId="{905CD834-8D3F-4B00-835C-62EA7A4563FC}" srcId="{63D82C7B-1F31-4F45-A43D-9350DDEF8915}" destId="{84D9B1B9-55BB-4886-AE8F-418D3A10E7D1}" srcOrd="0" destOrd="0" parTransId="{31F64812-4713-4951-914E-643D1CEF873C}" sibTransId="{3C902D86-54AA-4E1F-B5E8-3B40AD712273}"/>
    <dgm:cxn modelId="{AD12C443-78B1-41A9-9032-D36D0739F469}" srcId="{63D82C7B-1F31-4F45-A43D-9350DDEF8915}" destId="{67875850-086C-4D4F-8080-DCA7871C0A70}" srcOrd="1" destOrd="0" parTransId="{13A03E9A-92E7-4DC5-815D-4133AA885FA2}" sibTransId="{3AF98FD5-274B-4262-96A4-F9F7339BA5E8}"/>
    <dgm:cxn modelId="{115CA26E-7132-4C81-A748-38B094541EC7}" type="presOf" srcId="{EC0FC4A0-3C25-40B7-B1A5-3422C5B13D83}" destId="{3496E5DE-F0A9-4EFB-A870-86865F45EE0F}" srcOrd="0" destOrd="0" presId="urn:microsoft.com/office/officeart/2005/8/layout/radial3"/>
    <dgm:cxn modelId="{9420DC55-4FFD-48ED-8F56-45611310324C}" type="presOf" srcId="{63D82C7B-1F31-4F45-A43D-9350DDEF8915}" destId="{A28405FA-6B6D-4D20-8171-4CB05D68CCB2}" srcOrd="0" destOrd="0" presId="urn:microsoft.com/office/officeart/2005/8/layout/radial3"/>
    <dgm:cxn modelId="{AEBAB37C-C28E-44C3-85B9-3EC6B2348E5A}" srcId="{63D82C7B-1F31-4F45-A43D-9350DDEF8915}" destId="{558DC188-3205-4DB7-8BAD-DBF872389F90}" srcOrd="2" destOrd="0" parTransId="{40FBB5D3-0FFA-43CF-92AB-8643B593FFE1}" sibTransId="{C3855204-402A-4FA9-AC9E-F3337CB2C976}"/>
    <dgm:cxn modelId="{6B84D9B6-BFDB-4A93-BC63-AA2F498DE86C}" type="presOf" srcId="{67875850-086C-4D4F-8080-DCA7871C0A70}" destId="{CCAA2D52-7E23-40DF-9AB6-0637B88A7379}" srcOrd="0" destOrd="0" presId="urn:microsoft.com/office/officeart/2005/8/layout/radial3"/>
    <dgm:cxn modelId="{ADD34EFC-5011-4D6D-B7AC-4CD896D5B371}" type="presOf" srcId="{06CF9F96-F93A-4B29-A70E-0ADA9289462E}" destId="{9AABDC72-80A2-4E57-938C-C74C4047E771}" srcOrd="0" destOrd="0" presId="urn:microsoft.com/office/officeart/2005/8/layout/radial3"/>
    <dgm:cxn modelId="{9D85CEEC-A5F5-4387-B2AC-52D6284B8EDC}" type="presParOf" srcId="{3496E5DE-F0A9-4EFB-A870-86865F45EE0F}" destId="{245A693E-9413-4AD3-8D06-2788AC69C52D}" srcOrd="0" destOrd="0" presId="urn:microsoft.com/office/officeart/2005/8/layout/radial3"/>
    <dgm:cxn modelId="{15F1191B-67B0-4072-9825-DFF436DD3B3A}" type="presParOf" srcId="{245A693E-9413-4AD3-8D06-2788AC69C52D}" destId="{A28405FA-6B6D-4D20-8171-4CB05D68CCB2}" srcOrd="0" destOrd="0" presId="urn:microsoft.com/office/officeart/2005/8/layout/radial3"/>
    <dgm:cxn modelId="{2A6ED911-8AF4-46BD-AC2D-AF0CA2DADDE1}" type="presParOf" srcId="{245A693E-9413-4AD3-8D06-2788AC69C52D}" destId="{2AC90D50-3010-4367-8A03-67FB0E52C6FB}" srcOrd="1" destOrd="0" presId="urn:microsoft.com/office/officeart/2005/8/layout/radial3"/>
    <dgm:cxn modelId="{CC9433F6-763E-492D-8105-5D23342D1874}" type="presParOf" srcId="{245A693E-9413-4AD3-8D06-2788AC69C52D}" destId="{CCAA2D52-7E23-40DF-9AB6-0637B88A7379}" srcOrd="2" destOrd="0" presId="urn:microsoft.com/office/officeart/2005/8/layout/radial3"/>
    <dgm:cxn modelId="{56FC67CE-17FD-48D1-8BE1-AC9E4545D2E8}" type="presParOf" srcId="{245A693E-9413-4AD3-8D06-2788AC69C52D}" destId="{02571558-2CA9-46B5-8CC1-1F9CA7F1DF55}" srcOrd="3" destOrd="0" presId="urn:microsoft.com/office/officeart/2005/8/layout/radial3"/>
    <dgm:cxn modelId="{938B4C87-C920-43EC-ADE0-EA9295DA6D36}" type="presParOf" srcId="{245A693E-9413-4AD3-8D06-2788AC69C52D}" destId="{9AABDC72-80A2-4E57-938C-C74C4047E771}"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405FA-6B6D-4D20-8171-4CB05D68CCB2}">
      <dsp:nvSpPr>
        <dsp:cNvPr id="0" name=""/>
        <dsp:cNvSpPr/>
      </dsp:nvSpPr>
      <dsp:spPr>
        <a:xfrm>
          <a:off x="1845202" y="1015563"/>
          <a:ext cx="2807974" cy="2807974"/>
        </a:xfrm>
        <a:prstGeom prst="ellipse">
          <a:avLst/>
        </a:prstGeom>
        <a:solidFill>
          <a:srgbClr val="FF66CC">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i="1" kern="1200" dirty="0"/>
            <a:t>"Accelerating Clean Energy Innovation"</a:t>
          </a:r>
          <a:r>
            <a:rPr lang="en-GB" sz="1800" b="1" kern="1200" dirty="0"/>
            <a:t> </a:t>
          </a:r>
          <a:r>
            <a:rPr lang="en-GB" sz="1600" b="0" kern="1200" dirty="0"/>
            <a:t>(COM(2016)763)</a:t>
          </a:r>
        </a:p>
      </dsp:txBody>
      <dsp:txXfrm>
        <a:off x="2256420" y="1426781"/>
        <a:ext cx="1985538" cy="1985538"/>
      </dsp:txXfrm>
    </dsp:sp>
    <dsp:sp modelId="{2AC90D50-3010-4367-8A03-67FB0E52C6FB}">
      <dsp:nvSpPr>
        <dsp:cNvPr id="0" name=""/>
        <dsp:cNvSpPr/>
      </dsp:nvSpPr>
      <dsp:spPr>
        <a:xfrm>
          <a:off x="2539612" y="-110933"/>
          <a:ext cx="1527482" cy="1517654"/>
        </a:xfrm>
        <a:prstGeom prst="ellipse">
          <a:avLst/>
        </a:prstGeom>
        <a:solidFill>
          <a:srgbClr val="3366FF">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EU's global role</a:t>
          </a:r>
        </a:p>
      </dsp:txBody>
      <dsp:txXfrm>
        <a:off x="2763307" y="111322"/>
        <a:ext cx="1080092" cy="1073144"/>
      </dsp:txXfrm>
    </dsp:sp>
    <dsp:sp modelId="{CCAA2D52-7E23-40DF-9AB6-0637B88A7379}">
      <dsp:nvSpPr>
        <dsp:cNvPr id="0" name=""/>
        <dsp:cNvSpPr/>
      </dsp:nvSpPr>
      <dsp:spPr>
        <a:xfrm>
          <a:off x="4278696" y="1642941"/>
          <a:ext cx="1706588" cy="1667178"/>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Funding Energy Science and Technology</a:t>
          </a:r>
        </a:p>
      </dsp:txBody>
      <dsp:txXfrm>
        <a:off x="4528620" y="1887094"/>
        <a:ext cx="1206740" cy="1178872"/>
      </dsp:txXfrm>
    </dsp:sp>
    <dsp:sp modelId="{02571558-2CA9-46B5-8CC1-1F9CA7F1DF55}">
      <dsp:nvSpPr>
        <dsp:cNvPr id="0" name=""/>
        <dsp:cNvSpPr/>
      </dsp:nvSpPr>
      <dsp:spPr>
        <a:xfrm>
          <a:off x="2433534" y="3424759"/>
          <a:ext cx="1776043" cy="1736058"/>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Financial Instruments</a:t>
          </a:r>
        </a:p>
      </dsp:txBody>
      <dsp:txXfrm>
        <a:off x="2693629" y="3678999"/>
        <a:ext cx="1255853" cy="1227578"/>
      </dsp:txXfrm>
    </dsp:sp>
    <dsp:sp modelId="{9AABDC72-80A2-4E57-938C-C74C4047E771}">
      <dsp:nvSpPr>
        <dsp:cNvPr id="0" name=""/>
        <dsp:cNvSpPr/>
      </dsp:nvSpPr>
      <dsp:spPr>
        <a:xfrm>
          <a:off x="658655" y="1634314"/>
          <a:ext cx="1632121" cy="1684433"/>
        </a:xfrm>
        <a:prstGeom prst="ellipse">
          <a:avLst/>
        </a:prstGeom>
        <a:solidFill>
          <a:schemeClr val="accent2">
            <a:lumMod val="40000"/>
            <a:lumOff val="6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Policy Signals</a:t>
          </a:r>
        </a:p>
      </dsp:txBody>
      <dsp:txXfrm>
        <a:off x="897674" y="1880994"/>
        <a:ext cx="1154083" cy="1191073"/>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9110"/>
          </a:xfrm>
          <a:prstGeom prst="rect">
            <a:avLst/>
          </a:prstGeom>
        </p:spPr>
        <p:txBody>
          <a:bodyPr vert="horz" lIns="91440" tIns="45720" rIns="91440" bIns="45720" rtlCol="0"/>
          <a:lstStyle>
            <a:lvl1pPr algn="l">
              <a:defRPr sz="1200"/>
            </a:lvl1pPr>
          </a:lstStyle>
          <a:p>
            <a:r>
              <a:rPr lang="en-US"/>
              <a:t>PV Technology, University of Cyprus</a:t>
            </a:r>
          </a:p>
        </p:txBody>
      </p:sp>
      <p:sp>
        <p:nvSpPr>
          <p:cNvPr id="3" name="Date Placeholder 2"/>
          <p:cNvSpPr>
            <a:spLocks noGrp="1"/>
          </p:cNvSpPr>
          <p:nvPr>
            <p:ph type="dt" sz="quarter" idx="1"/>
          </p:nvPr>
        </p:nvSpPr>
        <p:spPr>
          <a:xfrm>
            <a:off x="3850444" y="0"/>
            <a:ext cx="2945659" cy="499110"/>
          </a:xfrm>
          <a:prstGeom prst="rect">
            <a:avLst/>
          </a:prstGeom>
        </p:spPr>
        <p:txBody>
          <a:bodyPr vert="horz" lIns="91440" tIns="45720" rIns="91440" bIns="45720" rtlCol="0"/>
          <a:lstStyle>
            <a:lvl1pPr algn="r">
              <a:defRPr sz="1200"/>
            </a:lvl1pPr>
          </a:lstStyle>
          <a:p>
            <a:fld id="{7E069004-C4D1-D54B-B7EF-28DB7F35CF3E}" type="datetime1">
              <a:rPr lang="en-GB" smtClean="0"/>
              <a:pPr/>
              <a:t>25/05/2019</a:t>
            </a:fld>
            <a:endParaRPr lang="en-US"/>
          </a:p>
        </p:txBody>
      </p:sp>
      <p:sp>
        <p:nvSpPr>
          <p:cNvPr id="4" name="Footer Placeholder 3"/>
          <p:cNvSpPr>
            <a:spLocks noGrp="1"/>
          </p:cNvSpPr>
          <p:nvPr>
            <p:ph type="ftr" sz="quarter" idx="2"/>
          </p:nvPr>
        </p:nvSpPr>
        <p:spPr>
          <a:xfrm>
            <a:off x="1" y="9481358"/>
            <a:ext cx="2945659" cy="49911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4" y="9481358"/>
            <a:ext cx="2945659" cy="499110"/>
          </a:xfrm>
          <a:prstGeom prst="rect">
            <a:avLst/>
          </a:prstGeom>
        </p:spPr>
        <p:txBody>
          <a:bodyPr vert="horz" lIns="91440" tIns="45720" rIns="91440" bIns="45720" rtlCol="0" anchor="b"/>
          <a:lstStyle>
            <a:lvl1pPr algn="r">
              <a:defRPr sz="1200"/>
            </a:lvl1pPr>
          </a:lstStyle>
          <a:p>
            <a:fld id="{1CA27413-26C9-1143-885C-4B93E0B3A83E}" type="slidenum">
              <a:rPr lang="en-US" smtClean="0"/>
              <a:pPr/>
              <a:t>‹#›</a:t>
            </a:fld>
            <a:endParaRPr lang="en-US"/>
          </a:p>
        </p:txBody>
      </p:sp>
    </p:spTree>
    <p:extLst>
      <p:ext uri="{BB962C8B-B14F-4D97-AF65-F5344CB8AC3E}">
        <p14:creationId xmlns:p14="http://schemas.microsoft.com/office/powerpoint/2010/main" val="1474231055"/>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9110"/>
          </a:xfrm>
          <a:prstGeom prst="rect">
            <a:avLst/>
          </a:prstGeom>
        </p:spPr>
        <p:txBody>
          <a:bodyPr vert="horz" lIns="91440" tIns="45720" rIns="91440" bIns="45720" rtlCol="0"/>
          <a:lstStyle>
            <a:lvl1pPr algn="l">
              <a:defRPr sz="1200"/>
            </a:lvl1pPr>
          </a:lstStyle>
          <a:p>
            <a:r>
              <a:rPr lang="en-US"/>
              <a:t>PV Technology, University of Cyprus</a:t>
            </a:r>
          </a:p>
        </p:txBody>
      </p:sp>
      <p:sp>
        <p:nvSpPr>
          <p:cNvPr id="3" name="Date Placeholder 2"/>
          <p:cNvSpPr>
            <a:spLocks noGrp="1"/>
          </p:cNvSpPr>
          <p:nvPr>
            <p:ph type="dt" idx="1"/>
          </p:nvPr>
        </p:nvSpPr>
        <p:spPr>
          <a:xfrm>
            <a:off x="3850444" y="0"/>
            <a:ext cx="2945659" cy="499110"/>
          </a:xfrm>
          <a:prstGeom prst="rect">
            <a:avLst/>
          </a:prstGeom>
        </p:spPr>
        <p:txBody>
          <a:bodyPr vert="horz" lIns="91440" tIns="45720" rIns="91440" bIns="45720" rtlCol="0"/>
          <a:lstStyle>
            <a:lvl1pPr algn="r">
              <a:defRPr sz="1200"/>
            </a:lvl1pPr>
          </a:lstStyle>
          <a:p>
            <a:fld id="{82D2383E-B780-884A-AF21-76EBE7390C46}" type="datetime1">
              <a:rPr lang="en-GB" smtClean="0"/>
              <a:pPr/>
              <a:t>25/05/2019</a:t>
            </a:fld>
            <a:endParaRPr lang="en-US"/>
          </a:p>
        </p:txBody>
      </p:sp>
      <p:sp>
        <p:nvSpPr>
          <p:cNvPr id="4" name="Slide Image Placeholder 3"/>
          <p:cNvSpPr>
            <a:spLocks noGrp="1" noRot="1" noChangeAspect="1"/>
          </p:cNvSpPr>
          <p:nvPr>
            <p:ph type="sldImg" idx="2"/>
          </p:nvPr>
        </p:nvSpPr>
        <p:spPr>
          <a:xfrm>
            <a:off x="904875" y="749300"/>
            <a:ext cx="4987925" cy="37417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41546"/>
            <a:ext cx="5438140" cy="449199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1" y="9481358"/>
            <a:ext cx="2945659" cy="49911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81358"/>
            <a:ext cx="2945659" cy="499110"/>
          </a:xfrm>
          <a:prstGeom prst="rect">
            <a:avLst/>
          </a:prstGeom>
        </p:spPr>
        <p:txBody>
          <a:bodyPr vert="horz" lIns="91440" tIns="45720" rIns="91440" bIns="45720" rtlCol="0" anchor="b"/>
          <a:lstStyle>
            <a:lvl1pPr algn="r">
              <a:defRPr sz="1200"/>
            </a:lvl1pPr>
          </a:lstStyle>
          <a:p>
            <a:fld id="{551F6047-F3EA-644A-9E77-A0EEB430F752}" type="slidenum">
              <a:rPr lang="en-US" smtClean="0"/>
              <a:pPr/>
              <a:t>‹#›</a:t>
            </a:fld>
            <a:endParaRPr lang="en-US"/>
          </a:p>
        </p:txBody>
      </p:sp>
    </p:spTree>
    <p:extLst>
      <p:ext uri="{BB962C8B-B14F-4D97-AF65-F5344CB8AC3E}">
        <p14:creationId xmlns:p14="http://schemas.microsoft.com/office/powerpoint/2010/main" val="2457428491"/>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133E8-6EE9-43AB-AAA6-7881A4C038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3412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Cli</a:t>
            </a: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3172692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133E8-6EE9-43AB-AAA6-7881A4C038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338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Calibri" panose="020F0502020204030204" pitchFamily="34" charset="0"/>
                <a:ea typeface="Calibri" panose="020F0502020204030204" pitchFamily="34" charset="0"/>
              </a:rPr>
              <a:t>Trialogue: Commission, Council </a:t>
            </a:r>
            <a:r>
              <a:rPr lang="en-GB" sz="1200">
                <a:solidFill>
                  <a:schemeClr val="tx1"/>
                </a:solidFill>
                <a:latin typeface="Calibri" panose="020F0502020204030204" pitchFamily="34" charset="0"/>
                <a:ea typeface="Calibri" panose="020F0502020204030204" pitchFamily="34" charset="0"/>
              </a:rPr>
              <a:t>and Parliament</a:t>
            </a:r>
            <a:endParaRPr lang="en-US" sz="1200">
              <a:solidFill>
                <a:schemeClr val="tx1"/>
              </a:solidFill>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alibri" panose="020F0502020204030204" pitchFamily="34" charset="0"/>
                <a:ea typeface="Calibri" panose="020F0502020204030204" pitchFamily="34" charset="0"/>
              </a:rPr>
              <a:t>where relevant, a local energy community may conclude an agreement with a distribution system operator to which their network is connected on the operation of the local energy community's network;</a:t>
            </a:r>
          </a:p>
          <a:p>
            <a:endParaRPr lang="en-US" dirty="0"/>
          </a:p>
        </p:txBody>
      </p:sp>
      <p:sp>
        <p:nvSpPr>
          <p:cNvPr id="4" name="Slide Number Placeholder 3"/>
          <p:cNvSpPr>
            <a:spLocks noGrp="1"/>
          </p:cNvSpPr>
          <p:nvPr>
            <p:ph type="sldNum" sz="quarter" idx="5"/>
          </p:nvPr>
        </p:nvSpPr>
        <p:spPr/>
        <p:txBody>
          <a:bodyPr/>
          <a:lstStyle/>
          <a:p>
            <a:fld id="{3DBB1C32-E6CC-4B92-B4D4-764B3669C5DD}" type="slidenum">
              <a:rPr lang="es-ES" smtClean="0"/>
              <a:t>6</a:t>
            </a:fld>
            <a:endParaRPr lang="es-ES"/>
          </a:p>
        </p:txBody>
      </p:sp>
    </p:spTree>
    <p:extLst>
      <p:ext uri="{BB962C8B-B14F-4D97-AF65-F5344CB8AC3E}">
        <p14:creationId xmlns:p14="http://schemas.microsoft.com/office/powerpoint/2010/main" val="3966066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537A245-2855-478B-848D-C56ABEA43AE0}" type="slidenum">
              <a:rPr lang="en-GB" smtClean="0"/>
              <a:pPr/>
              <a:t>16</a:t>
            </a:fld>
            <a:endParaRPr lang="en-GB"/>
          </a:p>
        </p:txBody>
      </p:sp>
    </p:spTree>
    <p:extLst>
      <p:ext uri="{BB962C8B-B14F-4D97-AF65-F5344CB8AC3E}">
        <p14:creationId xmlns:p14="http://schemas.microsoft.com/office/powerpoint/2010/main" val="3334196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133E8-6EE9-43AB-AAA6-7881A4C038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78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CAMC – Central Autonomous Management Controller</a:t>
            </a:r>
          </a:p>
        </p:txBody>
      </p:sp>
      <p:sp>
        <p:nvSpPr>
          <p:cNvPr id="4" name="Header Placeholder 3"/>
          <p:cNvSpPr>
            <a:spLocks noGrp="1"/>
          </p:cNvSpPr>
          <p:nvPr>
            <p:ph type="hdr" sz="quarter"/>
          </p:nvPr>
        </p:nvSpPr>
        <p:spPr/>
        <p:txBody>
          <a:bodyPr/>
          <a:lstStyle/>
          <a:p>
            <a:r>
              <a:rPr lang="en-US"/>
              <a:t>PV Technology, University of Cyprus</a:t>
            </a:r>
          </a:p>
        </p:txBody>
      </p:sp>
      <p:sp>
        <p:nvSpPr>
          <p:cNvPr id="5" name="Slide Number Placeholder 4"/>
          <p:cNvSpPr>
            <a:spLocks noGrp="1"/>
          </p:cNvSpPr>
          <p:nvPr>
            <p:ph type="sldNum" sz="quarter" idx="5"/>
          </p:nvPr>
        </p:nvSpPr>
        <p:spPr/>
        <p:txBody>
          <a:bodyPr/>
          <a:lstStyle/>
          <a:p>
            <a:fld id="{551F6047-F3EA-644A-9E77-A0EEB430F752}" type="slidenum">
              <a:rPr lang="en-US" smtClean="0"/>
              <a:pPr/>
              <a:t>28</a:t>
            </a:fld>
            <a:endParaRPr lang="en-US"/>
          </a:p>
        </p:txBody>
      </p:sp>
    </p:spTree>
    <p:extLst>
      <p:ext uri="{BB962C8B-B14F-4D97-AF65-F5344CB8AC3E}">
        <p14:creationId xmlns:p14="http://schemas.microsoft.com/office/powerpoint/2010/main" val="1102102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CAMC – Central Autonomous Management Controller</a:t>
            </a:r>
          </a:p>
        </p:txBody>
      </p:sp>
      <p:sp>
        <p:nvSpPr>
          <p:cNvPr id="4" name="Header Placeholder 3"/>
          <p:cNvSpPr>
            <a:spLocks noGrp="1"/>
          </p:cNvSpPr>
          <p:nvPr>
            <p:ph type="hdr" sz="quarter"/>
          </p:nvPr>
        </p:nvSpPr>
        <p:spPr/>
        <p:txBody>
          <a:bodyPr/>
          <a:lstStyle/>
          <a:p>
            <a:r>
              <a:rPr lang="en-US"/>
              <a:t>PV Technology, University of Cyprus</a:t>
            </a:r>
          </a:p>
        </p:txBody>
      </p:sp>
      <p:sp>
        <p:nvSpPr>
          <p:cNvPr id="5" name="Slide Number Placeholder 4"/>
          <p:cNvSpPr>
            <a:spLocks noGrp="1"/>
          </p:cNvSpPr>
          <p:nvPr>
            <p:ph type="sldNum" sz="quarter" idx="5"/>
          </p:nvPr>
        </p:nvSpPr>
        <p:spPr/>
        <p:txBody>
          <a:bodyPr/>
          <a:lstStyle/>
          <a:p>
            <a:fld id="{551F6047-F3EA-644A-9E77-A0EEB430F752}" type="slidenum">
              <a:rPr lang="en-US" smtClean="0"/>
              <a:pPr/>
              <a:t>29</a:t>
            </a:fld>
            <a:endParaRPr lang="en-US"/>
          </a:p>
        </p:txBody>
      </p:sp>
    </p:spTree>
    <p:extLst>
      <p:ext uri="{BB962C8B-B14F-4D97-AF65-F5344CB8AC3E}">
        <p14:creationId xmlns:p14="http://schemas.microsoft.com/office/powerpoint/2010/main" val="520686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GB" dirty="0"/>
              <a:t>Click to edit Master title style</a:t>
            </a:r>
            <a:endParaRPr dirty="0"/>
          </a:p>
        </p:txBody>
      </p:sp>
      <p:sp>
        <p:nvSpPr>
          <p:cNvPr id="3" name="Subtitle 2"/>
          <p:cNvSpPr>
            <a:spLocks noGrp="1"/>
          </p:cNvSpPr>
          <p:nvPr>
            <p:ph type="subTitle" idx="1"/>
          </p:nvPr>
        </p:nvSpPr>
        <p:spPr>
          <a:xfrm>
            <a:off x="914400" y="3046649"/>
            <a:ext cx="8001000" cy="835922"/>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dirty="0"/>
          </a:p>
        </p:txBody>
      </p:sp>
      <p:sp>
        <p:nvSpPr>
          <p:cNvPr id="4" name="Date Placeholder 3"/>
          <p:cNvSpPr>
            <a:spLocks noGrp="1"/>
          </p:cNvSpPr>
          <p:nvPr>
            <p:ph type="dt" sz="half" idx="10"/>
          </p:nvPr>
        </p:nvSpPr>
        <p:spPr/>
        <p:txBody>
          <a:bodyPr/>
          <a:lstStyle/>
          <a:p>
            <a:fld id="{5D5B4C8B-4461-456A-8CFE-D8456B120017}" type="datetime1">
              <a:rPr lang="en-GB" smtClean="0"/>
              <a:t>25/05/2019</a:t>
            </a:fld>
            <a:endParaRPr lang="en-US" dirty="0"/>
          </a:p>
        </p:txBody>
      </p:sp>
      <p:sp>
        <p:nvSpPr>
          <p:cNvPr id="6" name="Slide Number Placeholder 5"/>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540000" tIns="36000" rIns="216000" bIns="3600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GB" dirty="0"/>
              <a:t>Click to edit Master title style</a:t>
            </a:r>
            <a:endParaRPr dirty="0"/>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GB"/>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14A21429-9CC7-40EC-AD69-A0650131A8CA}" type="datetime1">
              <a:rPr lang="en-GB" smtClean="0"/>
              <a:t>25/05/2019</a:t>
            </a:fld>
            <a:endParaRPr lang="en-US"/>
          </a:p>
        </p:txBody>
      </p:sp>
      <p:sp>
        <p:nvSpPr>
          <p:cNvPr id="7" name="Slide Number Placeholder 6"/>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lIns="540000" tIns="36000" rIns="216000" bIns="36000" anchor="b" anchorCtr="0">
            <a:normAutofit/>
          </a:bodyPr>
          <a:lstStyle>
            <a:lvl1pPr>
              <a:defRPr sz="2400"/>
            </a:lvl1pPr>
          </a:lstStyle>
          <a:p>
            <a:r>
              <a:rPr lang="en-GB" dirty="0"/>
              <a:t>Click to edit Master title style</a:t>
            </a:r>
            <a:endParaRPr dirty="0"/>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dirty="0"/>
          </a:p>
        </p:txBody>
      </p:sp>
      <p:sp>
        <p:nvSpPr>
          <p:cNvPr id="4" name="Date Placeholder 3"/>
          <p:cNvSpPr>
            <a:spLocks noGrp="1"/>
          </p:cNvSpPr>
          <p:nvPr>
            <p:ph type="dt" sz="half" idx="10"/>
          </p:nvPr>
        </p:nvSpPr>
        <p:spPr/>
        <p:txBody>
          <a:bodyPr/>
          <a:lstStyle/>
          <a:p>
            <a:fld id="{0D987089-CE2F-45E1-8B42-F3CD38E927B8}" type="datetime1">
              <a:rPr lang="en-GB" smtClean="0"/>
              <a:t>25/05/2019</a:t>
            </a:fld>
            <a:endParaRPr lang="en-US"/>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GB"/>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lIns="540000" tIns="36000" rIns="216000" bIns="36000" anchor="b" anchorCtr="0">
            <a:normAutofit/>
          </a:bodyPr>
          <a:lstStyle>
            <a:lvl1pPr>
              <a:defRPr sz="2400"/>
            </a:lvl1pPr>
          </a:lstStyle>
          <a:p>
            <a:r>
              <a:rPr lang="en-GB" dirty="0"/>
              <a:t>Click to edit Master title style</a:t>
            </a:r>
            <a:endParaRPr dirty="0"/>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D1EB66DC-0BD5-4DB9-A613-510F1CD07105}" type="datetime1">
              <a:rPr lang="en-GB" smtClean="0"/>
              <a:t>25/05/2019</a:t>
            </a:fld>
            <a:endParaRPr lang="en-US"/>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GB"/>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GB"/>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lIns="540000" tIns="36000" rIns="216000" bIns="36000" anchor="b" anchorCtr="0">
            <a:normAutofit/>
          </a:bodyPr>
          <a:lstStyle>
            <a:lvl1pPr>
              <a:defRPr sz="2400"/>
            </a:lvl1pPr>
          </a:lstStyle>
          <a:p>
            <a:r>
              <a:rPr lang="en-GB" dirty="0"/>
              <a:t>Click to edit Master title style</a:t>
            </a:r>
            <a:endParaRPr dirty="0"/>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0A743A71-780F-4832-A1A1-68F424FFC5B0}" type="datetime1">
              <a:rPr lang="en-GB" smtClean="0"/>
              <a:t>25/05/2019</a:t>
            </a:fld>
            <a:endParaRPr lang="en-US"/>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GB"/>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GB"/>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GB"/>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lIns="540000" tIns="36000" rIns="216000" bIns="36000"/>
          <a:lstStyle/>
          <a:p>
            <a:r>
              <a:rPr lang="en-GB" dirty="0"/>
              <a:t>Click to edit Master title style</a:t>
            </a:r>
            <a:endParaRPr dirty="0"/>
          </a:p>
        </p:txBody>
      </p:sp>
      <p:sp>
        <p:nvSpPr>
          <p:cNvPr id="3" name="Vertical Text Placeholder 2"/>
          <p:cNvSpPr>
            <a:spLocks noGrp="1"/>
          </p:cNvSpPr>
          <p:nvPr>
            <p:ph type="body" orient="vert" idx="1"/>
          </p:nvPr>
        </p:nvSpPr>
        <p:spPr/>
        <p:txBody>
          <a:bodyPr vert="eaVert"/>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4" name="Date Placeholder 3"/>
          <p:cNvSpPr>
            <a:spLocks noGrp="1"/>
          </p:cNvSpPr>
          <p:nvPr>
            <p:ph type="dt" sz="half" idx="10"/>
          </p:nvPr>
        </p:nvSpPr>
        <p:spPr/>
        <p:txBody>
          <a:bodyPr/>
          <a:lstStyle/>
          <a:p>
            <a:fld id="{111BC4A1-6F86-446E-95AE-7F97E35D07B7}" type="datetime1">
              <a:rPr lang="en-GB" smtClean="0"/>
              <a:t>25/05/2019</a:t>
            </a:fld>
            <a:endParaRPr lang="en-US"/>
          </a:p>
        </p:txBody>
      </p:sp>
      <p:sp>
        <p:nvSpPr>
          <p:cNvPr id="6" name="Slide Number Placeholder 5"/>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16000" tIns="360000" rIns="216000" bIns="360000"/>
          <a:lstStyle/>
          <a:p>
            <a:r>
              <a:rPr lang="en-GB" dirty="0"/>
              <a:t>Click to edit Master title style</a:t>
            </a:r>
            <a:endParaRPr dirty="0"/>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4" name="Date Placeholder 3"/>
          <p:cNvSpPr>
            <a:spLocks noGrp="1"/>
          </p:cNvSpPr>
          <p:nvPr>
            <p:ph type="dt" sz="half" idx="10"/>
          </p:nvPr>
        </p:nvSpPr>
        <p:spPr/>
        <p:txBody>
          <a:bodyPr/>
          <a:lstStyle/>
          <a:p>
            <a:fld id="{66CC9ECA-3E5D-44D9-A206-806E4039402A}" type="datetime1">
              <a:rPr lang="en-GB" smtClean="0"/>
              <a:t>25/05/2019</a:t>
            </a:fld>
            <a:endParaRPr lang="en-US"/>
          </a:p>
        </p:txBody>
      </p:sp>
      <p:sp>
        <p:nvSpPr>
          <p:cNvPr id="6" name="Slide Number Placeholder 5"/>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96075" y="241186"/>
            <a:ext cx="8282279" cy="5949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65126"/>
            <a:ext cx="6908800" cy="481542"/>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342900" y="1825626"/>
            <a:ext cx="8407400" cy="414337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23B03705-7737-4F75-86C5-9B1354C40D86}" type="datetime1">
              <a:rPr lang="en-GB" smtClean="0"/>
              <a:t>25/05/2019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699247" y="6356351"/>
            <a:ext cx="2057400" cy="365125"/>
          </a:xfrm>
          <a:prstGeom prst="rect">
            <a:avLst/>
          </a:prstGeom>
        </p:spPr>
        <p:txBody>
          <a:bodyPr/>
          <a:lstStyle/>
          <a:p>
            <a:fld id="{BFCF2D20-6955-8D4A-A6C7-BAD9B1601B1D}" type="slidenum">
              <a:rPr lang="en-US" smtClean="0"/>
              <a:t>‹#›</a:t>
            </a:fld>
            <a:endParaRPr lang="en-US"/>
          </a:p>
        </p:txBody>
      </p:sp>
      <p:sp>
        <p:nvSpPr>
          <p:cNvPr id="8" name="Text Placeholder 7">
            <a:extLst>
              <a:ext uri="{FF2B5EF4-FFF2-40B4-BE49-F238E27FC236}">
                <a16:creationId xmlns:a16="http://schemas.microsoft.com/office/drawing/2014/main" id="{7195BCE7-104E-8C4B-8E2D-9BBB657C1DF7}"/>
              </a:ext>
            </a:extLst>
          </p:cNvPr>
          <p:cNvSpPr>
            <a:spLocks noGrp="1"/>
          </p:cNvSpPr>
          <p:nvPr>
            <p:ph type="body" sz="quarter" idx="13" hasCustomPrompt="1"/>
          </p:nvPr>
        </p:nvSpPr>
        <p:spPr>
          <a:xfrm>
            <a:off x="1206500" y="1034523"/>
            <a:ext cx="5105400" cy="413278"/>
          </a:xfrm>
        </p:spPr>
        <p:txBody>
          <a:bodyPr>
            <a:normAutofit/>
          </a:bodyPr>
          <a:lstStyle>
            <a:lvl1pPr marL="0" indent="0">
              <a:buNone/>
              <a:defRPr sz="1800">
                <a:solidFill>
                  <a:srgbClr val="384051"/>
                </a:solidFill>
              </a:defRPr>
            </a:lvl1pPr>
          </a:lstStyle>
          <a:p>
            <a:pPr lvl="0"/>
            <a:r>
              <a:rPr lang="en-US" dirty="0"/>
              <a:t>Click to edit subtitle</a:t>
            </a:r>
          </a:p>
        </p:txBody>
      </p:sp>
    </p:spTree>
    <p:extLst>
      <p:ext uri="{BB962C8B-B14F-4D97-AF65-F5344CB8AC3E}">
        <p14:creationId xmlns:p14="http://schemas.microsoft.com/office/powerpoint/2010/main" val="33421089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accent3"/>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dirty="0"/>
              <a:t>Haga clic para modificar el estilo de subtítulo del patrón</a:t>
            </a:r>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762D6096-30E5-48A3-AB5A-1F342B47F803}"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53596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68000" cy="6876000"/>
          </a:xfrm>
          <a:prstGeom prst="rect">
            <a:avLst/>
          </a:prstGeom>
        </p:spPr>
      </p:pic>
      <p:sp>
        <p:nvSpPr>
          <p:cNvPr id="11" name="Title 1"/>
          <p:cNvSpPr>
            <a:spLocks noGrp="1"/>
          </p:cNvSpPr>
          <p:nvPr>
            <p:ph type="title"/>
          </p:nvPr>
        </p:nvSpPr>
        <p:spPr>
          <a:xfrm>
            <a:off x="467545" y="1412776"/>
            <a:ext cx="8208912" cy="576064"/>
          </a:xfrm>
        </p:spPr>
        <p:txBody>
          <a:bodyPr/>
          <a:lstStyle>
            <a:lvl1pPr marL="269081" indent="-269081">
              <a:defRPr sz="1650">
                <a:solidFill>
                  <a:srgbClr val="578DA3"/>
                </a:solidFill>
              </a:defRPr>
            </a:lvl1pPr>
          </a:lstStyle>
          <a:p>
            <a:r>
              <a:rPr lang="en-US" dirty="0"/>
              <a:t>Click to edit Master title style</a:t>
            </a:r>
            <a:endParaRPr lang="en-GB" dirty="0"/>
          </a:p>
        </p:txBody>
      </p:sp>
      <p:sp>
        <p:nvSpPr>
          <p:cNvPr id="12" name="Content Placeholder 2"/>
          <p:cNvSpPr>
            <a:spLocks noGrp="1"/>
          </p:cNvSpPr>
          <p:nvPr>
            <p:ph idx="1"/>
          </p:nvPr>
        </p:nvSpPr>
        <p:spPr>
          <a:xfrm>
            <a:off x="467544" y="1988840"/>
            <a:ext cx="8208912" cy="3969256"/>
          </a:xfrm>
        </p:spPr>
        <p:txBody>
          <a:bodyPr/>
          <a:lstStyle>
            <a:lvl1pPr marL="135731" indent="-135731">
              <a:spcAft>
                <a:spcPts val="450"/>
              </a:spcAft>
              <a:buClr>
                <a:srgbClr val="CD5A57"/>
              </a:buClr>
              <a:buSzPct val="120000"/>
              <a:buFont typeface="Arial" panose="020B0604020202020204" pitchFamily="34" charset="0"/>
              <a:buChar char="•"/>
              <a:defRPr sz="1200" i="0">
                <a:solidFill>
                  <a:schemeClr val="tx1">
                    <a:lumMod val="85000"/>
                    <a:lumOff val="15000"/>
                  </a:schemeClr>
                </a:solidFill>
              </a:defRPr>
            </a:lvl1pPr>
            <a:lvl2pPr marL="200025" indent="-200025">
              <a:buClr>
                <a:srgbClr val="C20016"/>
              </a:buClr>
              <a:defRPr>
                <a:solidFill>
                  <a:schemeClr val="tx1">
                    <a:lumMod val="65000"/>
                    <a:lumOff val="35000"/>
                  </a:schemeClr>
                </a:solidFill>
              </a:defRPr>
            </a:lvl2pPr>
            <a:lvl3pPr marL="271463" indent="-135731">
              <a:spcAft>
                <a:spcPts val="450"/>
              </a:spcAft>
              <a:buFontTx/>
              <a:buChar char="-"/>
              <a:defRPr>
                <a:solidFill>
                  <a:schemeClr val="tx1">
                    <a:lumMod val="85000"/>
                    <a:lumOff val="15000"/>
                  </a:schemeClr>
                </a:solidFill>
              </a:defRPr>
            </a:lvl3pPr>
          </a:lstStyle>
          <a:p>
            <a:pPr lvl="0"/>
            <a:r>
              <a:rPr lang="en-US" dirty="0"/>
              <a:t>Click to edit Master text styles</a:t>
            </a:r>
          </a:p>
          <a:p>
            <a:pPr lvl="2"/>
            <a:r>
              <a:rPr lang="en-US" dirty="0"/>
              <a:t>Third level</a:t>
            </a:r>
          </a:p>
          <a:p>
            <a:pPr lvl="2"/>
            <a:endParaRPr lang="en-US" dirty="0"/>
          </a:p>
        </p:txBody>
      </p:sp>
    </p:spTree>
    <p:extLst>
      <p:ext uri="{BB962C8B-B14F-4D97-AF65-F5344CB8AC3E}">
        <p14:creationId xmlns:p14="http://schemas.microsoft.com/office/powerpoint/2010/main" val="1031447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GB" dirty="0"/>
              <a:t>Click to edit Master title style</a:t>
            </a:r>
            <a:endParaRPr dirty="0"/>
          </a:p>
        </p:txBody>
      </p:sp>
      <p:sp>
        <p:nvSpPr>
          <p:cNvPr id="3" name="Content Placeholder 2"/>
          <p:cNvSpPr>
            <a:spLocks noGrp="1"/>
          </p:cNvSpPr>
          <p:nvPr>
            <p:ph idx="1"/>
          </p:nvPr>
        </p:nvSpPr>
        <p:spPr/>
        <p:txBody>
          <a:bodyPr lIns="72000" tIns="0" rIns="72000" bIns="0"/>
          <a:lstStyle>
            <a:lvl1pPr>
              <a:defRPr sz="2800"/>
            </a:lvl1pPr>
            <a:lvl2pPr>
              <a:defRPr sz="2400"/>
            </a:lvl2pPr>
            <a:lvl3pPr>
              <a:defRPr sz="2200"/>
            </a:lvl3pPr>
            <a:lvl5pP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dirty="0"/>
          </a:p>
        </p:txBody>
      </p:sp>
      <p:sp>
        <p:nvSpPr>
          <p:cNvPr id="4" name="Date Placeholder 3"/>
          <p:cNvSpPr>
            <a:spLocks noGrp="1"/>
          </p:cNvSpPr>
          <p:nvPr>
            <p:ph type="dt" sz="half" idx="10"/>
          </p:nvPr>
        </p:nvSpPr>
        <p:spPr/>
        <p:txBody>
          <a:bodyPr/>
          <a:lstStyle/>
          <a:p>
            <a:fld id="{73013EDE-6E92-448C-AED2-45059D6F493E}" type="datetime1">
              <a:rPr lang="en-GB" smtClean="0"/>
              <a:t>25/05/2019</a:t>
            </a:fld>
            <a:endParaRPr lang="en-US"/>
          </a:p>
        </p:txBody>
      </p:sp>
      <p:sp>
        <p:nvSpPr>
          <p:cNvPr id="6" name="Slide Number Placeholder 5"/>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GB"/>
              <a:t>Click to edit Master title style</a:t>
            </a:r>
            <a:endParaRPr/>
          </a:p>
        </p:txBody>
      </p:sp>
      <p:sp>
        <p:nvSpPr>
          <p:cNvPr id="3" name="Subtitle 2"/>
          <p:cNvSpPr>
            <a:spLocks noGrp="1"/>
          </p:cNvSpPr>
          <p:nvPr>
            <p:ph type="subTitle" idx="1"/>
          </p:nvPr>
        </p:nvSpPr>
        <p:spPr>
          <a:xfrm>
            <a:off x="914400" y="5939835"/>
            <a:ext cx="8001000" cy="91816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dirty="0"/>
          </a:p>
        </p:txBody>
      </p:sp>
      <p:sp>
        <p:nvSpPr>
          <p:cNvPr id="4" name="Date Placeholder 3"/>
          <p:cNvSpPr>
            <a:spLocks noGrp="1"/>
          </p:cNvSpPr>
          <p:nvPr>
            <p:ph type="dt" sz="half" idx="10"/>
          </p:nvPr>
        </p:nvSpPr>
        <p:spPr/>
        <p:txBody>
          <a:bodyPr/>
          <a:lstStyle/>
          <a:p>
            <a:fld id="{959A9192-6EE7-494E-AA64-DCF346D1FE83}" type="datetime1">
              <a:rPr lang="en-GB" smtClean="0"/>
              <a:t>25/05/2019</a:t>
            </a:fld>
            <a:endParaRPr lang="en-US"/>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GB"/>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596DD41-3D6B-476E-BF5B-B82669631C16}" type="datetime1">
              <a:rPr lang="en-GB" smtClean="0"/>
              <a:t>25/05/2019</a:t>
            </a:fld>
            <a:endParaRPr lang="en-US"/>
          </a:p>
        </p:txBody>
      </p:sp>
      <p:sp>
        <p:nvSpPr>
          <p:cNvPr id="6" name="Slide Number Placeholder 5"/>
          <p:cNvSpPr>
            <a:spLocks noGrp="1"/>
          </p:cNvSpPr>
          <p:nvPr>
            <p:ph type="sldNum" sz="quarter" idx="12"/>
          </p:nvPr>
        </p:nvSpPr>
        <p:spPr/>
        <p:txBody>
          <a:bodyPr/>
          <a:lstStyle/>
          <a:p>
            <a:fld id="{E60C55A7-7C59-EC44-9834-2BDF33FF5823}" type="slidenum">
              <a:rPr lang="en-US" smtClean="0"/>
              <a:pPr/>
              <a:t>‹#›</a:t>
            </a:fld>
            <a:endParaRPr lang="en-US"/>
          </a:p>
        </p:txBody>
      </p:sp>
      <p:sp>
        <p:nvSpPr>
          <p:cNvPr id="7" name="Title 1"/>
          <p:cNvSpPr>
            <a:spLocks noGrp="1"/>
          </p:cNvSpPr>
          <p:nvPr>
            <p:ph type="ctrTitle"/>
          </p:nvPr>
        </p:nvSpPr>
        <p:spPr>
          <a:xfrm>
            <a:off x="0" y="4553730"/>
            <a:ext cx="8915400" cy="914400"/>
          </a:xfrm>
        </p:spPr>
        <p:txBody>
          <a:bodyPr/>
          <a:lstStyle/>
          <a:p>
            <a:r>
              <a:rPr lang="en-GB"/>
              <a:t>Click to edit Master title style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A809B7D4-94F0-4B7D-9BB6-D005AD20068A}" type="datetime1">
              <a:rPr lang="en-GB" smtClean="0"/>
              <a:t>25/05/2019</a:t>
            </a:fld>
            <a:endParaRPr lang="en-US"/>
          </a:p>
        </p:txBody>
      </p:sp>
      <p:sp>
        <p:nvSpPr>
          <p:cNvPr id="7" name="Slide Number Placeholder 6"/>
          <p:cNvSpPr>
            <a:spLocks noGrp="1"/>
          </p:cNvSpPr>
          <p:nvPr>
            <p:ph type="sldNum" sz="quarter" idx="12"/>
          </p:nvPr>
        </p:nvSpPr>
        <p:spPr/>
        <p:txBody>
          <a:bodyPr/>
          <a:lstStyle/>
          <a:p>
            <a:fld id="{E60C55A7-7C59-EC44-9834-2BDF33FF582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11BCB4B0-18EC-4DDB-9817-41CEB324F5AA}" type="datetime1">
              <a:rPr lang="en-GB" smtClean="0"/>
              <a:t>25/05/2019</a:t>
            </a:fld>
            <a:endParaRPr lang="en-US"/>
          </a:p>
        </p:txBody>
      </p:sp>
      <p:sp>
        <p:nvSpPr>
          <p:cNvPr id="9" name="Slide Number Placeholder 8"/>
          <p:cNvSpPr>
            <a:spLocks noGrp="1"/>
          </p:cNvSpPr>
          <p:nvPr>
            <p:ph type="sldNum" sz="quarter" idx="12"/>
          </p:nvPr>
        </p:nvSpPr>
        <p:spPr/>
        <p:txBody>
          <a:bodyPr/>
          <a:lstStyle/>
          <a:p>
            <a:fld id="{E60C55A7-7C59-EC44-9834-2BDF33FF5823}" type="slidenum">
              <a:rPr lang="en-US" smtClean="0"/>
              <a:pPr/>
              <a:t>‹#›</a:t>
            </a:fld>
            <a:endParaRPr lang="en-US"/>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lIns="540000" tIns="36000" rIns="216000" bIns="36000"/>
          <a:lstStyle>
            <a:lvl1pPr marL="0" indent="0">
              <a:defRPr/>
            </a:lvl1pPr>
          </a:lstStyle>
          <a:p>
            <a:r>
              <a:rPr lang="en-GB" dirty="0"/>
              <a:t>Click to edit Master title style</a:t>
            </a:r>
            <a:endParaRPr dirty="0"/>
          </a:p>
        </p:txBody>
      </p:sp>
      <p:sp>
        <p:nvSpPr>
          <p:cNvPr id="3" name="Date Placeholder 2"/>
          <p:cNvSpPr>
            <a:spLocks noGrp="1"/>
          </p:cNvSpPr>
          <p:nvPr>
            <p:ph type="dt" sz="half" idx="10"/>
          </p:nvPr>
        </p:nvSpPr>
        <p:spPr/>
        <p:txBody>
          <a:bodyPr/>
          <a:lstStyle/>
          <a:p>
            <a:fld id="{3E2A90F7-F701-420C-ACA3-7EDC33547524}" type="datetime1">
              <a:rPr lang="en-GB" smtClean="0"/>
              <a:t>25/05/2019</a:t>
            </a:fld>
            <a:endParaRPr lang="en-US"/>
          </a:p>
        </p:txBody>
      </p:sp>
      <p:sp>
        <p:nvSpPr>
          <p:cNvPr id="5" name="Slide Number Placeholder 4"/>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5CABE-9B81-4A80-AA8E-345000AD3C1B}" type="datetime1">
              <a:rPr lang="en-GB" smtClean="0"/>
              <a:t>25/05/2019</a:t>
            </a:fld>
            <a:endParaRPr lang="en-US"/>
          </a:p>
        </p:txBody>
      </p:sp>
      <p:sp>
        <p:nvSpPr>
          <p:cNvPr id="4" name="Slide Number Placeholder 3"/>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540000" tIns="36000" rIns="216000" bIns="3600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GB" dirty="0"/>
              <a:t>Click to edit Master title style</a:t>
            </a:r>
            <a:endParaRPr dirty="0"/>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D986E25F-DB41-415C-A920-B6AF34FB3A2A}" type="datetime1">
              <a:rPr lang="en-GB" smtClean="0"/>
              <a:t>25/05/2019</a:t>
            </a:fld>
            <a:endParaRPr lang="en-US"/>
          </a:p>
        </p:txBody>
      </p:sp>
      <p:sp>
        <p:nvSpPr>
          <p:cNvPr id="7" name="Slide Number Placeholder 6"/>
          <p:cNvSpPr>
            <a:spLocks noGrp="1"/>
          </p:cNvSpPr>
          <p:nvPr>
            <p:ph type="sldNum" sz="quarter" idx="12"/>
          </p:nvPr>
        </p:nvSpPr>
        <p:spPr/>
        <p:txBody>
          <a:bodyPr/>
          <a:lstStyle/>
          <a:p>
            <a:fld id="{E60C55A7-7C59-EC44-9834-2BDF33FF58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576000" tIns="36000" rIns="216000" bIns="36000" rtlCol="0" anchor="ctr">
            <a:normAutofit/>
          </a:bodyPr>
          <a:lstStyle/>
          <a:p>
            <a:r>
              <a:rPr lang="en-GB" dirty="0"/>
              <a:t>Click to edit Master title style</a:t>
            </a:r>
            <a:endParaRPr dirty="0"/>
          </a:p>
        </p:txBody>
      </p:sp>
      <p:sp>
        <p:nvSpPr>
          <p:cNvPr id="3" name="Text Placeholder 2"/>
          <p:cNvSpPr>
            <a:spLocks noGrp="1"/>
          </p:cNvSpPr>
          <p:nvPr>
            <p:ph type="body" idx="1"/>
          </p:nvPr>
        </p:nvSpPr>
        <p:spPr>
          <a:xfrm>
            <a:off x="431799" y="2139856"/>
            <a:ext cx="8482013" cy="453081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3897E07F-D78C-422A-9FEB-73A39C860D33}" type="datetime1">
              <a:rPr lang="en-GB" smtClean="0"/>
              <a:t>25/05/2019</a:t>
            </a:fld>
            <a:endParaRPr lang="en-US" dirty="0"/>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E60C55A7-7C59-EC44-9834-2BDF33FF5823}" type="slidenum">
              <a:rPr lang="en-US" smtClean="0"/>
              <a:pPr/>
              <a:t>‹#›</a:t>
            </a:fld>
            <a:endParaRPr lang="en-US"/>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Footer Placeholder 4"/>
          <p:cNvSpPr>
            <a:spLocks noGrp="1"/>
          </p:cNvSpPr>
          <p:nvPr>
            <p:ph type="ftr" sz="quarter" idx="3"/>
          </p:nvPr>
        </p:nvSpPr>
        <p:spPr>
          <a:xfrm>
            <a:off x="941033" y="6569075"/>
            <a:ext cx="7634796" cy="272756"/>
          </a:xfrm>
          <a:prstGeom prst="rect">
            <a:avLst/>
          </a:prstGeom>
        </p:spPr>
        <p:txBody>
          <a:bodyPr vert="horz" lIns="91440" tIns="45720" rIns="91440" bIns="45720" rtlCol="0" anchor="t"/>
          <a:lstStyle>
            <a:lvl1pPr algn="l">
              <a:defRPr sz="1000" b="1" baseline="0">
                <a:solidFill>
                  <a:schemeClr val="tx2"/>
                </a:solidFill>
              </a:defRPr>
            </a:lvl1pPr>
          </a:lstStyle>
          <a:p>
            <a:endParaRPr lang="el-GR" b="0"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hf hdr="0" ftr="0"/>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interregeurope.eu/fileadmin/user_upload/plp_uploads/policy_briefs/2018-08-30_Policy_brief_Renewable_Energy_Communities_PB_TO4_final.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ceer.eu/documents/104400/5937686/Renewable+Self-Consumers+and+Energy+Communities-2/2f7ffa53-9b81-dbad-d49a-a6331d6d515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1.jpg"/></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8691" y="75111"/>
            <a:ext cx="8806617" cy="741764"/>
          </a:xfrm>
        </p:spPr>
        <p:txBody>
          <a:bodyPr lIns="180000" rIns="72000">
            <a:noAutofit/>
          </a:bodyPr>
          <a:lstStyle/>
          <a:p>
            <a:pPr algn="ctr"/>
            <a:r>
              <a:rPr lang="en-GB" b="1" dirty="0">
                <a:effectLst>
                  <a:outerShdw blurRad="38100" dist="38100" dir="2700000" algn="tl">
                    <a:srgbClr val="000000">
                      <a:alpha val="43137"/>
                    </a:srgbClr>
                  </a:outerShdw>
                </a:effectLst>
              </a:rPr>
              <a:t>Energy and the Environment</a:t>
            </a:r>
            <a:endParaRPr lang="en-GB" dirty="0">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B31EE248-C8B3-DC4E-9090-7D675F4E0B3A}"/>
              </a:ext>
            </a:extLst>
          </p:cNvPr>
          <p:cNvPicPr>
            <a:picLocks noChangeAspect="1"/>
          </p:cNvPicPr>
          <p:nvPr/>
        </p:nvPicPr>
        <p:blipFill>
          <a:blip r:embed="rId2"/>
          <a:stretch>
            <a:fillRect/>
          </a:stretch>
        </p:blipFill>
        <p:spPr>
          <a:xfrm>
            <a:off x="5875244" y="3403898"/>
            <a:ext cx="2914650" cy="2228850"/>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sp>
        <p:nvSpPr>
          <p:cNvPr id="10" name="Title 1">
            <a:extLst>
              <a:ext uri="{FF2B5EF4-FFF2-40B4-BE49-F238E27FC236}">
                <a16:creationId xmlns:a16="http://schemas.microsoft.com/office/drawing/2014/main" id="{98FA769B-A0A0-46B8-B38A-F0723DC1A37C}"/>
              </a:ext>
            </a:extLst>
          </p:cNvPr>
          <p:cNvSpPr txBox="1">
            <a:spLocks/>
          </p:cNvSpPr>
          <p:nvPr/>
        </p:nvSpPr>
        <p:spPr>
          <a:xfrm>
            <a:off x="0" y="6052008"/>
            <a:ext cx="9144000" cy="803004"/>
          </a:xfrm>
          <a:prstGeom prst="rect">
            <a:avLst/>
          </a:prstGeom>
          <a:solidFill>
            <a:schemeClr val="tx2"/>
          </a:solidFill>
        </p:spPr>
        <p:txBody>
          <a:bodyPr vert="horz" lIns="180000" tIns="36000" rIns="72000" bIns="36000" rtlCol="0" anchor="ctr">
            <a:no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pPr algn="ctr"/>
            <a:r>
              <a:rPr lang="en-GB" b="1" dirty="0">
                <a:effectLst>
                  <a:outerShdw blurRad="38100" dist="38100" dir="2700000" algn="tl">
                    <a:srgbClr val="000000">
                      <a:alpha val="43137"/>
                    </a:srgbClr>
                  </a:outerShdw>
                </a:effectLst>
              </a:rPr>
              <a:t>Microgrids and Energy Communities</a:t>
            </a:r>
            <a:endParaRPr lang="el-GR" dirty="0">
              <a:effectLst>
                <a:outerShdw blurRad="38100" dist="38100" dir="2700000" algn="tl">
                  <a:srgbClr val="000000">
                    <a:alpha val="43137"/>
                  </a:srgbClr>
                </a:outerShdw>
              </a:effectLst>
            </a:endParaRPr>
          </a:p>
        </p:txBody>
      </p:sp>
      <p:pic>
        <p:nvPicPr>
          <p:cNvPr id="11" name="Picture 10">
            <a:extLst>
              <a:ext uri="{FF2B5EF4-FFF2-40B4-BE49-F238E27FC236}">
                <a16:creationId xmlns:a16="http://schemas.microsoft.com/office/drawing/2014/main" id="{0DF75F04-3B1E-4C84-AC67-F285280419B1}"/>
              </a:ext>
            </a:extLst>
          </p:cNvPr>
          <p:cNvPicPr>
            <a:picLocks noChangeAspect="1"/>
          </p:cNvPicPr>
          <p:nvPr/>
        </p:nvPicPr>
        <p:blipFill>
          <a:blip r:embed="rId3"/>
          <a:stretch>
            <a:fillRect/>
          </a:stretch>
        </p:blipFill>
        <p:spPr>
          <a:xfrm>
            <a:off x="1993156" y="3403007"/>
            <a:ext cx="3018019" cy="2263514"/>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pic>
        <p:nvPicPr>
          <p:cNvPr id="12" name="Picture 11">
            <a:extLst>
              <a:ext uri="{FF2B5EF4-FFF2-40B4-BE49-F238E27FC236}">
                <a16:creationId xmlns:a16="http://schemas.microsoft.com/office/drawing/2014/main" id="{80A98AD2-2707-49AA-9B84-66FD6715D58E}"/>
              </a:ext>
            </a:extLst>
          </p:cNvPr>
          <p:cNvPicPr>
            <a:picLocks noChangeAspect="1"/>
          </p:cNvPicPr>
          <p:nvPr/>
        </p:nvPicPr>
        <p:blipFill>
          <a:blip r:embed="rId4"/>
          <a:stretch>
            <a:fillRect/>
          </a:stretch>
        </p:blipFill>
        <p:spPr>
          <a:xfrm>
            <a:off x="235504" y="2082547"/>
            <a:ext cx="2660621" cy="1850496"/>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pic>
        <p:nvPicPr>
          <p:cNvPr id="13" name="Picture 12">
            <a:extLst>
              <a:ext uri="{FF2B5EF4-FFF2-40B4-BE49-F238E27FC236}">
                <a16:creationId xmlns:a16="http://schemas.microsoft.com/office/drawing/2014/main" id="{9C1E01F3-29B8-4B62-BDF1-8C19836D4272}"/>
              </a:ext>
            </a:extLst>
          </p:cNvPr>
          <p:cNvPicPr>
            <a:picLocks noChangeAspect="1"/>
          </p:cNvPicPr>
          <p:nvPr/>
        </p:nvPicPr>
        <p:blipFill rotWithShape="1">
          <a:blip r:embed="rId5"/>
          <a:srcRect b="24354"/>
          <a:stretch/>
        </p:blipFill>
        <p:spPr>
          <a:xfrm>
            <a:off x="4427529" y="2030615"/>
            <a:ext cx="3802071" cy="1767667"/>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sp>
        <p:nvSpPr>
          <p:cNvPr id="16" name="TextBox 15">
            <a:extLst>
              <a:ext uri="{FF2B5EF4-FFF2-40B4-BE49-F238E27FC236}">
                <a16:creationId xmlns:a16="http://schemas.microsoft.com/office/drawing/2014/main" id="{9F414EF6-E423-44EF-8A1F-DD2083928CAA}"/>
              </a:ext>
            </a:extLst>
          </p:cNvPr>
          <p:cNvSpPr txBox="1"/>
          <p:nvPr/>
        </p:nvSpPr>
        <p:spPr>
          <a:xfrm>
            <a:off x="3217719" y="1174654"/>
            <a:ext cx="3110845" cy="646331"/>
          </a:xfrm>
          <a:prstGeom prst="rect">
            <a:avLst/>
          </a:prstGeom>
          <a:noFill/>
        </p:spPr>
        <p:txBody>
          <a:bodyPr wrap="square" rtlCol="0">
            <a:spAutoFit/>
          </a:bodyPr>
          <a:lstStyle/>
          <a:p>
            <a:r>
              <a:rPr lang="en-GB" dirty="0">
                <a:solidFill>
                  <a:schemeClr val="accent3">
                    <a:lumMod val="50000"/>
                  </a:schemeClr>
                </a:solidFill>
              </a:rPr>
              <a:t>Dr Venizelos Efthymiou</a:t>
            </a:r>
            <a:endParaRPr lang="el-GR" dirty="0">
              <a:solidFill>
                <a:schemeClr val="accent3">
                  <a:lumMod val="50000"/>
                </a:schemeClr>
              </a:solidFill>
            </a:endParaRPr>
          </a:p>
          <a:p>
            <a:r>
              <a:rPr lang="en-GB" dirty="0">
                <a:solidFill>
                  <a:schemeClr val="accent3">
                    <a:lumMod val="50000"/>
                  </a:schemeClr>
                </a:solidFill>
              </a:rPr>
              <a:t>efthymiou.venizelos@ucy.ac.cy</a:t>
            </a:r>
          </a:p>
        </p:txBody>
      </p:sp>
      <p:sp>
        <p:nvSpPr>
          <p:cNvPr id="17" name="Date Placeholder 16">
            <a:extLst>
              <a:ext uri="{FF2B5EF4-FFF2-40B4-BE49-F238E27FC236}">
                <a16:creationId xmlns:a16="http://schemas.microsoft.com/office/drawing/2014/main" id="{04E9DD1B-6201-422F-B9D0-5B1E269FA5A9}"/>
              </a:ext>
            </a:extLst>
          </p:cNvPr>
          <p:cNvSpPr>
            <a:spLocks noGrp="1"/>
          </p:cNvSpPr>
          <p:nvPr>
            <p:ph type="dt" sz="half" idx="10"/>
          </p:nvPr>
        </p:nvSpPr>
        <p:spPr/>
        <p:txBody>
          <a:bodyPr/>
          <a:lstStyle/>
          <a:p>
            <a:fld id="{D02D6268-0B3D-4DA3-B981-94AA5E9FEB6C}" type="datetime1">
              <a:rPr lang="en-GB" smtClean="0"/>
              <a:t>25/05/2019</a:t>
            </a:fld>
            <a:endParaRPr lang="en-US" dirty="0"/>
          </a:p>
        </p:txBody>
      </p:sp>
      <p:sp>
        <p:nvSpPr>
          <p:cNvPr id="18" name="Slide Number Placeholder 17">
            <a:extLst>
              <a:ext uri="{FF2B5EF4-FFF2-40B4-BE49-F238E27FC236}">
                <a16:creationId xmlns:a16="http://schemas.microsoft.com/office/drawing/2014/main" id="{EB1712AD-C0D8-4E56-818D-2CC7B1F72B10}"/>
              </a:ext>
            </a:extLst>
          </p:cNvPr>
          <p:cNvSpPr>
            <a:spLocks noGrp="1"/>
          </p:cNvSpPr>
          <p:nvPr>
            <p:ph type="sldNum" sz="quarter" idx="12"/>
          </p:nvPr>
        </p:nvSpPr>
        <p:spPr/>
        <p:txBody>
          <a:bodyPr/>
          <a:lstStyle/>
          <a:p>
            <a:fld id="{E60C55A7-7C59-EC44-9834-2BDF33FF5823}" type="slidenum">
              <a:rPr lang="en-US" smtClean="0"/>
              <a:pPr/>
              <a:t>1</a:t>
            </a:fld>
            <a:endParaRPr lang="en-US"/>
          </a:p>
        </p:txBody>
      </p:sp>
    </p:spTree>
    <p:extLst>
      <p:ext uri="{BB962C8B-B14F-4D97-AF65-F5344CB8AC3E}">
        <p14:creationId xmlns:p14="http://schemas.microsoft.com/office/powerpoint/2010/main" val="29949306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 y="187325"/>
            <a:ext cx="8913813" cy="914400"/>
          </a:xfrm>
        </p:spPr>
        <p:txBody>
          <a:bodyPr/>
          <a:lstStyle/>
          <a:p>
            <a:r>
              <a:rPr lang="en-US" b="1" dirty="0">
                <a:effectLst>
                  <a:outerShdw blurRad="38100" dist="38100" dir="2700000" algn="tl">
                    <a:srgbClr val="000000">
                      <a:alpha val="43137"/>
                    </a:srgbClr>
                  </a:outerShdw>
                </a:effectLst>
              </a:rPr>
              <a:t>Energy communities’ technical goals</a:t>
            </a:r>
            <a:endParaRPr lang="el-GR"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31799" y="1650328"/>
            <a:ext cx="8482013" cy="4530819"/>
          </a:xfrm>
        </p:spPr>
        <p:txBody>
          <a:bodyPr anchor="ctr"/>
          <a:lstStyle/>
          <a:p>
            <a:r>
              <a:rPr lang="en-US" dirty="0"/>
              <a:t>Increase RES &amp; emerging technologies (storage) rate penetration.</a:t>
            </a:r>
          </a:p>
          <a:p>
            <a:endParaRPr lang="en-US" dirty="0"/>
          </a:p>
          <a:p>
            <a:r>
              <a:rPr lang="en-US" dirty="0"/>
              <a:t>Facilitate flexibility such as Demand Response schemes </a:t>
            </a:r>
          </a:p>
          <a:p>
            <a:endParaRPr lang="en-US" dirty="0"/>
          </a:p>
          <a:p>
            <a:pPr algn="just"/>
            <a:r>
              <a:rPr lang="en-US" dirty="0"/>
              <a:t>Energy autonomy and self-sufficient regions.</a:t>
            </a:r>
            <a:endParaRPr lang="el-GR" dirty="0"/>
          </a:p>
        </p:txBody>
      </p:sp>
    </p:spTree>
    <p:extLst>
      <p:ext uri="{BB962C8B-B14F-4D97-AF65-F5344CB8AC3E}">
        <p14:creationId xmlns:p14="http://schemas.microsoft.com/office/powerpoint/2010/main" val="3328307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 y="209456"/>
            <a:ext cx="8913813" cy="914400"/>
          </a:xfrm>
        </p:spPr>
        <p:txBody>
          <a:bodyPr/>
          <a:lstStyle/>
          <a:p>
            <a:r>
              <a:rPr lang="en-US" b="1" dirty="0">
                <a:effectLst>
                  <a:outerShdw blurRad="38100" dist="38100" dir="2700000" algn="tl">
                    <a:srgbClr val="000000">
                      <a:alpha val="43137"/>
                    </a:srgbClr>
                  </a:outerShdw>
                </a:effectLst>
              </a:rPr>
              <a:t>Energy communities’ social goals</a:t>
            </a:r>
            <a:endParaRPr lang="el-GR"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31799" y="1548729"/>
            <a:ext cx="8482013" cy="4530819"/>
          </a:xfrm>
        </p:spPr>
        <p:txBody>
          <a:bodyPr>
            <a:normAutofit fontScale="92500" lnSpcReduction="20000"/>
          </a:bodyPr>
          <a:lstStyle/>
          <a:p>
            <a:r>
              <a:rPr lang="en-US" dirty="0"/>
              <a:t>Accelerate Reduction of </a:t>
            </a:r>
            <a:br>
              <a:rPr lang="en-US" dirty="0"/>
            </a:br>
            <a:r>
              <a:rPr lang="en-US" dirty="0"/>
              <a:t>greenhouse gas emissions</a:t>
            </a:r>
          </a:p>
          <a:p>
            <a:endParaRPr lang="en-US" dirty="0"/>
          </a:p>
          <a:p>
            <a:r>
              <a:rPr lang="en-US" dirty="0"/>
              <a:t>Energy equity</a:t>
            </a:r>
          </a:p>
          <a:p>
            <a:endParaRPr lang="en-US" dirty="0"/>
          </a:p>
          <a:p>
            <a:r>
              <a:rPr lang="en-US" dirty="0"/>
              <a:t>Energy security</a:t>
            </a:r>
          </a:p>
          <a:p>
            <a:endParaRPr lang="en-US" dirty="0"/>
          </a:p>
          <a:p>
            <a:r>
              <a:rPr lang="en-US" dirty="0"/>
              <a:t>Economic benefits--</a:t>
            </a:r>
            <a:r>
              <a:rPr lang="en-US" b="1" dirty="0"/>
              <a:t> Energy is moving from a commodity value to an exchange value.</a:t>
            </a:r>
            <a:endParaRPr lang="en-US" dirty="0"/>
          </a:p>
          <a:p>
            <a:endParaRPr lang="el-GR" dirty="0"/>
          </a:p>
        </p:txBody>
      </p:sp>
      <p:pic>
        <p:nvPicPr>
          <p:cNvPr id="5" name="Picture 4"/>
          <p:cNvPicPr>
            <a:picLocks noChangeAspect="1"/>
          </p:cNvPicPr>
          <p:nvPr/>
        </p:nvPicPr>
        <p:blipFill>
          <a:blip r:embed="rId2"/>
          <a:stretch>
            <a:fillRect/>
          </a:stretch>
        </p:blipFill>
        <p:spPr>
          <a:xfrm>
            <a:off x="4967924" y="1534969"/>
            <a:ext cx="3653269" cy="3356635"/>
          </a:xfrm>
          <a:prstGeom prst="rect">
            <a:avLst/>
          </a:prstGeom>
        </p:spPr>
      </p:pic>
    </p:spTree>
    <p:extLst>
      <p:ext uri="{BB962C8B-B14F-4D97-AF65-F5344CB8AC3E}">
        <p14:creationId xmlns:p14="http://schemas.microsoft.com/office/powerpoint/2010/main" val="38069267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 y="209456"/>
            <a:ext cx="8913813" cy="914400"/>
          </a:xfrm>
        </p:spPr>
        <p:txBody>
          <a:bodyPr>
            <a:normAutofit fontScale="90000"/>
          </a:bodyPr>
          <a:lstStyle/>
          <a:p>
            <a:r>
              <a:rPr lang="en-US" b="1" dirty="0">
                <a:effectLst>
                  <a:outerShdw blurRad="38100" dist="38100" dir="2700000" algn="tl">
                    <a:srgbClr val="000000">
                      <a:alpha val="43137"/>
                    </a:srgbClr>
                  </a:outerShdw>
                </a:effectLst>
              </a:rPr>
              <a:t>Energy communities open issues- </a:t>
            </a:r>
            <a:r>
              <a:rPr lang="en-US" b="1" dirty="0">
                <a:solidFill>
                  <a:srgbClr val="FFFF00"/>
                </a:solidFill>
                <a:effectLst>
                  <a:outerShdw blurRad="38100" dist="38100" dir="2700000" algn="tl">
                    <a:srgbClr val="000000">
                      <a:alpha val="43137"/>
                    </a:srgbClr>
                  </a:outerShdw>
                </a:effectLst>
              </a:rPr>
              <a:t>Technology</a:t>
            </a:r>
            <a:endParaRPr lang="el-GR"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31799" y="1557965"/>
            <a:ext cx="8482013" cy="4530819"/>
          </a:xfrm>
        </p:spPr>
        <p:txBody>
          <a:bodyPr>
            <a:normAutofit fontScale="92500" lnSpcReduction="10000"/>
          </a:bodyPr>
          <a:lstStyle/>
          <a:p>
            <a:r>
              <a:rPr lang="en-US" dirty="0"/>
              <a:t>Challenges regarding RES &amp; emerging technologies integration.</a:t>
            </a:r>
          </a:p>
          <a:p>
            <a:pPr marL="0" indent="0">
              <a:buNone/>
            </a:pPr>
            <a:endParaRPr lang="en-US" dirty="0"/>
          </a:p>
          <a:p>
            <a:pPr lvl="1" algn="just">
              <a:buFont typeface="Wingdings" panose="05000000000000000000" pitchFamily="2" charset="2"/>
              <a:buChar char="Ø"/>
            </a:pPr>
            <a:r>
              <a:rPr lang="en-US" sz="2600" b="1" dirty="0"/>
              <a:t>variability</a:t>
            </a:r>
            <a:r>
              <a:rPr lang="en-US" sz="2600" dirty="0"/>
              <a:t> in large scale generation</a:t>
            </a:r>
          </a:p>
          <a:p>
            <a:pPr lvl="1" algn="just">
              <a:buFont typeface="Wingdings" panose="05000000000000000000" pitchFamily="2" charset="2"/>
              <a:buChar char="Ø"/>
            </a:pPr>
            <a:r>
              <a:rPr lang="en-US" sz="2600" dirty="0"/>
              <a:t>Reduced system </a:t>
            </a:r>
            <a:r>
              <a:rPr lang="en-US" sz="2600" b="1" dirty="0"/>
              <a:t>inertia</a:t>
            </a:r>
            <a:r>
              <a:rPr lang="en-US" sz="2600" dirty="0"/>
              <a:t> </a:t>
            </a:r>
          </a:p>
          <a:p>
            <a:pPr lvl="1" algn="just">
              <a:buFont typeface="Wingdings" panose="05000000000000000000" pitchFamily="2" charset="2"/>
              <a:buChar char="Ø"/>
            </a:pPr>
            <a:r>
              <a:rPr lang="en-US" sz="2600" dirty="0"/>
              <a:t>Distributed </a:t>
            </a:r>
            <a:r>
              <a:rPr lang="en-US" sz="2600" b="1" dirty="0"/>
              <a:t>storage</a:t>
            </a:r>
          </a:p>
          <a:p>
            <a:endParaRPr lang="en-US" dirty="0"/>
          </a:p>
          <a:p>
            <a:r>
              <a:rPr lang="en-US" dirty="0"/>
              <a:t>Technological barriers to the Internet of Things (</a:t>
            </a:r>
            <a:r>
              <a:rPr lang="en-US" dirty="0" err="1"/>
              <a:t>IoT</a:t>
            </a:r>
            <a:r>
              <a:rPr lang="en-US" dirty="0"/>
              <a:t>).</a:t>
            </a:r>
          </a:p>
          <a:p>
            <a:r>
              <a:rPr lang="en-US" dirty="0"/>
              <a:t>Challenges regarding cyber security.</a:t>
            </a:r>
          </a:p>
          <a:p>
            <a:endParaRPr lang="el-GR" dirty="0"/>
          </a:p>
        </p:txBody>
      </p:sp>
    </p:spTree>
    <p:extLst>
      <p:ext uri="{BB962C8B-B14F-4D97-AF65-F5344CB8AC3E}">
        <p14:creationId xmlns:p14="http://schemas.microsoft.com/office/powerpoint/2010/main" val="27199029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7303"/>
            <a:ext cx="8913813" cy="914400"/>
          </a:xfrm>
        </p:spPr>
        <p:txBody>
          <a:bodyPr/>
          <a:lstStyle/>
          <a:p>
            <a:r>
              <a:rPr lang="en-US" b="1" dirty="0">
                <a:effectLst>
                  <a:outerShdw blurRad="38100" dist="38100" dir="2700000" algn="tl">
                    <a:srgbClr val="000000">
                      <a:alpha val="43137"/>
                    </a:srgbClr>
                  </a:outerShdw>
                </a:effectLst>
              </a:rPr>
              <a:t>Energy communities open issues- </a:t>
            </a:r>
            <a:r>
              <a:rPr lang="en-US" b="1" dirty="0">
                <a:solidFill>
                  <a:srgbClr val="FFC000"/>
                </a:solidFill>
                <a:effectLst>
                  <a:outerShdw blurRad="38100" dist="38100" dir="2700000" algn="tl">
                    <a:srgbClr val="000000">
                      <a:alpha val="43137"/>
                    </a:srgbClr>
                  </a:outerShdw>
                </a:effectLst>
              </a:rPr>
              <a:t>Market</a:t>
            </a:r>
            <a:endParaRPr lang="el-GR" b="1" dirty="0">
              <a:solidFill>
                <a:srgbClr val="FFC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31799" y="1458532"/>
            <a:ext cx="8482013" cy="4530819"/>
          </a:xfrm>
        </p:spPr>
        <p:txBody>
          <a:bodyPr>
            <a:normAutofit fontScale="92500" lnSpcReduction="10000"/>
          </a:bodyPr>
          <a:lstStyle/>
          <a:p>
            <a:r>
              <a:rPr lang="en-US" dirty="0"/>
              <a:t>Access to national electricity grids</a:t>
            </a:r>
          </a:p>
          <a:p>
            <a:r>
              <a:rPr lang="en-US" dirty="0"/>
              <a:t>to have </a:t>
            </a:r>
            <a:r>
              <a:rPr lang="en-US" b="1" dirty="0"/>
              <a:t>non-discriminatory</a:t>
            </a:r>
            <a:r>
              <a:rPr lang="en-US" dirty="0"/>
              <a:t> access to ‘all organized markets’ (</a:t>
            </a:r>
            <a:r>
              <a:rPr lang="en-US" dirty="0" err="1"/>
              <a:t>e.g</a:t>
            </a:r>
            <a:r>
              <a:rPr lang="en-US" dirty="0"/>
              <a:t> balancing) through a supplier or aggregator</a:t>
            </a:r>
          </a:p>
          <a:p>
            <a:r>
              <a:rPr lang="en-GB" dirty="0"/>
              <a:t>how </a:t>
            </a:r>
            <a:r>
              <a:rPr lang="en-GB" b="1" dirty="0"/>
              <a:t>costs are shared </a:t>
            </a:r>
            <a:r>
              <a:rPr lang="en-GB" dirty="0"/>
              <a:t>out between the service provider, the consumer and the local or regional authorities, as well as the amount of subsidies available to finance investments.</a:t>
            </a:r>
          </a:p>
          <a:p>
            <a:r>
              <a:rPr lang="en-US" dirty="0"/>
              <a:t>Members of energy communities should also not be exempted from their responsibilities(should not receive exemption from taxes and levies) to </a:t>
            </a:r>
            <a:r>
              <a:rPr lang="en-US" b="1" dirty="0"/>
              <a:t>avoid market distortion</a:t>
            </a:r>
            <a:r>
              <a:rPr lang="en-US" dirty="0"/>
              <a:t>.</a:t>
            </a:r>
          </a:p>
          <a:p>
            <a:endParaRPr lang="en-GB" dirty="0"/>
          </a:p>
          <a:p>
            <a:endParaRPr lang="el-GR" dirty="0"/>
          </a:p>
        </p:txBody>
      </p:sp>
      <p:sp>
        <p:nvSpPr>
          <p:cNvPr id="4" name="Rectangle 3"/>
          <p:cNvSpPr/>
          <p:nvPr/>
        </p:nvSpPr>
        <p:spPr>
          <a:xfrm>
            <a:off x="2967849" y="6240615"/>
            <a:ext cx="6176151" cy="300082"/>
          </a:xfrm>
          <a:prstGeom prst="rect">
            <a:avLst/>
          </a:prstGeom>
        </p:spPr>
        <p:txBody>
          <a:bodyPr wrap="square">
            <a:spAutoFit/>
          </a:bodyPr>
          <a:lstStyle/>
          <a:p>
            <a:r>
              <a:rPr lang="el-GR" sz="1350" dirty="0">
                <a:solidFill>
                  <a:schemeClr val="accent1"/>
                </a:solidFill>
              </a:rPr>
              <a:t>https://www.eurelectric.org/media/2458/local-energy-communities-final.pdf</a:t>
            </a:r>
          </a:p>
        </p:txBody>
      </p:sp>
    </p:spTree>
    <p:extLst>
      <p:ext uri="{BB962C8B-B14F-4D97-AF65-F5344CB8AC3E}">
        <p14:creationId xmlns:p14="http://schemas.microsoft.com/office/powerpoint/2010/main" val="41904418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3" y="302734"/>
            <a:ext cx="9144000" cy="1001308"/>
          </a:xfrm>
        </p:spPr>
        <p:txBody>
          <a:bodyPr>
            <a:noAutofit/>
          </a:bodyPr>
          <a:lstStyle/>
          <a:p>
            <a:r>
              <a:rPr lang="en-US" sz="3100" b="1" dirty="0">
                <a:effectLst>
                  <a:outerShdw blurRad="38100" dist="38100" dir="2700000" algn="tl">
                    <a:srgbClr val="000000">
                      <a:alpha val="43137"/>
                    </a:srgbClr>
                  </a:outerShdw>
                </a:effectLst>
              </a:rPr>
              <a:t>Energy communities open issues- </a:t>
            </a:r>
            <a:r>
              <a:rPr lang="en-US" sz="3100" b="1" dirty="0">
                <a:solidFill>
                  <a:srgbClr val="73FD8D"/>
                </a:solidFill>
                <a:effectLst>
                  <a:outerShdw blurRad="38100" dist="38100" dir="2700000" algn="tl">
                    <a:srgbClr val="000000">
                      <a:alpha val="43137"/>
                    </a:srgbClr>
                  </a:outerShdw>
                </a:effectLst>
              </a:rPr>
              <a:t>Regulation</a:t>
            </a:r>
            <a:endParaRPr lang="el-GR" sz="3100" b="1" dirty="0">
              <a:solidFill>
                <a:srgbClr val="73FD8D"/>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6243" y="1509686"/>
            <a:ext cx="8687569" cy="4530819"/>
          </a:xfrm>
        </p:spPr>
        <p:txBody>
          <a:bodyPr>
            <a:normAutofit fontScale="92500" lnSpcReduction="10000"/>
          </a:bodyPr>
          <a:lstStyle/>
          <a:p>
            <a:r>
              <a:rPr lang="en-US" dirty="0"/>
              <a:t>The </a:t>
            </a:r>
            <a:r>
              <a:rPr lang="en-US" b="1" dirty="0"/>
              <a:t>rules</a:t>
            </a:r>
            <a:r>
              <a:rPr lang="en-US" dirty="0"/>
              <a:t> for the internal governance &amp;ownership structure  of energy communities.</a:t>
            </a:r>
          </a:p>
          <a:p>
            <a:pPr lvl="1">
              <a:buFont typeface="Wingdings" panose="05000000000000000000" pitchFamily="2" charset="2"/>
              <a:buChar char="Ø"/>
            </a:pPr>
            <a:r>
              <a:rPr lang="en-US" dirty="0"/>
              <a:t>How network charges are calculated for citizens </a:t>
            </a:r>
          </a:p>
          <a:p>
            <a:pPr lvl="1">
              <a:buFont typeface="Wingdings" panose="05000000000000000000" pitchFamily="2" charset="2"/>
              <a:buChar char="Ø"/>
            </a:pPr>
            <a:r>
              <a:rPr lang="en-US" dirty="0"/>
              <a:t>energy communities vs renewable energy communities.</a:t>
            </a:r>
          </a:p>
          <a:p>
            <a:r>
              <a:rPr lang="en-US" b="1" dirty="0"/>
              <a:t>Discriminatory</a:t>
            </a:r>
            <a:r>
              <a:rPr lang="en-US" dirty="0"/>
              <a:t> administrative </a:t>
            </a:r>
            <a:r>
              <a:rPr lang="en-US" b="1" dirty="0"/>
              <a:t>burdens or costs </a:t>
            </a:r>
            <a:r>
              <a:rPr lang="en-US" dirty="0"/>
              <a:t>in comparison with established energy companies should be lifted.</a:t>
            </a:r>
          </a:p>
          <a:p>
            <a:r>
              <a:rPr lang="en-GB" b="1" dirty="0"/>
              <a:t>Services and technical solutions </a:t>
            </a:r>
            <a:r>
              <a:rPr lang="en-GB" dirty="0"/>
              <a:t>that exist or are currently being developed in the fields of management and demand response, as well as in the management of decentralised production should become priority. </a:t>
            </a:r>
            <a:r>
              <a:rPr lang="en-US" dirty="0"/>
              <a:t> </a:t>
            </a:r>
          </a:p>
          <a:p>
            <a:pPr marL="0" indent="0">
              <a:buNone/>
            </a:pPr>
            <a:endParaRPr lang="el-GR" dirty="0"/>
          </a:p>
        </p:txBody>
      </p:sp>
      <p:sp>
        <p:nvSpPr>
          <p:cNvPr id="4" name="Rectangle 3"/>
          <p:cNvSpPr/>
          <p:nvPr/>
        </p:nvSpPr>
        <p:spPr>
          <a:xfrm>
            <a:off x="1618465" y="6472193"/>
            <a:ext cx="7365626" cy="300082"/>
          </a:xfrm>
          <a:prstGeom prst="rect">
            <a:avLst/>
          </a:prstGeom>
        </p:spPr>
        <p:txBody>
          <a:bodyPr wrap="square">
            <a:spAutoFit/>
          </a:bodyPr>
          <a:lstStyle/>
          <a:p>
            <a:r>
              <a:rPr lang="en-US" sz="1350" dirty="0">
                <a:hlinkClick r:id="rId2"/>
              </a:rPr>
              <a:t>https://www.interregeurope.eu/fPolicy_brief_Renewable_Energy_Communities</a:t>
            </a:r>
            <a:endParaRPr lang="el-GR" sz="1350" dirty="0"/>
          </a:p>
        </p:txBody>
      </p:sp>
    </p:spTree>
    <p:extLst>
      <p:ext uri="{BB962C8B-B14F-4D97-AF65-F5344CB8AC3E}">
        <p14:creationId xmlns:p14="http://schemas.microsoft.com/office/powerpoint/2010/main" val="16848079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3" y="230526"/>
            <a:ext cx="8913813" cy="914400"/>
          </a:xfrm>
        </p:spPr>
        <p:txBody>
          <a:bodyPr/>
          <a:lstStyle/>
          <a:p>
            <a:r>
              <a:rPr lang="en-US" b="1" dirty="0">
                <a:effectLst>
                  <a:outerShdw blurRad="38100" dist="38100" dir="2700000" algn="tl">
                    <a:srgbClr val="000000">
                      <a:alpha val="43137"/>
                    </a:srgbClr>
                  </a:outerShdw>
                </a:effectLst>
              </a:rPr>
              <a:t>How we address these issues</a:t>
            </a:r>
            <a:endParaRPr lang="el-GR"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94343" y="1465957"/>
            <a:ext cx="7650942" cy="4530819"/>
          </a:xfrm>
        </p:spPr>
        <p:txBody>
          <a:bodyPr>
            <a:normAutofit fontScale="92500" lnSpcReduction="20000"/>
          </a:bodyPr>
          <a:lstStyle/>
          <a:p>
            <a:r>
              <a:rPr lang="en-US" b="1" dirty="0">
                <a:solidFill>
                  <a:srgbClr val="FFC000"/>
                </a:solidFill>
              </a:rPr>
              <a:t>An inclusion definition for energy communities.</a:t>
            </a:r>
          </a:p>
          <a:p>
            <a:r>
              <a:rPr lang="en-US" b="1" dirty="0">
                <a:solidFill>
                  <a:srgbClr val="FFC000"/>
                </a:solidFill>
              </a:rPr>
              <a:t>Facilitation to community participation in support schemes</a:t>
            </a:r>
            <a:endParaRPr lang="en-US" b="1" dirty="0"/>
          </a:p>
          <a:p>
            <a:r>
              <a:rPr lang="en-US" b="1" dirty="0">
                <a:solidFill>
                  <a:schemeClr val="accent6">
                    <a:lumMod val="90000"/>
                  </a:schemeClr>
                </a:solidFill>
              </a:rPr>
              <a:t>Provisions that would guarantee market access in a non-discriminatory manner</a:t>
            </a:r>
          </a:p>
          <a:p>
            <a:r>
              <a:rPr lang="en-US" b="1" dirty="0">
                <a:solidFill>
                  <a:schemeClr val="accent6">
                    <a:lumMod val="90000"/>
                  </a:schemeClr>
                </a:solidFill>
              </a:rPr>
              <a:t>The market design should require distribution tariffs and compensation to reward citizens and communities </a:t>
            </a:r>
          </a:p>
          <a:p>
            <a:r>
              <a:rPr lang="en-US" b="1" dirty="0">
                <a:solidFill>
                  <a:schemeClr val="accent1"/>
                </a:solidFill>
              </a:rPr>
              <a:t>Enhancing and promoting concepts such as microgrids or Web- of-cells.</a:t>
            </a:r>
            <a:endParaRPr lang="el-GR" b="1" dirty="0">
              <a:solidFill>
                <a:schemeClr val="accent1"/>
              </a:solidFill>
            </a:endParaRPr>
          </a:p>
        </p:txBody>
      </p:sp>
      <p:sp>
        <p:nvSpPr>
          <p:cNvPr id="4" name="Right Brace 3"/>
          <p:cNvSpPr/>
          <p:nvPr/>
        </p:nvSpPr>
        <p:spPr>
          <a:xfrm>
            <a:off x="7440484" y="1490516"/>
            <a:ext cx="304800" cy="8001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sz="1350"/>
          </a:p>
        </p:txBody>
      </p:sp>
      <p:sp>
        <p:nvSpPr>
          <p:cNvPr id="5" name="TextBox 4"/>
          <p:cNvSpPr txBox="1"/>
          <p:nvPr/>
        </p:nvSpPr>
        <p:spPr>
          <a:xfrm>
            <a:off x="7806689" y="5248756"/>
            <a:ext cx="1257973" cy="369332"/>
          </a:xfrm>
          <a:prstGeom prst="rect">
            <a:avLst/>
          </a:prstGeom>
          <a:noFill/>
        </p:spPr>
        <p:txBody>
          <a:bodyPr wrap="none" rtlCol="0">
            <a:spAutoFit/>
          </a:bodyPr>
          <a:lstStyle/>
          <a:p>
            <a:r>
              <a:rPr lang="en-US" b="1" dirty="0">
                <a:solidFill>
                  <a:schemeClr val="accent1"/>
                </a:solidFill>
                <a:effectLst>
                  <a:outerShdw blurRad="38100" dist="38100" dir="2700000" algn="tl">
                    <a:srgbClr val="000000">
                      <a:alpha val="43137"/>
                    </a:srgbClr>
                  </a:outerShdw>
                </a:effectLst>
              </a:rPr>
              <a:t>Technology</a:t>
            </a:r>
            <a:endParaRPr lang="el-GR" b="1" dirty="0">
              <a:solidFill>
                <a:schemeClr val="accent1"/>
              </a:solidFill>
              <a:effectLst>
                <a:outerShdw blurRad="38100" dist="38100" dir="2700000" algn="tl">
                  <a:srgbClr val="000000">
                    <a:alpha val="43137"/>
                  </a:srgbClr>
                </a:outerShdw>
              </a:effectLst>
            </a:endParaRPr>
          </a:p>
        </p:txBody>
      </p:sp>
      <p:sp>
        <p:nvSpPr>
          <p:cNvPr id="6" name="Right Brace 5"/>
          <p:cNvSpPr/>
          <p:nvPr/>
        </p:nvSpPr>
        <p:spPr>
          <a:xfrm>
            <a:off x="7471187" y="3336247"/>
            <a:ext cx="304800" cy="8001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sz="1350"/>
          </a:p>
        </p:txBody>
      </p:sp>
      <p:sp>
        <p:nvSpPr>
          <p:cNvPr id="7" name="TextBox 6"/>
          <p:cNvSpPr txBox="1"/>
          <p:nvPr/>
        </p:nvSpPr>
        <p:spPr>
          <a:xfrm>
            <a:off x="7908438" y="3507216"/>
            <a:ext cx="880497" cy="369332"/>
          </a:xfrm>
          <a:prstGeom prst="rect">
            <a:avLst/>
          </a:prstGeom>
          <a:noFill/>
        </p:spPr>
        <p:txBody>
          <a:bodyPr wrap="none" rtlCol="0">
            <a:spAutoFit/>
          </a:bodyPr>
          <a:lstStyle/>
          <a:p>
            <a:r>
              <a:rPr lang="en-US" b="1" dirty="0">
                <a:solidFill>
                  <a:schemeClr val="accent6">
                    <a:lumMod val="90000"/>
                  </a:schemeClr>
                </a:solidFill>
                <a:effectLst>
                  <a:outerShdw blurRad="38100" dist="38100" dir="2700000" algn="tl">
                    <a:srgbClr val="000000">
                      <a:alpha val="43137"/>
                    </a:srgbClr>
                  </a:outerShdw>
                </a:effectLst>
              </a:rPr>
              <a:t>Market</a:t>
            </a:r>
            <a:endParaRPr lang="el-GR" b="1" dirty="0">
              <a:solidFill>
                <a:schemeClr val="accent6">
                  <a:lumMod val="90000"/>
                </a:schemeClr>
              </a:solidFill>
              <a:effectLst>
                <a:outerShdw blurRad="38100" dist="38100" dir="2700000" algn="tl">
                  <a:srgbClr val="000000">
                    <a:alpha val="43137"/>
                  </a:srgbClr>
                </a:outerShdw>
              </a:effectLst>
            </a:endParaRPr>
          </a:p>
        </p:txBody>
      </p:sp>
      <p:sp>
        <p:nvSpPr>
          <p:cNvPr id="8" name="Right Brace 7"/>
          <p:cNvSpPr/>
          <p:nvPr/>
        </p:nvSpPr>
        <p:spPr>
          <a:xfrm>
            <a:off x="7501889" y="5004101"/>
            <a:ext cx="304800" cy="8001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sz="1350"/>
          </a:p>
        </p:txBody>
      </p:sp>
      <p:sp>
        <p:nvSpPr>
          <p:cNvPr id="9" name="TextBox 8"/>
          <p:cNvSpPr txBox="1"/>
          <p:nvPr/>
        </p:nvSpPr>
        <p:spPr>
          <a:xfrm>
            <a:off x="7745284" y="1654082"/>
            <a:ext cx="1209883" cy="369332"/>
          </a:xfrm>
          <a:prstGeom prst="rect">
            <a:avLst/>
          </a:prstGeom>
          <a:noFill/>
        </p:spPr>
        <p:txBody>
          <a:bodyPr wrap="none" rtlCol="0">
            <a:spAutoFit/>
          </a:bodyPr>
          <a:lstStyle/>
          <a:p>
            <a:r>
              <a:rPr lang="en-US" b="1" dirty="0">
                <a:solidFill>
                  <a:srgbClr val="FFC000"/>
                </a:solidFill>
                <a:effectLst>
                  <a:outerShdw blurRad="38100" dist="38100" dir="2700000" algn="tl">
                    <a:srgbClr val="000000">
                      <a:alpha val="43137"/>
                    </a:srgbClr>
                  </a:outerShdw>
                </a:effectLst>
              </a:rPr>
              <a:t>Regulation</a:t>
            </a:r>
            <a:endParaRPr lang="el-GR" b="1" dirty="0">
              <a:solidFill>
                <a:srgbClr val="FFC000"/>
              </a:solidFill>
              <a:effectLst>
                <a:outerShdw blurRad="38100" dist="38100" dir="2700000" algn="tl">
                  <a:srgbClr val="000000">
                    <a:alpha val="43137"/>
                  </a:srgbClr>
                </a:outerShdw>
              </a:effectLst>
            </a:endParaRPr>
          </a:p>
        </p:txBody>
      </p:sp>
      <p:sp>
        <p:nvSpPr>
          <p:cNvPr id="10" name="Rectangle 9"/>
          <p:cNvSpPr/>
          <p:nvPr/>
        </p:nvSpPr>
        <p:spPr>
          <a:xfrm>
            <a:off x="2499660" y="6344176"/>
            <a:ext cx="6212541" cy="300082"/>
          </a:xfrm>
          <a:prstGeom prst="rect">
            <a:avLst/>
          </a:prstGeom>
        </p:spPr>
        <p:txBody>
          <a:bodyPr wrap="square">
            <a:spAutoFit/>
          </a:bodyPr>
          <a:lstStyle/>
          <a:p>
            <a:r>
              <a:rPr lang="el-GR" sz="1350" dirty="0"/>
              <a:t>https://</a:t>
            </a:r>
            <a:r>
              <a:rPr lang="en-US" sz="1350" dirty="0">
                <a:hlinkClick r:id="rId2"/>
              </a:rPr>
              <a:t>www.ceer.eu/</a:t>
            </a:r>
            <a:endParaRPr lang="el-GR" sz="1350" dirty="0"/>
          </a:p>
        </p:txBody>
      </p:sp>
    </p:spTree>
    <p:extLst>
      <p:ext uri="{BB962C8B-B14F-4D97-AF65-F5344CB8AC3E}">
        <p14:creationId xmlns:p14="http://schemas.microsoft.com/office/powerpoint/2010/main" val="3727816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8850"/>
            <a:ext cx="9144000" cy="886630"/>
          </a:xfrm>
        </p:spPr>
        <p:txBody>
          <a:bodyPr lIns="180000" rIns="72000">
            <a:normAutofit/>
          </a:bodyPr>
          <a:lstStyle/>
          <a:p>
            <a:r>
              <a:rPr lang="en-GB" sz="2400" b="1" dirty="0"/>
              <a:t>The bidirectional operation of storage system offer valuable flexibility services in the operation of the system</a:t>
            </a:r>
          </a:p>
        </p:txBody>
      </p:sp>
      <p:sp>
        <p:nvSpPr>
          <p:cNvPr id="3" name="Date Placeholder 2"/>
          <p:cNvSpPr>
            <a:spLocks noGrp="1"/>
          </p:cNvSpPr>
          <p:nvPr>
            <p:ph type="dt" sz="half" idx="10"/>
          </p:nvPr>
        </p:nvSpPr>
        <p:spPr/>
        <p:txBody>
          <a:bodyPr/>
          <a:lstStyle/>
          <a:p>
            <a:pPr>
              <a:defRPr/>
            </a:pPr>
            <a:fld id="{F9B52B11-3DFB-4CC5-AF45-6E3BCB61AEC5}" type="datetime1">
              <a:rPr lang="en-GB" smtClean="0"/>
              <a:t>25/05/2019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9828"/>
            <a:ext cx="4107418" cy="4728094"/>
          </a:xfrm>
          <a:prstGeom prst="rect">
            <a:avLst/>
          </a:prstGeom>
        </p:spPr>
      </p:pic>
      <p:pic>
        <p:nvPicPr>
          <p:cNvPr id="7" name="Picture 2"/>
          <p:cNvPicPr>
            <a:picLocks noChangeAspect="1" noChangeArrowheads="1"/>
          </p:cNvPicPr>
          <p:nvPr/>
        </p:nvPicPr>
        <p:blipFill>
          <a:blip r:embed="rId4" cstate="print"/>
          <a:srcRect/>
          <a:stretch>
            <a:fillRect/>
          </a:stretch>
        </p:blipFill>
        <p:spPr bwMode="auto">
          <a:xfrm>
            <a:off x="3960490" y="1954985"/>
            <a:ext cx="5068293" cy="3786027"/>
          </a:xfrm>
          <a:prstGeom prst="rect">
            <a:avLst/>
          </a:prstGeom>
          <a:noFill/>
          <a:ln w="9525">
            <a:noFill/>
            <a:miter lim="800000"/>
            <a:headEnd/>
            <a:tailEnd/>
          </a:ln>
        </p:spPr>
      </p:pic>
      <p:sp>
        <p:nvSpPr>
          <p:cNvPr id="8" name="TextBox 7"/>
          <p:cNvSpPr txBox="1"/>
          <p:nvPr/>
        </p:nvSpPr>
        <p:spPr bwMode="auto">
          <a:xfrm>
            <a:off x="3874416" y="5418269"/>
            <a:ext cx="5154367" cy="1107996"/>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p>
            <a:r>
              <a:rPr lang="en-GB" sz="2200" b="1" dirty="0">
                <a:solidFill>
                  <a:srgbClr val="C00000"/>
                </a:solidFill>
              </a:rPr>
              <a:t>The operational needs of storage are complicated but their flexibility is of real value to the Operators</a:t>
            </a:r>
            <a:r>
              <a:rPr lang="el-GR" sz="2200" b="1" dirty="0">
                <a:solidFill>
                  <a:srgbClr val="C00000"/>
                </a:solidFill>
              </a:rPr>
              <a:t>!</a:t>
            </a:r>
            <a:endParaRPr lang="en-GB" sz="2200" b="1" dirty="0">
              <a:solidFill>
                <a:srgbClr val="C00000"/>
              </a:solidFill>
            </a:endParaRPr>
          </a:p>
        </p:txBody>
      </p:sp>
      <p:sp>
        <p:nvSpPr>
          <p:cNvPr id="4" name="Slide Number Placeholder 3">
            <a:extLst>
              <a:ext uri="{FF2B5EF4-FFF2-40B4-BE49-F238E27FC236}">
                <a16:creationId xmlns:a16="http://schemas.microsoft.com/office/drawing/2014/main" id="{DF1B5407-5506-4FDB-B9CB-08E7A4523628}"/>
              </a:ext>
            </a:extLst>
          </p:cNvPr>
          <p:cNvSpPr>
            <a:spLocks noGrp="1"/>
          </p:cNvSpPr>
          <p:nvPr>
            <p:ph type="sldNum" sz="quarter" idx="12"/>
          </p:nvPr>
        </p:nvSpPr>
        <p:spPr/>
        <p:txBody>
          <a:bodyPr/>
          <a:lstStyle/>
          <a:p>
            <a:fld id="{E60C55A7-7C59-EC44-9834-2BDF33FF5823}" type="slidenum">
              <a:rPr lang="en-US" smtClean="0"/>
              <a:pPr/>
              <a:t>16</a:t>
            </a:fld>
            <a:endParaRPr lang="en-US"/>
          </a:p>
        </p:txBody>
      </p:sp>
    </p:spTree>
    <p:extLst>
      <p:ext uri="{BB962C8B-B14F-4D97-AF65-F5344CB8AC3E}">
        <p14:creationId xmlns:p14="http://schemas.microsoft.com/office/powerpoint/2010/main" val="11668722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map&#10;&#10;Description generated with high confidence">
            <a:extLst>
              <a:ext uri="{FF2B5EF4-FFF2-40B4-BE49-F238E27FC236}">
                <a16:creationId xmlns:a16="http://schemas.microsoft.com/office/drawing/2014/main" id="{DC40A4D1-3CAF-415E-A889-F49EBEE11CFE}"/>
              </a:ext>
            </a:extLst>
          </p:cNvPr>
          <p:cNvPicPr>
            <a:picLocks noChangeAspect="1"/>
          </p:cNvPicPr>
          <p:nvPr/>
        </p:nvPicPr>
        <p:blipFill rotWithShape="1">
          <a:blip r:embed="rId3">
            <a:extLst>
              <a:ext uri="{28A0092B-C50C-407E-A947-70E740481C1C}">
                <a14:useLocalDpi xmlns:a14="http://schemas.microsoft.com/office/drawing/2010/main" val="0"/>
              </a:ext>
            </a:extLst>
          </a:blip>
          <a:srcRect t="10863" r="47002" b="14784"/>
          <a:stretch/>
        </p:blipFill>
        <p:spPr>
          <a:xfrm>
            <a:off x="650449" y="1457133"/>
            <a:ext cx="4239708" cy="5400867"/>
          </a:xfrm>
          <a:prstGeom prst="rect">
            <a:avLst/>
          </a:prstGeom>
        </p:spPr>
      </p:pic>
      <p:pic>
        <p:nvPicPr>
          <p:cNvPr id="9" name="Picture 8" descr="A close up of a map&#10;&#10;Description generated with high confidence">
            <a:extLst>
              <a:ext uri="{FF2B5EF4-FFF2-40B4-BE49-F238E27FC236}">
                <a16:creationId xmlns:a16="http://schemas.microsoft.com/office/drawing/2014/main" id="{552E8972-A6CD-48FF-8E70-5B1F7CDFE3BB}"/>
              </a:ext>
            </a:extLst>
          </p:cNvPr>
          <p:cNvPicPr>
            <a:picLocks noChangeAspect="1"/>
          </p:cNvPicPr>
          <p:nvPr/>
        </p:nvPicPr>
        <p:blipFill rotWithShape="1">
          <a:blip r:embed="rId3">
            <a:extLst>
              <a:ext uri="{28A0092B-C50C-407E-A947-70E740481C1C}">
                <a14:useLocalDpi xmlns:a14="http://schemas.microsoft.com/office/drawing/2010/main" val="0"/>
              </a:ext>
            </a:extLst>
          </a:blip>
          <a:srcRect l="51929" t="10863" r="5229" b="30549"/>
          <a:stretch/>
        </p:blipFill>
        <p:spPr>
          <a:xfrm>
            <a:off x="5608282" y="1457133"/>
            <a:ext cx="3410212" cy="4234573"/>
          </a:xfrm>
          <a:prstGeom prst="rect">
            <a:avLst/>
          </a:prstGeom>
        </p:spPr>
      </p:pic>
      <p:sp>
        <p:nvSpPr>
          <p:cNvPr id="2" name="Slide Number Placeholder 1">
            <a:extLst>
              <a:ext uri="{FF2B5EF4-FFF2-40B4-BE49-F238E27FC236}">
                <a16:creationId xmlns:a16="http://schemas.microsoft.com/office/drawing/2014/main" id="{CF365DC7-6B97-480F-8A92-055E4C1337D9}"/>
              </a:ext>
            </a:extLst>
          </p:cNvPr>
          <p:cNvSpPr>
            <a:spLocks noGrp="1"/>
          </p:cNvSpPr>
          <p:nvPr>
            <p:ph type="sldNum" sz="quarter" idx="12"/>
          </p:nvPr>
        </p:nvSpPr>
        <p:spPr/>
        <p:txBody>
          <a:bodyPr/>
          <a:lstStyle/>
          <a:p>
            <a:fld id="{075FFD7C-68E3-493F-AA8F-E6AB74883F42}" type="slidenum">
              <a:rPr lang="en-GB" smtClean="0"/>
              <a:t>17</a:t>
            </a:fld>
            <a:endParaRPr lang="en-GB"/>
          </a:p>
        </p:txBody>
      </p:sp>
      <p:sp>
        <p:nvSpPr>
          <p:cNvPr id="7" name="1 Título">
            <a:extLst>
              <a:ext uri="{FF2B5EF4-FFF2-40B4-BE49-F238E27FC236}">
                <a16:creationId xmlns:a16="http://schemas.microsoft.com/office/drawing/2014/main" id="{7F63A5D9-7E50-4778-ADF8-564605B66057}"/>
              </a:ext>
            </a:extLst>
          </p:cNvPr>
          <p:cNvSpPr txBox="1">
            <a:spLocks/>
          </p:cNvSpPr>
          <p:nvPr/>
        </p:nvSpPr>
        <p:spPr>
          <a:xfrm>
            <a:off x="64655" y="197964"/>
            <a:ext cx="8953839" cy="1046374"/>
          </a:xfrm>
          <a:prstGeom prst="rect">
            <a:avLst/>
          </a:prstGeom>
          <a:solidFill>
            <a:schemeClr val="tx2"/>
          </a:solidFill>
        </p:spPr>
        <p:txBody>
          <a:bodyPr vert="horz" lIns="180000" tIns="36000" rIns="72000" bIns="36000" rtlCol="0" anchor="ctr">
            <a:no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GB" sz="3200" b="1" dirty="0">
                <a:effectLst>
                  <a:outerShdw blurRad="38100" dist="38100" dir="2700000" algn="tl">
                    <a:srgbClr val="000000">
                      <a:alpha val="43137"/>
                    </a:srgbClr>
                  </a:outerShdw>
                </a:effectLst>
              </a:rPr>
              <a:t>The energy mix is changing in support of sustainability</a:t>
            </a:r>
          </a:p>
        </p:txBody>
      </p:sp>
      <p:sp>
        <p:nvSpPr>
          <p:cNvPr id="3" name="Date Placeholder 2">
            <a:extLst>
              <a:ext uri="{FF2B5EF4-FFF2-40B4-BE49-F238E27FC236}">
                <a16:creationId xmlns:a16="http://schemas.microsoft.com/office/drawing/2014/main" id="{706129DA-5441-44AC-AA45-0956D4CE14B9}"/>
              </a:ext>
            </a:extLst>
          </p:cNvPr>
          <p:cNvSpPr>
            <a:spLocks noGrp="1"/>
          </p:cNvSpPr>
          <p:nvPr>
            <p:ph type="dt" sz="half" idx="10"/>
          </p:nvPr>
        </p:nvSpPr>
        <p:spPr/>
        <p:txBody>
          <a:bodyPr/>
          <a:lstStyle/>
          <a:p>
            <a:fld id="{32E1B38F-2E27-4D96-806C-0F2A4465F602}" type="datetime1">
              <a:rPr lang="en-GB" smtClean="0"/>
              <a:t>25/05/2019</a:t>
            </a:fld>
            <a:endParaRPr lang="en-US"/>
          </a:p>
        </p:txBody>
      </p:sp>
    </p:spTree>
    <p:extLst>
      <p:ext uri="{BB962C8B-B14F-4D97-AF65-F5344CB8AC3E}">
        <p14:creationId xmlns:p14="http://schemas.microsoft.com/office/powerpoint/2010/main" val="3350692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841" y="228322"/>
            <a:ext cx="8925220" cy="840259"/>
          </a:xfrm>
        </p:spPr>
        <p:txBody>
          <a:bodyPr lIns="180000" rIns="72000">
            <a:normAutofit/>
          </a:bodyPr>
          <a:lstStyle/>
          <a:p>
            <a:r>
              <a:rPr lang="en-GB" sz="3000" b="1" dirty="0">
                <a:latin typeface="Helvetica" pitchFamily="34" charset="0"/>
                <a:cs typeface="Helvetica" pitchFamily="34" charset="0"/>
              </a:rPr>
              <a:t>Operational modes of a microgrid system</a:t>
            </a:r>
            <a:r>
              <a:rPr lang="el-GR" sz="3000" b="1" dirty="0">
                <a:latin typeface="Helvetica" pitchFamily="34" charset="0"/>
                <a:cs typeface="Helvetica" pitchFamily="34" charset="0"/>
              </a:rPr>
              <a:t> </a:t>
            </a:r>
          </a:p>
        </p:txBody>
      </p:sp>
      <p:pic>
        <p:nvPicPr>
          <p:cNvPr id="5" name="Picture 4">
            <a:extLst>
              <a:ext uri="{FF2B5EF4-FFF2-40B4-BE49-F238E27FC236}">
                <a16:creationId xmlns:a16="http://schemas.microsoft.com/office/drawing/2014/main" id="{7207139C-42BF-445C-B1F0-565396732706}"/>
              </a:ext>
            </a:extLst>
          </p:cNvPr>
          <p:cNvPicPr>
            <a:picLocks noChangeAspect="1"/>
          </p:cNvPicPr>
          <p:nvPr/>
        </p:nvPicPr>
        <p:blipFill>
          <a:blip r:embed="rId2"/>
          <a:stretch>
            <a:fillRect/>
          </a:stretch>
        </p:blipFill>
        <p:spPr>
          <a:xfrm>
            <a:off x="0" y="1468503"/>
            <a:ext cx="9166248" cy="5161175"/>
          </a:xfrm>
          <a:prstGeom prst="rect">
            <a:avLst/>
          </a:prstGeom>
        </p:spPr>
      </p:pic>
      <p:sp>
        <p:nvSpPr>
          <p:cNvPr id="6" name="Date Placeholder 5">
            <a:extLst>
              <a:ext uri="{FF2B5EF4-FFF2-40B4-BE49-F238E27FC236}">
                <a16:creationId xmlns:a16="http://schemas.microsoft.com/office/drawing/2014/main" id="{71E8035C-524D-447E-A7D8-05B0B6C63451}"/>
              </a:ext>
            </a:extLst>
          </p:cNvPr>
          <p:cNvSpPr>
            <a:spLocks noGrp="1"/>
          </p:cNvSpPr>
          <p:nvPr>
            <p:ph type="dt" sz="half" idx="10"/>
          </p:nvPr>
        </p:nvSpPr>
        <p:spPr/>
        <p:txBody>
          <a:bodyPr/>
          <a:lstStyle/>
          <a:p>
            <a:fld id="{80A13C7B-64BD-46D6-8F1C-2176826ED501}" type="datetime1">
              <a:rPr lang="en-GB" smtClean="0"/>
              <a:t>25/05/2019</a:t>
            </a:fld>
            <a:endParaRPr lang="en-US"/>
          </a:p>
        </p:txBody>
      </p:sp>
      <p:sp>
        <p:nvSpPr>
          <p:cNvPr id="7" name="Slide Number Placeholder 6">
            <a:extLst>
              <a:ext uri="{FF2B5EF4-FFF2-40B4-BE49-F238E27FC236}">
                <a16:creationId xmlns:a16="http://schemas.microsoft.com/office/drawing/2014/main" id="{F600FB1D-F83F-46D2-B6B0-9D2423A1C197}"/>
              </a:ext>
            </a:extLst>
          </p:cNvPr>
          <p:cNvSpPr>
            <a:spLocks noGrp="1"/>
          </p:cNvSpPr>
          <p:nvPr>
            <p:ph type="sldNum" sz="quarter" idx="12"/>
          </p:nvPr>
        </p:nvSpPr>
        <p:spPr/>
        <p:txBody>
          <a:bodyPr/>
          <a:lstStyle/>
          <a:p>
            <a:fld id="{E60C55A7-7C59-EC44-9834-2BDF33FF5823}" type="slidenum">
              <a:rPr lang="en-US" smtClean="0"/>
              <a:pPr/>
              <a:t>18</a:t>
            </a:fld>
            <a:endParaRPr lang="en-US"/>
          </a:p>
        </p:txBody>
      </p:sp>
    </p:spTree>
    <p:extLst>
      <p:ext uri="{BB962C8B-B14F-4D97-AF65-F5344CB8AC3E}">
        <p14:creationId xmlns:p14="http://schemas.microsoft.com/office/powerpoint/2010/main" val="6391646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F40143-1854-4953-BEEA-570BACC770C9}"/>
              </a:ext>
            </a:extLst>
          </p:cNvPr>
          <p:cNvSpPr>
            <a:spLocks noGrp="1"/>
          </p:cNvSpPr>
          <p:nvPr>
            <p:ph type="title"/>
          </p:nvPr>
        </p:nvSpPr>
        <p:spPr>
          <a:xfrm>
            <a:off x="104681" y="553384"/>
            <a:ext cx="8913813" cy="914400"/>
          </a:xfrm>
        </p:spPr>
        <p:txBody>
          <a:bodyPr>
            <a:normAutofit/>
          </a:bodyPr>
          <a:lstStyle/>
          <a:p>
            <a:r>
              <a:rPr lang="en-GB" b="1" dirty="0"/>
              <a:t>What is a microgrid?</a:t>
            </a:r>
            <a:r>
              <a:rPr lang="el-GR" b="1" dirty="0"/>
              <a:t> </a:t>
            </a:r>
            <a:br>
              <a:rPr lang="el-GR" b="1" dirty="0"/>
            </a:br>
            <a:r>
              <a:rPr lang="el-GR" sz="2000" b="1" dirty="0"/>
              <a:t>(</a:t>
            </a:r>
            <a:r>
              <a:rPr lang="en-GB" sz="2000" b="1" dirty="0"/>
              <a:t>the definition that is the result of research work in EU</a:t>
            </a:r>
            <a:r>
              <a:rPr lang="el-GR" sz="2000" b="1" dirty="0"/>
              <a:t>)</a:t>
            </a:r>
            <a:endParaRPr lang="en-GB" sz="2000" b="1" dirty="0"/>
          </a:p>
        </p:txBody>
      </p:sp>
      <p:sp>
        <p:nvSpPr>
          <p:cNvPr id="6" name="Content Placeholder 5">
            <a:extLst>
              <a:ext uri="{FF2B5EF4-FFF2-40B4-BE49-F238E27FC236}">
                <a16:creationId xmlns:a16="http://schemas.microsoft.com/office/drawing/2014/main" id="{E431213E-E66C-4091-B9CE-2A324DC3D86C}"/>
              </a:ext>
            </a:extLst>
          </p:cNvPr>
          <p:cNvSpPr>
            <a:spLocks noGrp="1"/>
          </p:cNvSpPr>
          <p:nvPr>
            <p:ph idx="1"/>
          </p:nvPr>
        </p:nvSpPr>
        <p:spPr>
          <a:xfrm>
            <a:off x="431799" y="1753020"/>
            <a:ext cx="8482013" cy="4530819"/>
          </a:xfrm>
        </p:spPr>
        <p:txBody>
          <a:bodyPr>
            <a:normAutofit lnSpcReduction="10000"/>
          </a:bodyPr>
          <a:lstStyle/>
          <a:p>
            <a:r>
              <a:rPr lang="en-GB" dirty="0"/>
              <a:t>Microgrids comprise LV distribution systems with distributed energy resources (DER) (microturbines, fuel cells, PV, etc.) together with storage devices (flywheels, energy capacitors and batteries) and flexible loads. </a:t>
            </a:r>
          </a:p>
          <a:p>
            <a:r>
              <a:rPr lang="en-GB" dirty="0"/>
              <a:t>Such systems can be operated in a non-autonomous way, if interconnected to the grid, or in an autonomous way, if disconnected from the main grid. </a:t>
            </a:r>
          </a:p>
          <a:p>
            <a:r>
              <a:rPr lang="en-GB" dirty="0"/>
              <a:t>The</a:t>
            </a:r>
            <a:r>
              <a:rPr lang="el-GR" dirty="0"/>
              <a:t> </a:t>
            </a:r>
            <a:r>
              <a:rPr lang="en-GB" dirty="0"/>
              <a:t>operation of </a:t>
            </a:r>
            <a:r>
              <a:rPr lang="en-GB" dirty="0" err="1"/>
              <a:t>microsources</a:t>
            </a:r>
            <a:r>
              <a:rPr lang="en-GB" dirty="0"/>
              <a:t> in the network can provide distinct benefits to the overall system performance, if managed and coordinated efficiently.</a:t>
            </a:r>
          </a:p>
        </p:txBody>
      </p:sp>
      <p:sp>
        <p:nvSpPr>
          <p:cNvPr id="3" name="Date Placeholder 2">
            <a:extLst>
              <a:ext uri="{FF2B5EF4-FFF2-40B4-BE49-F238E27FC236}">
                <a16:creationId xmlns:a16="http://schemas.microsoft.com/office/drawing/2014/main" id="{A7136678-C556-4AAA-BB30-B5E54347F8E2}"/>
              </a:ext>
            </a:extLst>
          </p:cNvPr>
          <p:cNvSpPr>
            <a:spLocks noGrp="1"/>
          </p:cNvSpPr>
          <p:nvPr>
            <p:ph type="dt" sz="half" idx="10"/>
          </p:nvPr>
        </p:nvSpPr>
        <p:spPr/>
        <p:txBody>
          <a:bodyPr/>
          <a:lstStyle/>
          <a:p>
            <a:fld id="{F55154EE-3C3B-4EA8-B031-4FA3526F2AD9}" type="datetime1">
              <a:rPr lang="en-GB" smtClean="0"/>
              <a:t>25/05/2019</a:t>
            </a:fld>
            <a:endParaRPr lang="en-US"/>
          </a:p>
        </p:txBody>
      </p:sp>
      <p:sp>
        <p:nvSpPr>
          <p:cNvPr id="4" name="Slide Number Placeholder 3">
            <a:extLst>
              <a:ext uri="{FF2B5EF4-FFF2-40B4-BE49-F238E27FC236}">
                <a16:creationId xmlns:a16="http://schemas.microsoft.com/office/drawing/2014/main" id="{47F4D765-7113-43B2-8CA0-454763481F6C}"/>
              </a:ext>
            </a:extLst>
          </p:cNvPr>
          <p:cNvSpPr>
            <a:spLocks noGrp="1"/>
          </p:cNvSpPr>
          <p:nvPr>
            <p:ph type="sldNum" sz="quarter" idx="12"/>
          </p:nvPr>
        </p:nvSpPr>
        <p:spPr/>
        <p:txBody>
          <a:bodyPr/>
          <a:lstStyle/>
          <a:p>
            <a:fld id="{E60C55A7-7C59-EC44-9834-2BDF33FF5823}" type="slidenum">
              <a:rPr lang="en-US" smtClean="0"/>
              <a:pPr/>
              <a:t>19</a:t>
            </a:fld>
            <a:endParaRPr lang="en-US"/>
          </a:p>
        </p:txBody>
      </p:sp>
    </p:spTree>
    <p:extLst>
      <p:ext uri="{BB962C8B-B14F-4D97-AF65-F5344CB8AC3E}">
        <p14:creationId xmlns:p14="http://schemas.microsoft.com/office/powerpoint/2010/main" val="26115725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close up of a piece of paper&#10;&#10;Description generated with high confidence">
            <a:extLst>
              <a:ext uri="{FF2B5EF4-FFF2-40B4-BE49-F238E27FC236}">
                <a16:creationId xmlns:a16="http://schemas.microsoft.com/office/drawing/2014/main" id="{8939C0F9-C92F-4737-A653-62A3109AB649}"/>
              </a:ext>
            </a:extLst>
          </p:cNvPr>
          <p:cNvPicPr>
            <a:picLocks noChangeAspect="1"/>
          </p:cNvPicPr>
          <p:nvPr/>
        </p:nvPicPr>
        <p:blipFill rotWithShape="1">
          <a:blip r:embed="rId3">
            <a:extLst>
              <a:ext uri="{28A0092B-C50C-407E-A947-70E740481C1C}">
                <a14:useLocalDpi xmlns:a14="http://schemas.microsoft.com/office/drawing/2010/main" val="0"/>
              </a:ext>
            </a:extLst>
          </a:blip>
          <a:srcRect l="9924" t="9424" r="9983" b="9691"/>
          <a:stretch/>
        </p:blipFill>
        <p:spPr>
          <a:xfrm>
            <a:off x="1413711" y="1759617"/>
            <a:ext cx="6316579" cy="4066675"/>
          </a:xfrm>
          <a:prstGeom prst="triangle">
            <a:avLst/>
          </a:prstGeom>
        </p:spPr>
      </p:pic>
      <p:pic>
        <p:nvPicPr>
          <p:cNvPr id="5" name="Picture 4">
            <a:extLst>
              <a:ext uri="{FF2B5EF4-FFF2-40B4-BE49-F238E27FC236}">
                <a16:creationId xmlns:a16="http://schemas.microsoft.com/office/drawing/2014/main" id="{ADB0DE7F-9EA4-4CBC-A49F-F4F204391259}"/>
              </a:ext>
            </a:extLst>
          </p:cNvPr>
          <p:cNvPicPr>
            <a:picLocks noChangeAspect="1"/>
          </p:cNvPicPr>
          <p:nvPr/>
        </p:nvPicPr>
        <p:blipFill>
          <a:blip r:embed="rId4"/>
          <a:stretch>
            <a:fillRect/>
          </a:stretch>
        </p:blipFill>
        <p:spPr>
          <a:xfrm>
            <a:off x="5563906" y="2238821"/>
            <a:ext cx="2501101" cy="1010500"/>
          </a:xfrm>
          <a:prstGeom prst="rect">
            <a:avLst/>
          </a:prstGeom>
        </p:spPr>
      </p:pic>
      <p:pic>
        <p:nvPicPr>
          <p:cNvPr id="9" name="Picture 8">
            <a:extLst>
              <a:ext uri="{FF2B5EF4-FFF2-40B4-BE49-F238E27FC236}">
                <a16:creationId xmlns:a16="http://schemas.microsoft.com/office/drawing/2014/main" id="{16ABE728-0956-4D7F-90BF-F555DF172BAA}"/>
              </a:ext>
            </a:extLst>
          </p:cNvPr>
          <p:cNvPicPr>
            <a:picLocks noChangeAspect="1"/>
          </p:cNvPicPr>
          <p:nvPr/>
        </p:nvPicPr>
        <p:blipFill>
          <a:blip r:embed="rId5"/>
          <a:stretch>
            <a:fillRect/>
          </a:stretch>
        </p:blipFill>
        <p:spPr>
          <a:xfrm>
            <a:off x="5807886" y="4593133"/>
            <a:ext cx="1604911" cy="1010500"/>
          </a:xfrm>
          <a:prstGeom prst="rect">
            <a:avLst/>
          </a:prstGeom>
        </p:spPr>
      </p:pic>
      <p:pic>
        <p:nvPicPr>
          <p:cNvPr id="10" name="Picture 9">
            <a:extLst>
              <a:ext uri="{FF2B5EF4-FFF2-40B4-BE49-F238E27FC236}">
                <a16:creationId xmlns:a16="http://schemas.microsoft.com/office/drawing/2014/main" id="{DA49D38B-8B11-43C1-8F0F-2673C3DE35FD}"/>
              </a:ext>
            </a:extLst>
          </p:cNvPr>
          <p:cNvPicPr>
            <a:picLocks noChangeAspect="1"/>
          </p:cNvPicPr>
          <p:nvPr/>
        </p:nvPicPr>
        <p:blipFill>
          <a:blip r:embed="rId6"/>
          <a:stretch>
            <a:fillRect/>
          </a:stretch>
        </p:blipFill>
        <p:spPr>
          <a:xfrm>
            <a:off x="1230045" y="3748139"/>
            <a:ext cx="1655207" cy="1742083"/>
          </a:xfrm>
          <a:prstGeom prst="rect">
            <a:avLst/>
          </a:prstGeom>
        </p:spPr>
      </p:pic>
      <p:sp>
        <p:nvSpPr>
          <p:cNvPr id="2" name="Slide Number Placeholder 1">
            <a:extLst>
              <a:ext uri="{FF2B5EF4-FFF2-40B4-BE49-F238E27FC236}">
                <a16:creationId xmlns:a16="http://schemas.microsoft.com/office/drawing/2014/main" id="{1BCB4E27-B311-415C-8716-8BF9F332D1CE}"/>
              </a:ext>
            </a:extLst>
          </p:cNvPr>
          <p:cNvSpPr>
            <a:spLocks noGrp="1"/>
          </p:cNvSpPr>
          <p:nvPr>
            <p:ph type="sldNum" sz="quarter" idx="12"/>
          </p:nvPr>
        </p:nvSpPr>
        <p:spPr>
          <a:xfrm>
            <a:off x="8882743" y="6584156"/>
            <a:ext cx="261257" cy="273844"/>
          </a:xfrm>
        </p:spPr>
        <p:txBody>
          <a:bodyPr/>
          <a:lstStyle/>
          <a:p>
            <a:fld id="{075FFD7C-68E3-493F-AA8F-E6AB74883F42}" type="slidenum">
              <a:rPr lang="en-GB" smtClean="0"/>
              <a:t>2</a:t>
            </a:fld>
            <a:endParaRPr lang="en-GB"/>
          </a:p>
        </p:txBody>
      </p:sp>
      <p:sp>
        <p:nvSpPr>
          <p:cNvPr id="8" name="1 Título">
            <a:extLst>
              <a:ext uri="{FF2B5EF4-FFF2-40B4-BE49-F238E27FC236}">
                <a16:creationId xmlns:a16="http://schemas.microsoft.com/office/drawing/2014/main" id="{EE532E59-8123-407A-A75F-72595EB8AF68}"/>
              </a:ext>
            </a:extLst>
          </p:cNvPr>
          <p:cNvSpPr txBox="1">
            <a:spLocks/>
          </p:cNvSpPr>
          <p:nvPr/>
        </p:nvSpPr>
        <p:spPr>
          <a:xfrm>
            <a:off x="1160068" y="234060"/>
            <a:ext cx="7029066" cy="1010500"/>
          </a:xfrm>
          <a:prstGeom prst="rect">
            <a:avLst/>
          </a:prstGeom>
          <a:solidFill>
            <a:schemeClr val="tx2"/>
          </a:solidFill>
        </p:spPr>
        <p:txBody>
          <a:bodyPr vert="horz" lIns="180000" tIns="36000" rIns="72000" bIns="36000" rtlCol="0" anchor="ctr">
            <a:no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GB" sz="3200" b="1" dirty="0">
                <a:effectLst>
                  <a:outerShdw blurRad="38100" dist="38100" dir="2700000" algn="tl">
                    <a:srgbClr val="000000">
                      <a:alpha val="43137"/>
                    </a:srgbClr>
                  </a:outerShdw>
                </a:effectLst>
              </a:rPr>
              <a:t>The three objectives of the energy policy of EU</a:t>
            </a:r>
          </a:p>
        </p:txBody>
      </p:sp>
    </p:spTree>
    <p:extLst>
      <p:ext uri="{BB962C8B-B14F-4D97-AF65-F5344CB8AC3E}">
        <p14:creationId xmlns:p14="http://schemas.microsoft.com/office/powerpoint/2010/main" val="9499075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322"/>
            <a:ext cx="9156129" cy="840259"/>
          </a:xfrm>
        </p:spPr>
        <p:txBody>
          <a:bodyPr lIns="180000" rIns="72000">
            <a:normAutofit fontScale="90000"/>
          </a:bodyPr>
          <a:lstStyle/>
          <a:p>
            <a:r>
              <a:rPr lang="en-GB" sz="3200" b="1" dirty="0">
                <a:latin typeface="Helvetica" pitchFamily="34" charset="0"/>
                <a:cs typeface="Helvetica" pitchFamily="34" charset="0"/>
              </a:rPr>
              <a:t>A microgrid that connects a low voltage system</a:t>
            </a:r>
            <a:r>
              <a:rPr lang="el-GR" sz="3200" b="1" dirty="0">
                <a:latin typeface="Helvetica" pitchFamily="34" charset="0"/>
                <a:cs typeface="Helvetica" pitchFamily="34" charset="0"/>
              </a:rPr>
              <a:t> </a:t>
            </a:r>
          </a:p>
        </p:txBody>
      </p:sp>
      <p:pic>
        <p:nvPicPr>
          <p:cNvPr id="5" name="Picture 4">
            <a:extLst>
              <a:ext uri="{FF2B5EF4-FFF2-40B4-BE49-F238E27FC236}">
                <a16:creationId xmlns:a16="http://schemas.microsoft.com/office/drawing/2014/main" id="{9DD06084-F5AD-42EF-83E1-429FB1DB7702}"/>
              </a:ext>
            </a:extLst>
          </p:cNvPr>
          <p:cNvPicPr>
            <a:picLocks noChangeAspect="1"/>
          </p:cNvPicPr>
          <p:nvPr/>
        </p:nvPicPr>
        <p:blipFill>
          <a:blip r:embed="rId2"/>
          <a:stretch>
            <a:fillRect/>
          </a:stretch>
        </p:blipFill>
        <p:spPr>
          <a:xfrm>
            <a:off x="74366" y="1504850"/>
            <a:ext cx="8981132" cy="5124827"/>
          </a:xfrm>
          <a:prstGeom prst="rect">
            <a:avLst/>
          </a:prstGeom>
        </p:spPr>
      </p:pic>
      <p:sp>
        <p:nvSpPr>
          <p:cNvPr id="7" name="Slide Number Placeholder 6">
            <a:extLst>
              <a:ext uri="{FF2B5EF4-FFF2-40B4-BE49-F238E27FC236}">
                <a16:creationId xmlns:a16="http://schemas.microsoft.com/office/drawing/2014/main" id="{47122EB1-C2D4-4ED9-B1B8-18B7F1A0BBE0}"/>
              </a:ext>
            </a:extLst>
          </p:cNvPr>
          <p:cNvSpPr>
            <a:spLocks noGrp="1"/>
          </p:cNvSpPr>
          <p:nvPr>
            <p:ph type="sldNum" sz="quarter" idx="12"/>
          </p:nvPr>
        </p:nvSpPr>
        <p:spPr/>
        <p:txBody>
          <a:bodyPr/>
          <a:lstStyle/>
          <a:p>
            <a:fld id="{E60C55A7-7C59-EC44-9834-2BDF33FF5823}" type="slidenum">
              <a:rPr lang="en-US" smtClean="0"/>
              <a:pPr/>
              <a:t>20</a:t>
            </a:fld>
            <a:endParaRPr lang="en-US"/>
          </a:p>
        </p:txBody>
      </p:sp>
    </p:spTree>
    <p:extLst>
      <p:ext uri="{BB962C8B-B14F-4D97-AF65-F5344CB8AC3E}">
        <p14:creationId xmlns:p14="http://schemas.microsoft.com/office/powerpoint/2010/main" val="5421042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7" y="228322"/>
            <a:ext cx="9136733" cy="840259"/>
          </a:xfrm>
        </p:spPr>
        <p:txBody>
          <a:bodyPr lIns="180000" rIns="72000">
            <a:normAutofit/>
          </a:bodyPr>
          <a:lstStyle/>
          <a:p>
            <a:r>
              <a:rPr lang="en-GB" sz="3200" b="1" dirty="0">
                <a:latin typeface="Helvetica" pitchFamily="34" charset="0"/>
                <a:cs typeface="Helvetica" pitchFamily="34" charset="0"/>
              </a:rPr>
              <a:t>Applications of microgrids</a:t>
            </a:r>
            <a:endParaRPr lang="el-GR" sz="3200" b="1" dirty="0">
              <a:latin typeface="Helvetica" pitchFamily="34" charset="0"/>
              <a:cs typeface="Helvetica" pitchFamily="34" charset="0"/>
            </a:endParaRPr>
          </a:p>
        </p:txBody>
      </p:sp>
      <p:sp>
        <p:nvSpPr>
          <p:cNvPr id="8" name="TextBox 7">
            <a:extLst>
              <a:ext uri="{FF2B5EF4-FFF2-40B4-BE49-F238E27FC236}">
                <a16:creationId xmlns:a16="http://schemas.microsoft.com/office/drawing/2014/main" id="{6B00F746-5CF0-418A-87D4-35CC3CC27BE3}"/>
              </a:ext>
            </a:extLst>
          </p:cNvPr>
          <p:cNvSpPr txBox="1"/>
          <p:nvPr/>
        </p:nvSpPr>
        <p:spPr>
          <a:xfrm>
            <a:off x="452487" y="3182469"/>
            <a:ext cx="8408709" cy="477054"/>
          </a:xfrm>
          <a:prstGeom prst="rect">
            <a:avLst/>
          </a:prstGeom>
          <a:noFill/>
        </p:spPr>
        <p:txBody>
          <a:bodyPr wrap="square" rtlCol="0">
            <a:spAutoFit/>
          </a:bodyPr>
          <a:lstStyle/>
          <a:p>
            <a:r>
              <a:rPr lang="en-GB" sz="2500" b="1" dirty="0">
                <a:solidFill>
                  <a:schemeClr val="accent3">
                    <a:lumMod val="50000"/>
                  </a:schemeClr>
                </a:solidFill>
              </a:rPr>
              <a:t>A microgrid connecting a low voltage feeder</a:t>
            </a:r>
            <a:r>
              <a:rPr lang="el-GR" sz="2500" b="1" dirty="0">
                <a:solidFill>
                  <a:schemeClr val="accent3">
                    <a:lumMod val="50000"/>
                  </a:schemeClr>
                </a:solidFill>
              </a:rPr>
              <a:t> </a:t>
            </a:r>
            <a:endParaRPr lang="en-GB" sz="2500" b="1" dirty="0">
              <a:solidFill>
                <a:schemeClr val="accent3">
                  <a:lumMod val="50000"/>
                </a:schemeClr>
              </a:solidFill>
            </a:endParaRPr>
          </a:p>
        </p:txBody>
      </p:sp>
      <p:sp>
        <p:nvSpPr>
          <p:cNvPr id="9" name="TextBox 8">
            <a:extLst>
              <a:ext uri="{FF2B5EF4-FFF2-40B4-BE49-F238E27FC236}">
                <a16:creationId xmlns:a16="http://schemas.microsoft.com/office/drawing/2014/main" id="{A17A3CBA-B6E7-4918-99B2-B019E815C3D0}"/>
              </a:ext>
            </a:extLst>
          </p:cNvPr>
          <p:cNvSpPr txBox="1"/>
          <p:nvPr/>
        </p:nvSpPr>
        <p:spPr>
          <a:xfrm>
            <a:off x="664135" y="5844178"/>
            <a:ext cx="5237044" cy="477054"/>
          </a:xfrm>
          <a:prstGeom prst="rect">
            <a:avLst/>
          </a:prstGeom>
          <a:noFill/>
        </p:spPr>
        <p:txBody>
          <a:bodyPr wrap="square" rtlCol="0">
            <a:spAutoFit/>
          </a:bodyPr>
          <a:lstStyle/>
          <a:p>
            <a:r>
              <a:rPr lang="en-GB" sz="2500" b="1" dirty="0">
                <a:solidFill>
                  <a:schemeClr val="accent3">
                    <a:lumMod val="50000"/>
                  </a:schemeClr>
                </a:solidFill>
              </a:rPr>
              <a:t>A microgrid connecting a single house</a:t>
            </a:r>
            <a:r>
              <a:rPr lang="el-GR" sz="2500" b="1" dirty="0">
                <a:solidFill>
                  <a:schemeClr val="accent3">
                    <a:lumMod val="50000"/>
                  </a:schemeClr>
                </a:solidFill>
              </a:rPr>
              <a:t> </a:t>
            </a:r>
            <a:endParaRPr lang="en-GB" sz="2500" b="1" dirty="0">
              <a:solidFill>
                <a:schemeClr val="accent3">
                  <a:lumMod val="50000"/>
                </a:schemeClr>
              </a:solidFill>
            </a:endParaRPr>
          </a:p>
        </p:txBody>
      </p:sp>
      <p:pic>
        <p:nvPicPr>
          <p:cNvPr id="4" name="Picture 3">
            <a:extLst>
              <a:ext uri="{FF2B5EF4-FFF2-40B4-BE49-F238E27FC236}">
                <a16:creationId xmlns:a16="http://schemas.microsoft.com/office/drawing/2014/main" id="{9204868A-B473-4CFF-AA7E-594537FCE6C4}"/>
              </a:ext>
            </a:extLst>
          </p:cNvPr>
          <p:cNvPicPr>
            <a:picLocks noChangeAspect="1"/>
          </p:cNvPicPr>
          <p:nvPr/>
        </p:nvPicPr>
        <p:blipFill>
          <a:blip r:embed="rId2"/>
          <a:stretch>
            <a:fillRect/>
          </a:stretch>
        </p:blipFill>
        <p:spPr>
          <a:xfrm>
            <a:off x="256" y="1113325"/>
            <a:ext cx="9136733" cy="2138922"/>
          </a:xfrm>
          <a:prstGeom prst="rect">
            <a:avLst/>
          </a:prstGeom>
        </p:spPr>
      </p:pic>
      <p:pic>
        <p:nvPicPr>
          <p:cNvPr id="10" name="Picture 9">
            <a:extLst>
              <a:ext uri="{FF2B5EF4-FFF2-40B4-BE49-F238E27FC236}">
                <a16:creationId xmlns:a16="http://schemas.microsoft.com/office/drawing/2014/main" id="{83FCE201-9CAC-4262-BA1C-12A18F552529}"/>
              </a:ext>
            </a:extLst>
          </p:cNvPr>
          <p:cNvPicPr>
            <a:picLocks noChangeAspect="1"/>
          </p:cNvPicPr>
          <p:nvPr/>
        </p:nvPicPr>
        <p:blipFill>
          <a:blip r:embed="rId3"/>
          <a:stretch>
            <a:fillRect/>
          </a:stretch>
        </p:blipFill>
        <p:spPr>
          <a:xfrm>
            <a:off x="256" y="3813353"/>
            <a:ext cx="9049476" cy="1782982"/>
          </a:xfrm>
          <a:prstGeom prst="rect">
            <a:avLst/>
          </a:prstGeom>
        </p:spPr>
      </p:pic>
      <p:sp>
        <p:nvSpPr>
          <p:cNvPr id="11" name="Date Placeholder 10">
            <a:extLst>
              <a:ext uri="{FF2B5EF4-FFF2-40B4-BE49-F238E27FC236}">
                <a16:creationId xmlns:a16="http://schemas.microsoft.com/office/drawing/2014/main" id="{33AA8603-8F23-4CFE-BDCA-DF783E2B5E50}"/>
              </a:ext>
            </a:extLst>
          </p:cNvPr>
          <p:cNvSpPr>
            <a:spLocks noGrp="1"/>
          </p:cNvSpPr>
          <p:nvPr>
            <p:ph type="dt" sz="half" idx="10"/>
          </p:nvPr>
        </p:nvSpPr>
        <p:spPr/>
        <p:txBody>
          <a:bodyPr/>
          <a:lstStyle/>
          <a:p>
            <a:fld id="{AE693195-354E-4BE0-82DC-962A4639136C}" type="datetime1">
              <a:rPr lang="en-GB" smtClean="0"/>
              <a:t>25/05/2019</a:t>
            </a:fld>
            <a:endParaRPr lang="en-US"/>
          </a:p>
        </p:txBody>
      </p:sp>
      <p:sp>
        <p:nvSpPr>
          <p:cNvPr id="12" name="Slide Number Placeholder 11">
            <a:extLst>
              <a:ext uri="{FF2B5EF4-FFF2-40B4-BE49-F238E27FC236}">
                <a16:creationId xmlns:a16="http://schemas.microsoft.com/office/drawing/2014/main" id="{92006711-60E2-4541-A97C-FB37AB4B8E72}"/>
              </a:ext>
            </a:extLst>
          </p:cNvPr>
          <p:cNvSpPr>
            <a:spLocks noGrp="1"/>
          </p:cNvSpPr>
          <p:nvPr>
            <p:ph type="sldNum" sz="quarter" idx="12"/>
          </p:nvPr>
        </p:nvSpPr>
        <p:spPr/>
        <p:txBody>
          <a:bodyPr/>
          <a:lstStyle/>
          <a:p>
            <a:fld id="{E60C55A7-7C59-EC44-9834-2BDF33FF5823}" type="slidenum">
              <a:rPr lang="en-US" smtClean="0"/>
              <a:pPr/>
              <a:t>21</a:t>
            </a:fld>
            <a:endParaRPr lang="en-US"/>
          </a:p>
        </p:txBody>
      </p:sp>
    </p:spTree>
    <p:extLst>
      <p:ext uri="{BB962C8B-B14F-4D97-AF65-F5344CB8AC3E}">
        <p14:creationId xmlns:p14="http://schemas.microsoft.com/office/powerpoint/2010/main" val="34946636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322"/>
            <a:ext cx="9156129" cy="840259"/>
          </a:xfrm>
        </p:spPr>
        <p:txBody>
          <a:bodyPr lIns="180000" rIns="72000">
            <a:normAutofit/>
          </a:bodyPr>
          <a:lstStyle/>
          <a:p>
            <a:r>
              <a:rPr lang="en-GB" sz="3000" b="1" dirty="0">
                <a:latin typeface="Helvetica" pitchFamily="34" charset="0"/>
                <a:cs typeface="Helvetica" pitchFamily="34" charset="0"/>
              </a:rPr>
              <a:t>Operational layout of a microgrid</a:t>
            </a:r>
            <a:r>
              <a:rPr lang="el-GR" sz="3000" b="1" dirty="0">
                <a:latin typeface="Helvetica" pitchFamily="34" charset="0"/>
                <a:cs typeface="Helvetica" pitchFamily="34" charset="0"/>
              </a:rPr>
              <a:t> </a:t>
            </a:r>
          </a:p>
        </p:txBody>
      </p:sp>
      <p:pic>
        <p:nvPicPr>
          <p:cNvPr id="3" name="Picture 2"/>
          <p:cNvPicPr/>
          <p:nvPr/>
        </p:nvPicPr>
        <p:blipFill>
          <a:blip r:embed="rId2" cstate="print"/>
          <a:srcRect/>
          <a:stretch>
            <a:fillRect/>
          </a:stretch>
        </p:blipFill>
        <p:spPr bwMode="auto">
          <a:xfrm>
            <a:off x="0" y="1136822"/>
            <a:ext cx="9143999" cy="5721178"/>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E1FABAD8-0848-4D82-A0DA-FA547ADFE305}"/>
              </a:ext>
            </a:extLst>
          </p:cNvPr>
          <p:cNvSpPr>
            <a:spLocks noGrp="1"/>
          </p:cNvSpPr>
          <p:nvPr>
            <p:ph type="sldNum" sz="quarter" idx="12"/>
          </p:nvPr>
        </p:nvSpPr>
        <p:spPr/>
        <p:txBody>
          <a:bodyPr/>
          <a:lstStyle/>
          <a:p>
            <a:fld id="{E60C55A7-7C59-EC44-9834-2BDF33FF5823}" type="slidenum">
              <a:rPr lang="en-US" smtClean="0"/>
              <a:pPr/>
              <a:t>22</a:t>
            </a:fld>
            <a:endParaRPr lang="en-US"/>
          </a:p>
        </p:txBody>
      </p:sp>
    </p:spTree>
    <p:extLst>
      <p:ext uri="{BB962C8B-B14F-4D97-AF65-F5344CB8AC3E}">
        <p14:creationId xmlns:p14="http://schemas.microsoft.com/office/powerpoint/2010/main" val="1569294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259"/>
            <a:ext cx="9156129" cy="840259"/>
          </a:xfrm>
        </p:spPr>
        <p:txBody>
          <a:bodyPr lIns="180000" rIns="72000">
            <a:normAutofit/>
          </a:bodyPr>
          <a:lstStyle/>
          <a:p>
            <a:r>
              <a:rPr lang="en-GB" sz="3000" b="1" dirty="0">
                <a:latin typeface="Helvetica" pitchFamily="34" charset="0"/>
                <a:cs typeface="Helvetica" pitchFamily="34" charset="0"/>
              </a:rPr>
              <a:t>Possible operators of a microgrid</a:t>
            </a:r>
            <a:endParaRPr lang="el-GR" sz="3000" b="1" dirty="0">
              <a:latin typeface="Helvetica" pitchFamily="34" charset="0"/>
              <a:cs typeface="Helvetica" pitchFamily="34" charset="0"/>
            </a:endParaRPr>
          </a:p>
        </p:txBody>
      </p:sp>
      <p:pic>
        <p:nvPicPr>
          <p:cNvPr id="5" name="Picture 4">
            <a:extLst>
              <a:ext uri="{FF2B5EF4-FFF2-40B4-BE49-F238E27FC236}">
                <a16:creationId xmlns:a16="http://schemas.microsoft.com/office/drawing/2014/main" id="{92E70091-8061-4293-B231-C4AF714C8923}"/>
              </a:ext>
            </a:extLst>
          </p:cNvPr>
          <p:cNvPicPr>
            <a:picLocks noChangeAspect="1"/>
          </p:cNvPicPr>
          <p:nvPr/>
        </p:nvPicPr>
        <p:blipFill>
          <a:blip r:embed="rId2"/>
          <a:stretch>
            <a:fillRect/>
          </a:stretch>
        </p:blipFill>
        <p:spPr>
          <a:xfrm>
            <a:off x="108345" y="1361883"/>
            <a:ext cx="9026870" cy="1682975"/>
          </a:xfrm>
          <a:prstGeom prst="rect">
            <a:avLst/>
          </a:prstGeom>
        </p:spPr>
      </p:pic>
      <p:pic>
        <p:nvPicPr>
          <p:cNvPr id="7" name="Picture 6">
            <a:extLst>
              <a:ext uri="{FF2B5EF4-FFF2-40B4-BE49-F238E27FC236}">
                <a16:creationId xmlns:a16="http://schemas.microsoft.com/office/drawing/2014/main" id="{411039D1-7309-40D3-820B-1F85722C2773}"/>
              </a:ext>
            </a:extLst>
          </p:cNvPr>
          <p:cNvPicPr>
            <a:picLocks noChangeAspect="1"/>
          </p:cNvPicPr>
          <p:nvPr/>
        </p:nvPicPr>
        <p:blipFill>
          <a:blip r:embed="rId3"/>
          <a:stretch>
            <a:fillRect/>
          </a:stretch>
        </p:blipFill>
        <p:spPr>
          <a:xfrm>
            <a:off x="108345" y="3984400"/>
            <a:ext cx="8908160" cy="2873600"/>
          </a:xfrm>
          <a:prstGeom prst="rect">
            <a:avLst/>
          </a:prstGeom>
        </p:spPr>
      </p:pic>
      <p:sp>
        <p:nvSpPr>
          <p:cNvPr id="8" name="TextBox 7">
            <a:extLst>
              <a:ext uri="{FF2B5EF4-FFF2-40B4-BE49-F238E27FC236}">
                <a16:creationId xmlns:a16="http://schemas.microsoft.com/office/drawing/2014/main" id="{6B00F746-5CF0-418A-87D4-35CC3CC27BE3}"/>
              </a:ext>
            </a:extLst>
          </p:cNvPr>
          <p:cNvSpPr txBox="1"/>
          <p:nvPr/>
        </p:nvSpPr>
        <p:spPr>
          <a:xfrm>
            <a:off x="3516199" y="3044858"/>
            <a:ext cx="3327662" cy="477054"/>
          </a:xfrm>
          <a:prstGeom prst="rect">
            <a:avLst/>
          </a:prstGeom>
          <a:noFill/>
        </p:spPr>
        <p:txBody>
          <a:bodyPr wrap="square" rtlCol="0">
            <a:spAutoFit/>
          </a:bodyPr>
          <a:lstStyle/>
          <a:p>
            <a:r>
              <a:rPr lang="en-GB" sz="2500" b="1" dirty="0">
                <a:solidFill>
                  <a:schemeClr val="accent3">
                    <a:lumMod val="50000"/>
                  </a:schemeClr>
                </a:solidFill>
              </a:rPr>
              <a:t>DSO as flexibility actor</a:t>
            </a:r>
          </a:p>
        </p:txBody>
      </p:sp>
      <p:sp>
        <p:nvSpPr>
          <p:cNvPr id="9" name="TextBox 8">
            <a:extLst>
              <a:ext uri="{FF2B5EF4-FFF2-40B4-BE49-F238E27FC236}">
                <a16:creationId xmlns:a16="http://schemas.microsoft.com/office/drawing/2014/main" id="{A17A3CBA-B6E7-4918-99B2-B019E815C3D0}"/>
              </a:ext>
            </a:extLst>
          </p:cNvPr>
          <p:cNvSpPr txBox="1"/>
          <p:nvPr/>
        </p:nvSpPr>
        <p:spPr>
          <a:xfrm>
            <a:off x="4158793" y="5997019"/>
            <a:ext cx="4485586" cy="477054"/>
          </a:xfrm>
          <a:prstGeom prst="rect">
            <a:avLst/>
          </a:prstGeom>
          <a:noFill/>
        </p:spPr>
        <p:txBody>
          <a:bodyPr wrap="square" rtlCol="0">
            <a:spAutoFit/>
          </a:bodyPr>
          <a:lstStyle/>
          <a:p>
            <a:r>
              <a:rPr lang="en-GB" sz="2500" b="1" dirty="0">
                <a:solidFill>
                  <a:schemeClr val="accent3">
                    <a:lumMod val="50000"/>
                  </a:schemeClr>
                </a:solidFill>
              </a:rPr>
              <a:t>DSO as flexibility facilitator</a:t>
            </a:r>
          </a:p>
        </p:txBody>
      </p:sp>
      <p:sp>
        <p:nvSpPr>
          <p:cNvPr id="11" name="Slide Number Placeholder 10">
            <a:extLst>
              <a:ext uri="{FF2B5EF4-FFF2-40B4-BE49-F238E27FC236}">
                <a16:creationId xmlns:a16="http://schemas.microsoft.com/office/drawing/2014/main" id="{C6AA3EED-6073-46B8-97C8-7AA99716C146}"/>
              </a:ext>
            </a:extLst>
          </p:cNvPr>
          <p:cNvSpPr>
            <a:spLocks noGrp="1"/>
          </p:cNvSpPr>
          <p:nvPr>
            <p:ph type="sldNum" sz="quarter" idx="12"/>
          </p:nvPr>
        </p:nvSpPr>
        <p:spPr/>
        <p:txBody>
          <a:bodyPr/>
          <a:lstStyle/>
          <a:p>
            <a:fld id="{E60C55A7-7C59-EC44-9834-2BDF33FF5823}" type="slidenum">
              <a:rPr lang="en-US" smtClean="0"/>
              <a:pPr/>
              <a:t>23</a:t>
            </a:fld>
            <a:endParaRPr lang="en-US"/>
          </a:p>
        </p:txBody>
      </p:sp>
    </p:spTree>
    <p:extLst>
      <p:ext uri="{BB962C8B-B14F-4D97-AF65-F5344CB8AC3E}">
        <p14:creationId xmlns:p14="http://schemas.microsoft.com/office/powerpoint/2010/main" val="1305458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12" y="228322"/>
            <a:ext cx="9073002" cy="840259"/>
          </a:xfrm>
        </p:spPr>
        <p:txBody>
          <a:bodyPr lIns="180000" rIns="72000">
            <a:normAutofit/>
          </a:bodyPr>
          <a:lstStyle/>
          <a:p>
            <a:r>
              <a:rPr lang="en-GB" sz="3000" b="1" dirty="0">
                <a:latin typeface="Helvetica" pitchFamily="34" charset="0"/>
                <a:cs typeface="Helvetica" pitchFamily="34" charset="0"/>
              </a:rPr>
              <a:t>Dedicated microgrid operator</a:t>
            </a:r>
            <a:r>
              <a:rPr lang="el-GR" sz="3000" b="1" dirty="0">
                <a:latin typeface="Helvetica" pitchFamily="34" charset="0"/>
                <a:cs typeface="Helvetica" pitchFamily="34" charset="0"/>
              </a:rPr>
              <a:t> </a:t>
            </a:r>
          </a:p>
        </p:txBody>
      </p:sp>
      <p:pic>
        <p:nvPicPr>
          <p:cNvPr id="4" name="Picture 3">
            <a:extLst>
              <a:ext uri="{FF2B5EF4-FFF2-40B4-BE49-F238E27FC236}">
                <a16:creationId xmlns:a16="http://schemas.microsoft.com/office/drawing/2014/main" id="{A109DB7E-FAB9-459B-9D45-5E8389741457}"/>
              </a:ext>
            </a:extLst>
          </p:cNvPr>
          <p:cNvPicPr>
            <a:picLocks noChangeAspect="1"/>
          </p:cNvPicPr>
          <p:nvPr/>
        </p:nvPicPr>
        <p:blipFill>
          <a:blip r:embed="rId2"/>
          <a:stretch>
            <a:fillRect/>
          </a:stretch>
        </p:blipFill>
        <p:spPr>
          <a:xfrm>
            <a:off x="678730" y="1312808"/>
            <a:ext cx="7971137" cy="5256267"/>
          </a:xfrm>
          <a:prstGeom prst="rect">
            <a:avLst/>
          </a:prstGeom>
        </p:spPr>
      </p:pic>
      <p:sp>
        <p:nvSpPr>
          <p:cNvPr id="10" name="Slide Number Placeholder 9">
            <a:extLst>
              <a:ext uri="{FF2B5EF4-FFF2-40B4-BE49-F238E27FC236}">
                <a16:creationId xmlns:a16="http://schemas.microsoft.com/office/drawing/2014/main" id="{8186E1C9-27CE-421F-943E-46DEF31952F4}"/>
              </a:ext>
            </a:extLst>
          </p:cNvPr>
          <p:cNvSpPr>
            <a:spLocks noGrp="1"/>
          </p:cNvSpPr>
          <p:nvPr>
            <p:ph type="sldNum" sz="quarter" idx="12"/>
          </p:nvPr>
        </p:nvSpPr>
        <p:spPr/>
        <p:txBody>
          <a:bodyPr/>
          <a:lstStyle/>
          <a:p>
            <a:fld id="{E60C55A7-7C59-EC44-9834-2BDF33FF5823}" type="slidenum">
              <a:rPr lang="en-US" smtClean="0"/>
              <a:pPr/>
              <a:t>24</a:t>
            </a:fld>
            <a:endParaRPr lang="en-US"/>
          </a:p>
        </p:txBody>
      </p:sp>
    </p:spTree>
    <p:extLst>
      <p:ext uri="{BB962C8B-B14F-4D97-AF65-F5344CB8AC3E}">
        <p14:creationId xmlns:p14="http://schemas.microsoft.com/office/powerpoint/2010/main" val="9041341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322"/>
            <a:ext cx="9156129" cy="840259"/>
          </a:xfrm>
        </p:spPr>
        <p:txBody>
          <a:bodyPr lIns="180000" rIns="72000">
            <a:normAutofit/>
          </a:bodyPr>
          <a:lstStyle/>
          <a:p>
            <a:r>
              <a:rPr lang="en-GB" b="1" dirty="0"/>
              <a:t>Principles of centralised control</a:t>
            </a:r>
            <a:endParaRPr lang="el-GR" sz="3000" b="1" dirty="0">
              <a:latin typeface="Helvetica" pitchFamily="34" charset="0"/>
              <a:cs typeface="Helvetica" pitchFamily="34" charset="0"/>
            </a:endParaRPr>
          </a:p>
        </p:txBody>
      </p:sp>
      <p:pic>
        <p:nvPicPr>
          <p:cNvPr id="5" name="Picture 4">
            <a:extLst>
              <a:ext uri="{FF2B5EF4-FFF2-40B4-BE49-F238E27FC236}">
                <a16:creationId xmlns:a16="http://schemas.microsoft.com/office/drawing/2014/main" id="{DA47C08C-0591-43C1-B9B6-3A0BFFB70C84}"/>
              </a:ext>
            </a:extLst>
          </p:cNvPr>
          <p:cNvPicPr>
            <a:picLocks noChangeAspect="1"/>
          </p:cNvPicPr>
          <p:nvPr/>
        </p:nvPicPr>
        <p:blipFill>
          <a:blip r:embed="rId2"/>
          <a:stretch>
            <a:fillRect/>
          </a:stretch>
        </p:blipFill>
        <p:spPr>
          <a:xfrm>
            <a:off x="337916" y="1084197"/>
            <a:ext cx="8159780" cy="5545481"/>
          </a:xfrm>
          <a:prstGeom prst="rect">
            <a:avLst/>
          </a:prstGeom>
        </p:spPr>
      </p:pic>
      <p:sp>
        <p:nvSpPr>
          <p:cNvPr id="7" name="Slide Number Placeholder 6">
            <a:extLst>
              <a:ext uri="{FF2B5EF4-FFF2-40B4-BE49-F238E27FC236}">
                <a16:creationId xmlns:a16="http://schemas.microsoft.com/office/drawing/2014/main" id="{605B8808-1E93-4EE0-BAC4-8606CC105BCA}"/>
              </a:ext>
            </a:extLst>
          </p:cNvPr>
          <p:cNvSpPr>
            <a:spLocks noGrp="1"/>
          </p:cNvSpPr>
          <p:nvPr>
            <p:ph type="sldNum" sz="quarter" idx="12"/>
          </p:nvPr>
        </p:nvSpPr>
        <p:spPr/>
        <p:txBody>
          <a:bodyPr/>
          <a:lstStyle/>
          <a:p>
            <a:fld id="{E60C55A7-7C59-EC44-9834-2BDF33FF5823}" type="slidenum">
              <a:rPr lang="en-US" smtClean="0"/>
              <a:pPr/>
              <a:t>25</a:t>
            </a:fld>
            <a:endParaRPr lang="en-US"/>
          </a:p>
        </p:txBody>
      </p:sp>
    </p:spTree>
    <p:extLst>
      <p:ext uri="{BB962C8B-B14F-4D97-AF65-F5344CB8AC3E}">
        <p14:creationId xmlns:p14="http://schemas.microsoft.com/office/powerpoint/2010/main" val="11933470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7558"/>
            <a:ext cx="9156129" cy="840259"/>
          </a:xfrm>
        </p:spPr>
        <p:txBody>
          <a:bodyPr lIns="180000" rIns="72000">
            <a:normAutofit/>
          </a:bodyPr>
          <a:lstStyle/>
          <a:p>
            <a:r>
              <a:rPr lang="en-GB" b="1" dirty="0"/>
              <a:t>Principles of decentralised control</a:t>
            </a:r>
            <a:r>
              <a:rPr lang="el-GR" b="1" dirty="0"/>
              <a:t> </a:t>
            </a:r>
            <a:endParaRPr lang="el-GR" sz="3000" b="1" dirty="0">
              <a:latin typeface="Helvetica" pitchFamily="34" charset="0"/>
              <a:cs typeface="Helvetica" pitchFamily="34" charset="0"/>
            </a:endParaRPr>
          </a:p>
        </p:txBody>
      </p:sp>
      <p:pic>
        <p:nvPicPr>
          <p:cNvPr id="4" name="Picture 3">
            <a:extLst>
              <a:ext uri="{FF2B5EF4-FFF2-40B4-BE49-F238E27FC236}">
                <a16:creationId xmlns:a16="http://schemas.microsoft.com/office/drawing/2014/main" id="{092BD7F3-3EA7-4162-838A-25E275D271A1}"/>
              </a:ext>
            </a:extLst>
          </p:cNvPr>
          <p:cNvPicPr>
            <a:picLocks noChangeAspect="1"/>
          </p:cNvPicPr>
          <p:nvPr/>
        </p:nvPicPr>
        <p:blipFill>
          <a:blip r:embed="rId2"/>
          <a:stretch>
            <a:fillRect/>
          </a:stretch>
        </p:blipFill>
        <p:spPr>
          <a:xfrm>
            <a:off x="584462" y="1217863"/>
            <a:ext cx="7688623" cy="5454953"/>
          </a:xfrm>
          <a:prstGeom prst="rect">
            <a:avLst/>
          </a:prstGeom>
        </p:spPr>
      </p:pic>
      <p:sp>
        <p:nvSpPr>
          <p:cNvPr id="7" name="Slide Number Placeholder 6">
            <a:extLst>
              <a:ext uri="{FF2B5EF4-FFF2-40B4-BE49-F238E27FC236}">
                <a16:creationId xmlns:a16="http://schemas.microsoft.com/office/drawing/2014/main" id="{83878BF3-7224-45EA-9030-3369563E4D1A}"/>
              </a:ext>
            </a:extLst>
          </p:cNvPr>
          <p:cNvSpPr>
            <a:spLocks noGrp="1"/>
          </p:cNvSpPr>
          <p:nvPr>
            <p:ph type="sldNum" sz="quarter" idx="12"/>
          </p:nvPr>
        </p:nvSpPr>
        <p:spPr/>
        <p:txBody>
          <a:bodyPr/>
          <a:lstStyle/>
          <a:p>
            <a:fld id="{E60C55A7-7C59-EC44-9834-2BDF33FF5823}" type="slidenum">
              <a:rPr lang="en-US" smtClean="0"/>
              <a:pPr/>
              <a:t>26</a:t>
            </a:fld>
            <a:endParaRPr lang="en-US"/>
          </a:p>
        </p:txBody>
      </p:sp>
    </p:spTree>
    <p:extLst>
      <p:ext uri="{BB962C8B-B14F-4D97-AF65-F5344CB8AC3E}">
        <p14:creationId xmlns:p14="http://schemas.microsoft.com/office/powerpoint/2010/main" val="7860810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20155"/>
            <a:ext cx="9143999" cy="1025442"/>
          </a:xfrm>
        </p:spPr>
        <p:txBody>
          <a:bodyPr lIns="180000" rIns="72000">
            <a:noAutofit/>
          </a:bodyPr>
          <a:lstStyle/>
          <a:p>
            <a:r>
              <a:rPr lang="en-GB" b="1" dirty="0"/>
              <a:t>Frequency and voltage droops</a:t>
            </a:r>
            <a:endParaRPr lang="el-GR" sz="3200" b="1" dirty="0">
              <a:latin typeface="Helvetica" pitchFamily="34" charset="0"/>
              <a:cs typeface="Helvetica" pitchFamily="34" charset="0"/>
            </a:endParaRPr>
          </a:p>
        </p:txBody>
      </p:sp>
      <p:pic>
        <p:nvPicPr>
          <p:cNvPr id="5" name="Picture 4">
            <a:extLst>
              <a:ext uri="{FF2B5EF4-FFF2-40B4-BE49-F238E27FC236}">
                <a16:creationId xmlns:a16="http://schemas.microsoft.com/office/drawing/2014/main" id="{E24CCA67-BF61-4F4C-82C3-E54FEBE71F6D}"/>
              </a:ext>
            </a:extLst>
          </p:cNvPr>
          <p:cNvPicPr>
            <a:picLocks noChangeAspect="1"/>
          </p:cNvPicPr>
          <p:nvPr/>
        </p:nvPicPr>
        <p:blipFill>
          <a:blip r:embed="rId2"/>
          <a:stretch>
            <a:fillRect/>
          </a:stretch>
        </p:blipFill>
        <p:spPr>
          <a:xfrm>
            <a:off x="59130" y="2238313"/>
            <a:ext cx="9084870" cy="3192902"/>
          </a:xfrm>
          <a:prstGeom prst="rect">
            <a:avLst/>
          </a:prstGeom>
        </p:spPr>
      </p:pic>
      <p:sp>
        <p:nvSpPr>
          <p:cNvPr id="6" name="Date Placeholder 5">
            <a:extLst>
              <a:ext uri="{FF2B5EF4-FFF2-40B4-BE49-F238E27FC236}">
                <a16:creationId xmlns:a16="http://schemas.microsoft.com/office/drawing/2014/main" id="{BA686A8B-7EEA-4077-A65E-2D6B485D8B6C}"/>
              </a:ext>
            </a:extLst>
          </p:cNvPr>
          <p:cNvSpPr>
            <a:spLocks noGrp="1"/>
          </p:cNvSpPr>
          <p:nvPr>
            <p:ph type="dt" sz="half" idx="10"/>
          </p:nvPr>
        </p:nvSpPr>
        <p:spPr/>
        <p:txBody>
          <a:bodyPr/>
          <a:lstStyle/>
          <a:p>
            <a:fld id="{A1B99C6C-42A7-42F8-8276-2B572DD13EB6}" type="datetime1">
              <a:rPr lang="en-GB" smtClean="0"/>
              <a:t>25/05/2019</a:t>
            </a:fld>
            <a:endParaRPr lang="en-US"/>
          </a:p>
        </p:txBody>
      </p:sp>
      <p:sp>
        <p:nvSpPr>
          <p:cNvPr id="7" name="Slide Number Placeholder 6">
            <a:extLst>
              <a:ext uri="{FF2B5EF4-FFF2-40B4-BE49-F238E27FC236}">
                <a16:creationId xmlns:a16="http://schemas.microsoft.com/office/drawing/2014/main" id="{B4BDF111-1831-49CB-B655-69CD4A9F75C6}"/>
              </a:ext>
            </a:extLst>
          </p:cNvPr>
          <p:cNvSpPr>
            <a:spLocks noGrp="1"/>
          </p:cNvSpPr>
          <p:nvPr>
            <p:ph type="sldNum" sz="quarter" idx="12"/>
          </p:nvPr>
        </p:nvSpPr>
        <p:spPr/>
        <p:txBody>
          <a:bodyPr/>
          <a:lstStyle/>
          <a:p>
            <a:fld id="{E60C55A7-7C59-EC44-9834-2BDF33FF5823}" type="slidenum">
              <a:rPr lang="en-US" smtClean="0"/>
              <a:pPr/>
              <a:t>27</a:t>
            </a:fld>
            <a:endParaRPr lang="en-US"/>
          </a:p>
        </p:txBody>
      </p:sp>
    </p:spTree>
    <p:extLst>
      <p:ext uri="{BB962C8B-B14F-4D97-AF65-F5344CB8AC3E}">
        <p14:creationId xmlns:p14="http://schemas.microsoft.com/office/powerpoint/2010/main" val="28941563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323"/>
            <a:ext cx="9156129" cy="1025442"/>
          </a:xfrm>
        </p:spPr>
        <p:txBody>
          <a:bodyPr lIns="180000" rIns="72000">
            <a:noAutofit/>
          </a:bodyPr>
          <a:lstStyle/>
          <a:p>
            <a:r>
              <a:rPr lang="en-GB" sz="3200" b="1" dirty="0">
                <a:effectLst>
                  <a:outerShdw blurRad="38100" dist="38100" dir="2700000" algn="tl">
                    <a:srgbClr val="000000">
                      <a:alpha val="43137"/>
                    </a:srgbClr>
                  </a:outerShdw>
                </a:effectLst>
              </a:rPr>
              <a:t>Control and management architecture of a multi-microgrid system</a:t>
            </a:r>
            <a:endParaRPr lang="el-GR" sz="3200" b="1" dirty="0">
              <a:effectLst>
                <a:outerShdw blurRad="38100" dist="38100" dir="2700000" algn="tl">
                  <a:srgbClr val="000000">
                    <a:alpha val="43137"/>
                  </a:srgbClr>
                </a:outerShdw>
              </a:effectLst>
              <a:latin typeface="Helvetica" pitchFamily="34" charset="0"/>
              <a:cs typeface="Helvetica" pitchFamily="34" charset="0"/>
            </a:endParaRPr>
          </a:p>
        </p:txBody>
      </p:sp>
      <p:pic>
        <p:nvPicPr>
          <p:cNvPr id="4" name="Picture 3">
            <a:extLst>
              <a:ext uri="{FF2B5EF4-FFF2-40B4-BE49-F238E27FC236}">
                <a16:creationId xmlns:a16="http://schemas.microsoft.com/office/drawing/2014/main" id="{30FCAF9A-FE19-426E-BB14-C0D620E757A6}"/>
              </a:ext>
            </a:extLst>
          </p:cNvPr>
          <p:cNvPicPr>
            <a:picLocks noChangeAspect="1"/>
          </p:cNvPicPr>
          <p:nvPr/>
        </p:nvPicPr>
        <p:blipFill>
          <a:blip r:embed="rId3"/>
          <a:stretch>
            <a:fillRect/>
          </a:stretch>
        </p:blipFill>
        <p:spPr>
          <a:xfrm>
            <a:off x="1644025" y="1287914"/>
            <a:ext cx="6001115" cy="5567188"/>
          </a:xfrm>
          <a:prstGeom prst="rect">
            <a:avLst/>
          </a:prstGeom>
        </p:spPr>
      </p:pic>
      <p:sp>
        <p:nvSpPr>
          <p:cNvPr id="7" name="Slide Number Placeholder 6">
            <a:extLst>
              <a:ext uri="{FF2B5EF4-FFF2-40B4-BE49-F238E27FC236}">
                <a16:creationId xmlns:a16="http://schemas.microsoft.com/office/drawing/2014/main" id="{CD779184-DFE3-4ADF-8912-8D3FD8C49DF0}"/>
              </a:ext>
            </a:extLst>
          </p:cNvPr>
          <p:cNvSpPr>
            <a:spLocks noGrp="1"/>
          </p:cNvSpPr>
          <p:nvPr>
            <p:ph type="sldNum" sz="quarter" idx="12"/>
          </p:nvPr>
        </p:nvSpPr>
        <p:spPr/>
        <p:txBody>
          <a:bodyPr/>
          <a:lstStyle/>
          <a:p>
            <a:fld id="{E60C55A7-7C59-EC44-9834-2BDF33FF5823}" type="slidenum">
              <a:rPr lang="en-US" smtClean="0"/>
              <a:pPr/>
              <a:t>28</a:t>
            </a:fld>
            <a:endParaRPr lang="en-US"/>
          </a:p>
        </p:txBody>
      </p:sp>
    </p:spTree>
    <p:extLst>
      <p:ext uri="{BB962C8B-B14F-4D97-AF65-F5344CB8AC3E}">
        <p14:creationId xmlns:p14="http://schemas.microsoft.com/office/powerpoint/2010/main" val="29166474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309"/>
            <a:ext cx="9156129" cy="1247004"/>
          </a:xfrm>
        </p:spPr>
        <p:txBody>
          <a:bodyPr lIns="180000" rIns="72000">
            <a:noAutofit/>
          </a:bodyPr>
          <a:lstStyle/>
          <a:p>
            <a:r>
              <a:rPr lang="en-GB" b="1" dirty="0">
                <a:effectLst>
                  <a:outerShdw blurRad="38100" dist="38100" dir="2700000" algn="tl">
                    <a:srgbClr val="000000">
                      <a:alpha val="43137"/>
                    </a:srgbClr>
                  </a:outerShdw>
                </a:effectLst>
              </a:rPr>
              <a:t>Central autonomous management controller functionalities</a:t>
            </a:r>
            <a:endParaRPr lang="el-GR" sz="3200" b="1" dirty="0">
              <a:effectLst>
                <a:outerShdw blurRad="38100" dist="38100" dir="2700000" algn="tl">
                  <a:srgbClr val="000000">
                    <a:alpha val="43137"/>
                  </a:srgbClr>
                </a:outerShdw>
              </a:effectLst>
              <a:latin typeface="Helvetica" pitchFamily="34" charset="0"/>
              <a:cs typeface="Helvetica" pitchFamily="34" charset="0"/>
            </a:endParaRPr>
          </a:p>
        </p:txBody>
      </p:sp>
      <p:pic>
        <p:nvPicPr>
          <p:cNvPr id="5" name="Picture 4">
            <a:extLst>
              <a:ext uri="{FF2B5EF4-FFF2-40B4-BE49-F238E27FC236}">
                <a16:creationId xmlns:a16="http://schemas.microsoft.com/office/drawing/2014/main" id="{1F8DA34F-14E1-483A-A7E1-407CD831E8FC}"/>
              </a:ext>
            </a:extLst>
          </p:cNvPr>
          <p:cNvPicPr>
            <a:picLocks noChangeAspect="1"/>
          </p:cNvPicPr>
          <p:nvPr/>
        </p:nvPicPr>
        <p:blipFill>
          <a:blip r:embed="rId3"/>
          <a:stretch>
            <a:fillRect/>
          </a:stretch>
        </p:blipFill>
        <p:spPr>
          <a:xfrm>
            <a:off x="160772" y="1260363"/>
            <a:ext cx="8891206" cy="5369314"/>
          </a:xfrm>
          <a:prstGeom prst="rect">
            <a:avLst/>
          </a:prstGeom>
        </p:spPr>
      </p:pic>
      <p:sp>
        <p:nvSpPr>
          <p:cNvPr id="7" name="Slide Number Placeholder 6">
            <a:extLst>
              <a:ext uri="{FF2B5EF4-FFF2-40B4-BE49-F238E27FC236}">
                <a16:creationId xmlns:a16="http://schemas.microsoft.com/office/drawing/2014/main" id="{7F60B98B-32DA-4ED5-87FF-4F626CF933BF}"/>
              </a:ext>
            </a:extLst>
          </p:cNvPr>
          <p:cNvSpPr>
            <a:spLocks noGrp="1"/>
          </p:cNvSpPr>
          <p:nvPr>
            <p:ph type="sldNum" sz="quarter" idx="12"/>
          </p:nvPr>
        </p:nvSpPr>
        <p:spPr/>
        <p:txBody>
          <a:bodyPr/>
          <a:lstStyle/>
          <a:p>
            <a:fld id="{E60C55A7-7C59-EC44-9834-2BDF33FF5823}" type="slidenum">
              <a:rPr lang="en-US" smtClean="0"/>
              <a:pPr/>
              <a:t>29</a:t>
            </a:fld>
            <a:endParaRPr lang="en-US"/>
          </a:p>
        </p:txBody>
      </p:sp>
    </p:spTree>
    <p:extLst>
      <p:ext uri="{BB962C8B-B14F-4D97-AF65-F5344CB8AC3E}">
        <p14:creationId xmlns:p14="http://schemas.microsoft.com/office/powerpoint/2010/main" val="39472375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3001367482"/>
              </p:ext>
            </p:extLst>
          </p:nvPr>
        </p:nvGraphicFramePr>
        <p:xfrm>
          <a:off x="2066429" y="848387"/>
          <a:ext cx="6643941" cy="5062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85554" y="4746349"/>
            <a:ext cx="2858446" cy="1052189"/>
          </a:xfrm>
          <a:prstGeom prst="rect">
            <a:avLst/>
          </a:prstGeom>
        </p:spPr>
      </p:pic>
      <p:sp>
        <p:nvSpPr>
          <p:cNvPr id="20" name="Title 1"/>
          <p:cNvSpPr txBox="1">
            <a:spLocks/>
          </p:cNvSpPr>
          <p:nvPr/>
        </p:nvSpPr>
        <p:spPr bwMode="auto">
          <a:xfrm>
            <a:off x="1493658" y="121992"/>
            <a:ext cx="6156684" cy="432048"/>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358775" indent="-358775" algn="l" rtl="0" eaLnBrk="0" fontAlgn="base" hangingPunct="0">
              <a:spcBef>
                <a:spcPct val="0"/>
              </a:spcBef>
              <a:spcAft>
                <a:spcPct val="0"/>
              </a:spcAft>
              <a:defRPr sz="2200" b="1">
                <a:solidFill>
                  <a:srgbClr val="578DA3"/>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r>
              <a:rPr lang="fr-BE" sz="3200" kern="0" dirty="0">
                <a:solidFill>
                  <a:schemeClr val="bg1"/>
                </a:solidFill>
                <a:effectLst>
                  <a:outerShdw blurRad="38100" dist="38100" dir="2700000" algn="tl">
                    <a:srgbClr val="000000">
                      <a:alpha val="43137"/>
                    </a:srgbClr>
                  </a:outerShdw>
                </a:effectLst>
              </a:rPr>
              <a:t>Policy Framework</a:t>
            </a:r>
            <a:endParaRPr lang="en-GB" sz="3200" kern="0" dirty="0">
              <a:solidFill>
                <a:schemeClr val="bg1"/>
              </a:solidFill>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A09E12A0-D521-47E3-9C72-A16DA9BB89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54" y="1735839"/>
            <a:ext cx="1802475" cy="2039544"/>
          </a:xfrm>
          <a:prstGeom prst="rect">
            <a:avLst/>
          </a:prstGeom>
        </p:spPr>
      </p:pic>
      <p:sp>
        <p:nvSpPr>
          <p:cNvPr id="18" name="Title 1">
            <a:extLst>
              <a:ext uri="{FF2B5EF4-FFF2-40B4-BE49-F238E27FC236}">
                <a16:creationId xmlns:a16="http://schemas.microsoft.com/office/drawing/2014/main" id="{48DEE1A1-1EA0-432A-92A2-259328690595}"/>
              </a:ext>
            </a:extLst>
          </p:cNvPr>
          <p:cNvSpPr txBox="1">
            <a:spLocks/>
          </p:cNvSpPr>
          <p:nvPr/>
        </p:nvSpPr>
        <p:spPr>
          <a:xfrm>
            <a:off x="234049" y="758764"/>
            <a:ext cx="1491527" cy="966912"/>
          </a:xfrm>
          <a:prstGeom prst="rect">
            <a:avLst/>
          </a:prstGeom>
        </p:spPr>
        <p:txBody>
          <a:bodyPr/>
          <a:lstStyle>
            <a:lvl1pPr marL="0" indent="0" algn="l" rtl="0" eaLnBrk="0" fontAlgn="base" hangingPunct="0">
              <a:spcBef>
                <a:spcPct val="0"/>
              </a:spcBef>
              <a:spcAft>
                <a:spcPct val="0"/>
              </a:spcAft>
              <a:tabLst/>
              <a:defRPr sz="3600" b="1" kern="1200">
                <a:solidFill>
                  <a:schemeClr val="bg1"/>
                </a:solidFill>
                <a:effectLst>
                  <a:outerShdw blurRad="38100" dist="38100" dir="2700000" algn="tl">
                    <a:srgbClr val="000000">
                      <a:alpha val="43137"/>
                    </a:srgbClr>
                  </a:outerShdw>
                </a:effectLst>
                <a:latin typeface="+mj-lt"/>
                <a:ea typeface="MS PGothic" panose="020B0600070205080204" pitchFamily="34" charset="-128"/>
                <a:cs typeface="ＭＳ Ｐゴシック"/>
              </a:defRPr>
            </a:lvl1pPr>
            <a:lvl2pPr algn="l" rtl="0" eaLnBrk="0" fontAlgn="base" hangingPunct="0">
              <a:spcBef>
                <a:spcPct val="0"/>
              </a:spcBef>
              <a:spcAft>
                <a:spcPct val="0"/>
              </a:spcAft>
              <a:defRPr sz="3600">
                <a:solidFill>
                  <a:schemeClr val="bg1"/>
                </a:solidFill>
                <a:latin typeface="Cambria" panose="02040503050406030204" pitchFamily="18" charset="0"/>
                <a:ea typeface="MS PGothic" panose="020B0600070205080204" pitchFamily="34" charset="-128"/>
                <a:cs typeface="ＭＳ Ｐゴシック"/>
              </a:defRPr>
            </a:lvl2pPr>
            <a:lvl3pPr algn="l" rtl="0" eaLnBrk="0" fontAlgn="base" hangingPunct="0">
              <a:spcBef>
                <a:spcPct val="0"/>
              </a:spcBef>
              <a:spcAft>
                <a:spcPct val="0"/>
              </a:spcAft>
              <a:defRPr sz="3600">
                <a:solidFill>
                  <a:schemeClr val="bg1"/>
                </a:solidFill>
                <a:latin typeface="Cambria" panose="02040503050406030204" pitchFamily="18" charset="0"/>
                <a:ea typeface="MS PGothic" panose="020B0600070205080204" pitchFamily="34" charset="-128"/>
                <a:cs typeface="ＭＳ Ｐゴシック"/>
              </a:defRPr>
            </a:lvl3pPr>
            <a:lvl4pPr algn="l" rtl="0" eaLnBrk="0" fontAlgn="base" hangingPunct="0">
              <a:spcBef>
                <a:spcPct val="0"/>
              </a:spcBef>
              <a:spcAft>
                <a:spcPct val="0"/>
              </a:spcAft>
              <a:defRPr sz="3600">
                <a:solidFill>
                  <a:schemeClr val="bg1"/>
                </a:solidFill>
                <a:latin typeface="Cambria" panose="02040503050406030204" pitchFamily="18" charset="0"/>
                <a:ea typeface="MS PGothic" panose="020B0600070205080204" pitchFamily="34" charset="-128"/>
                <a:cs typeface="ＭＳ Ｐゴシック"/>
              </a:defRPr>
            </a:lvl4pPr>
            <a:lvl5pPr algn="l" rtl="0" eaLnBrk="0" fontAlgn="base" hangingPunct="0">
              <a:spcBef>
                <a:spcPct val="0"/>
              </a:spcBef>
              <a:spcAft>
                <a:spcPct val="0"/>
              </a:spcAft>
              <a:defRPr sz="3600">
                <a:solidFill>
                  <a:schemeClr val="bg1"/>
                </a:solidFill>
                <a:latin typeface="Cambria" panose="02040503050406030204" pitchFamily="18" charset="0"/>
                <a:ea typeface="MS PGothic" panose="020B0600070205080204" pitchFamily="34" charset="-128"/>
                <a:cs typeface="ＭＳ Ｐゴシック"/>
              </a:defRPr>
            </a:lvl5pPr>
            <a:lvl6pPr marL="457200" algn="l" rtl="0" fontAlgn="base">
              <a:spcBef>
                <a:spcPct val="0"/>
              </a:spcBef>
              <a:spcAft>
                <a:spcPct val="0"/>
              </a:spcAft>
              <a:defRPr sz="3600">
                <a:solidFill>
                  <a:schemeClr val="bg1"/>
                </a:solidFill>
                <a:latin typeface="Cambria" panose="02040503050406030204" pitchFamily="18" charset="0"/>
              </a:defRPr>
            </a:lvl6pPr>
            <a:lvl7pPr marL="914400" algn="l" rtl="0" fontAlgn="base">
              <a:spcBef>
                <a:spcPct val="0"/>
              </a:spcBef>
              <a:spcAft>
                <a:spcPct val="0"/>
              </a:spcAft>
              <a:defRPr sz="3600">
                <a:solidFill>
                  <a:schemeClr val="bg1"/>
                </a:solidFill>
                <a:latin typeface="Cambria" panose="02040503050406030204" pitchFamily="18" charset="0"/>
              </a:defRPr>
            </a:lvl7pPr>
            <a:lvl8pPr marL="1371600" algn="l" rtl="0" fontAlgn="base">
              <a:spcBef>
                <a:spcPct val="0"/>
              </a:spcBef>
              <a:spcAft>
                <a:spcPct val="0"/>
              </a:spcAft>
              <a:defRPr sz="3600">
                <a:solidFill>
                  <a:schemeClr val="bg1"/>
                </a:solidFill>
                <a:latin typeface="Cambria" panose="02040503050406030204" pitchFamily="18" charset="0"/>
              </a:defRPr>
            </a:lvl8pPr>
            <a:lvl9pPr marL="1828800" algn="l" rtl="0" fontAlgn="base">
              <a:spcBef>
                <a:spcPct val="0"/>
              </a:spcBef>
              <a:spcAft>
                <a:spcPct val="0"/>
              </a:spcAft>
              <a:defRPr sz="3600">
                <a:solidFill>
                  <a:schemeClr val="bg1"/>
                </a:solidFill>
                <a:latin typeface="Cambria" panose="02040503050406030204" pitchFamily="18" charset="0"/>
              </a:defRPr>
            </a:lvl9pPr>
          </a:lstStyle>
          <a:p>
            <a:pPr defTabSz="685800">
              <a:defRPr/>
            </a:pPr>
            <a:r>
              <a:rPr lang="en-GB" sz="2700" dirty="0">
                <a:solidFill>
                  <a:srgbClr val="0E4194"/>
                </a:solidFill>
                <a:latin typeface="Arial" panose="020B0604020202020204" pitchFamily="34" charset="0"/>
                <a:cs typeface="Arial" panose="020B0604020202020204" pitchFamily="34" charset="0"/>
              </a:rPr>
              <a:t>Horizon Europe </a:t>
            </a:r>
            <a:endParaRPr lang="en-GB" sz="2700" u="sng" dirty="0">
              <a:solidFill>
                <a:srgbClr val="0E4194"/>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08FBECE-DDE3-435C-943E-15B02F39D3E2}"/>
              </a:ext>
            </a:extLst>
          </p:cNvPr>
          <p:cNvSpPr txBox="1"/>
          <p:nvPr/>
        </p:nvSpPr>
        <p:spPr>
          <a:xfrm>
            <a:off x="89154" y="4161885"/>
            <a:ext cx="4247176" cy="2739211"/>
          </a:xfrm>
          <a:prstGeom prst="rect">
            <a:avLst/>
          </a:prstGeom>
          <a:noFill/>
        </p:spPr>
        <p:txBody>
          <a:bodyPr wrap="square" rtlCol="0">
            <a:spAutoFit/>
          </a:bodyPr>
          <a:lstStyle/>
          <a:p>
            <a:r>
              <a:rPr lang="en-GB" sz="2500" b="1" dirty="0">
                <a:solidFill>
                  <a:schemeClr val="accent3">
                    <a:lumMod val="50000"/>
                  </a:schemeClr>
                </a:solidFill>
                <a:effectLst>
                  <a:outerShdw blurRad="38100" dist="38100" dir="2700000" algn="tl">
                    <a:srgbClr val="000000">
                      <a:alpha val="43137"/>
                    </a:srgbClr>
                  </a:outerShdw>
                </a:effectLst>
              </a:rPr>
              <a:t>Climate, Energy and Mobility</a:t>
            </a:r>
          </a:p>
          <a:p>
            <a:r>
              <a:rPr lang="en-GB" sz="2100" dirty="0"/>
              <a:t>To meet the objectives of the Paris Agreement the </a:t>
            </a:r>
            <a:r>
              <a:rPr lang="en-GB" sz="2100" b="1" i="1" dirty="0"/>
              <a:t>Union </a:t>
            </a:r>
            <a:r>
              <a:rPr lang="en-GB" sz="2100" dirty="0"/>
              <a:t>will need to </a:t>
            </a:r>
            <a:r>
              <a:rPr lang="en-GB" sz="2100" b="1" i="1" dirty="0"/>
              <a:t>unlock scenarios for the transition towards net-zero GHG emissions economy including low-carbon technologies and strategies for decarbonisation</a:t>
            </a:r>
            <a:r>
              <a:rPr lang="en-GB" sz="2100" dirty="0"/>
              <a:t>. </a:t>
            </a:r>
            <a:endParaRPr lang="en-GB" sz="2100" b="1" dirty="0">
              <a:solidFill>
                <a:schemeClr val="accent3">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393920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323"/>
            <a:ext cx="9156129" cy="1364808"/>
          </a:xfrm>
        </p:spPr>
        <p:txBody>
          <a:bodyPr lIns="180000" rIns="72000">
            <a:normAutofit fontScale="90000"/>
          </a:bodyPr>
          <a:lstStyle/>
          <a:p>
            <a:r>
              <a:rPr lang="en-GB" b="1" dirty="0">
                <a:effectLst>
                  <a:outerShdw blurRad="38100" dist="38100" dir="2700000" algn="tl">
                    <a:srgbClr val="000000">
                      <a:alpha val="43137"/>
                    </a:srgbClr>
                  </a:outerShdw>
                </a:effectLst>
              </a:rPr>
              <a:t>The control system should be able to balance between market participation and local needs</a:t>
            </a:r>
            <a:endParaRPr lang="el-GR" sz="3000" b="1" dirty="0">
              <a:effectLst>
                <a:outerShdw blurRad="38100" dist="38100" dir="2700000" algn="tl">
                  <a:srgbClr val="000000">
                    <a:alpha val="43137"/>
                  </a:srgbClr>
                </a:outerShdw>
              </a:effectLst>
              <a:latin typeface="Helvetica" pitchFamily="34" charset="0"/>
              <a:cs typeface="Helvetica" pitchFamily="34" charset="0"/>
            </a:endParaRPr>
          </a:p>
        </p:txBody>
      </p:sp>
      <p:pic>
        <p:nvPicPr>
          <p:cNvPr id="5" name="Picture 4">
            <a:extLst>
              <a:ext uri="{FF2B5EF4-FFF2-40B4-BE49-F238E27FC236}">
                <a16:creationId xmlns:a16="http://schemas.microsoft.com/office/drawing/2014/main" id="{32E953A9-C40D-444F-A5FE-20E3050C887D}"/>
              </a:ext>
            </a:extLst>
          </p:cNvPr>
          <p:cNvPicPr>
            <a:picLocks noChangeAspect="1"/>
          </p:cNvPicPr>
          <p:nvPr/>
        </p:nvPicPr>
        <p:blipFill>
          <a:blip r:embed="rId2"/>
          <a:stretch>
            <a:fillRect/>
          </a:stretch>
        </p:blipFill>
        <p:spPr>
          <a:xfrm>
            <a:off x="2203824" y="1706255"/>
            <a:ext cx="5083092" cy="5138045"/>
          </a:xfrm>
          <a:prstGeom prst="rect">
            <a:avLst/>
          </a:prstGeom>
        </p:spPr>
      </p:pic>
      <p:sp>
        <p:nvSpPr>
          <p:cNvPr id="7" name="Slide Number Placeholder 6">
            <a:extLst>
              <a:ext uri="{FF2B5EF4-FFF2-40B4-BE49-F238E27FC236}">
                <a16:creationId xmlns:a16="http://schemas.microsoft.com/office/drawing/2014/main" id="{17A868FE-3D2D-4FC3-99B4-4185F8538D7D}"/>
              </a:ext>
            </a:extLst>
          </p:cNvPr>
          <p:cNvSpPr>
            <a:spLocks noGrp="1"/>
          </p:cNvSpPr>
          <p:nvPr>
            <p:ph type="sldNum" sz="quarter" idx="12"/>
          </p:nvPr>
        </p:nvSpPr>
        <p:spPr/>
        <p:txBody>
          <a:bodyPr/>
          <a:lstStyle/>
          <a:p>
            <a:fld id="{E60C55A7-7C59-EC44-9834-2BDF33FF5823}" type="slidenum">
              <a:rPr lang="en-US" smtClean="0"/>
              <a:pPr/>
              <a:t>30</a:t>
            </a:fld>
            <a:endParaRPr lang="en-US"/>
          </a:p>
        </p:txBody>
      </p:sp>
    </p:spTree>
    <p:extLst>
      <p:ext uri="{BB962C8B-B14F-4D97-AF65-F5344CB8AC3E}">
        <p14:creationId xmlns:p14="http://schemas.microsoft.com/office/powerpoint/2010/main" val="26223842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259"/>
            <a:ext cx="9156129" cy="1065506"/>
          </a:xfrm>
        </p:spPr>
        <p:txBody>
          <a:bodyPr lIns="180000" rIns="72000">
            <a:noAutofit/>
          </a:bodyPr>
          <a:lstStyle/>
          <a:p>
            <a:r>
              <a:rPr lang="en-GB" b="1" dirty="0">
                <a:effectLst>
                  <a:outerShdw blurRad="38100" dist="38100" dir="2700000" algn="tl">
                    <a:srgbClr val="000000">
                      <a:alpha val="43137"/>
                    </a:srgbClr>
                  </a:outerShdw>
                </a:effectLst>
              </a:rPr>
              <a:t>Closed loop for energy markets – information exchange diagram</a:t>
            </a:r>
            <a:endParaRPr lang="el-GR" sz="3000" b="1" dirty="0">
              <a:effectLst>
                <a:outerShdw blurRad="38100" dist="38100" dir="2700000" algn="tl">
                  <a:srgbClr val="000000">
                    <a:alpha val="43137"/>
                  </a:srgbClr>
                </a:outerShdw>
              </a:effectLst>
              <a:latin typeface="Helvetica" pitchFamily="34" charset="0"/>
              <a:cs typeface="Helvetica" pitchFamily="34" charset="0"/>
            </a:endParaRPr>
          </a:p>
        </p:txBody>
      </p:sp>
      <p:pic>
        <p:nvPicPr>
          <p:cNvPr id="4" name="Picture 3">
            <a:extLst>
              <a:ext uri="{FF2B5EF4-FFF2-40B4-BE49-F238E27FC236}">
                <a16:creationId xmlns:a16="http://schemas.microsoft.com/office/drawing/2014/main" id="{2257140F-8093-48A3-B73E-3BCD0903941A}"/>
              </a:ext>
            </a:extLst>
          </p:cNvPr>
          <p:cNvPicPr>
            <a:picLocks noChangeAspect="1"/>
          </p:cNvPicPr>
          <p:nvPr/>
        </p:nvPicPr>
        <p:blipFill>
          <a:blip r:embed="rId2"/>
          <a:stretch>
            <a:fillRect/>
          </a:stretch>
        </p:blipFill>
        <p:spPr>
          <a:xfrm>
            <a:off x="593889" y="1253765"/>
            <a:ext cx="8267307" cy="5580433"/>
          </a:xfrm>
          <a:prstGeom prst="rect">
            <a:avLst/>
          </a:prstGeom>
        </p:spPr>
      </p:pic>
      <p:sp>
        <p:nvSpPr>
          <p:cNvPr id="7" name="Slide Number Placeholder 6">
            <a:extLst>
              <a:ext uri="{FF2B5EF4-FFF2-40B4-BE49-F238E27FC236}">
                <a16:creationId xmlns:a16="http://schemas.microsoft.com/office/drawing/2014/main" id="{312B5BEE-AB84-4E9F-8438-5BB324CB1F09}"/>
              </a:ext>
            </a:extLst>
          </p:cNvPr>
          <p:cNvSpPr>
            <a:spLocks noGrp="1"/>
          </p:cNvSpPr>
          <p:nvPr>
            <p:ph type="sldNum" sz="quarter" idx="12"/>
          </p:nvPr>
        </p:nvSpPr>
        <p:spPr/>
        <p:txBody>
          <a:bodyPr/>
          <a:lstStyle/>
          <a:p>
            <a:fld id="{E60C55A7-7C59-EC44-9834-2BDF33FF5823}" type="slidenum">
              <a:rPr lang="en-US" smtClean="0"/>
              <a:pPr/>
              <a:t>31</a:t>
            </a:fld>
            <a:endParaRPr lang="en-US"/>
          </a:p>
        </p:txBody>
      </p:sp>
    </p:spTree>
    <p:extLst>
      <p:ext uri="{BB962C8B-B14F-4D97-AF65-F5344CB8AC3E}">
        <p14:creationId xmlns:p14="http://schemas.microsoft.com/office/powerpoint/2010/main" val="2336859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DF75F04-3B1E-4C84-AC67-F285280419B1}"/>
              </a:ext>
            </a:extLst>
          </p:cNvPr>
          <p:cNvPicPr>
            <a:picLocks noChangeAspect="1"/>
          </p:cNvPicPr>
          <p:nvPr/>
        </p:nvPicPr>
        <p:blipFill>
          <a:blip r:embed="rId2"/>
          <a:stretch>
            <a:fillRect/>
          </a:stretch>
        </p:blipFill>
        <p:spPr>
          <a:xfrm>
            <a:off x="2636066" y="1030266"/>
            <a:ext cx="3833715" cy="2875286"/>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sp>
        <p:nvSpPr>
          <p:cNvPr id="16" name="TextBox 15">
            <a:extLst>
              <a:ext uri="{FF2B5EF4-FFF2-40B4-BE49-F238E27FC236}">
                <a16:creationId xmlns:a16="http://schemas.microsoft.com/office/drawing/2014/main" id="{9F414EF6-E423-44EF-8A1F-DD2083928CAA}"/>
              </a:ext>
            </a:extLst>
          </p:cNvPr>
          <p:cNvSpPr txBox="1"/>
          <p:nvPr/>
        </p:nvSpPr>
        <p:spPr>
          <a:xfrm>
            <a:off x="2910793" y="5263557"/>
            <a:ext cx="3558988" cy="830997"/>
          </a:xfrm>
          <a:prstGeom prst="rect">
            <a:avLst/>
          </a:prstGeom>
          <a:noFill/>
        </p:spPr>
        <p:txBody>
          <a:bodyPr wrap="square" rtlCol="0">
            <a:spAutoFit/>
          </a:bodyPr>
          <a:lstStyle/>
          <a:p>
            <a:r>
              <a:rPr lang="en-GB" sz="2400" dirty="0">
                <a:solidFill>
                  <a:schemeClr val="accent3">
                    <a:lumMod val="50000"/>
                  </a:schemeClr>
                </a:solidFill>
                <a:latin typeface="Constantia" panose="02030602050306030303" pitchFamily="18" charset="0"/>
              </a:rPr>
              <a:t>Dr Venizelos Efthymiou</a:t>
            </a:r>
            <a:endParaRPr lang="el-GR" sz="2400" dirty="0">
              <a:solidFill>
                <a:schemeClr val="accent3">
                  <a:lumMod val="50000"/>
                </a:schemeClr>
              </a:solidFill>
              <a:latin typeface="Constantia" panose="02030602050306030303" pitchFamily="18" charset="0"/>
            </a:endParaRPr>
          </a:p>
          <a:p>
            <a:r>
              <a:rPr lang="en-GB" sz="2400" dirty="0">
                <a:solidFill>
                  <a:schemeClr val="accent3">
                    <a:lumMod val="50000"/>
                  </a:schemeClr>
                </a:solidFill>
                <a:latin typeface="Brush Script MT" panose="03060802040406070304" pitchFamily="66" charset="0"/>
              </a:rPr>
              <a:t>efthymiou.venizelos@ucy.ac.cy</a:t>
            </a:r>
          </a:p>
        </p:txBody>
      </p:sp>
      <p:sp>
        <p:nvSpPr>
          <p:cNvPr id="17" name="Date Placeholder 16">
            <a:extLst>
              <a:ext uri="{FF2B5EF4-FFF2-40B4-BE49-F238E27FC236}">
                <a16:creationId xmlns:a16="http://schemas.microsoft.com/office/drawing/2014/main" id="{04E9DD1B-6201-422F-B9D0-5B1E269FA5A9}"/>
              </a:ext>
            </a:extLst>
          </p:cNvPr>
          <p:cNvSpPr>
            <a:spLocks noGrp="1"/>
          </p:cNvSpPr>
          <p:nvPr>
            <p:ph type="dt" sz="half" idx="10"/>
          </p:nvPr>
        </p:nvSpPr>
        <p:spPr/>
        <p:txBody>
          <a:bodyPr/>
          <a:lstStyle/>
          <a:p>
            <a:fld id="{6C182E0E-1E2A-41C3-A069-BD735EBE1CD6}" type="datetime1">
              <a:rPr lang="en-GB" smtClean="0"/>
              <a:t>25/05/2019</a:t>
            </a:fld>
            <a:endParaRPr lang="en-US" dirty="0"/>
          </a:p>
        </p:txBody>
      </p:sp>
      <p:sp>
        <p:nvSpPr>
          <p:cNvPr id="18" name="Slide Number Placeholder 17">
            <a:extLst>
              <a:ext uri="{FF2B5EF4-FFF2-40B4-BE49-F238E27FC236}">
                <a16:creationId xmlns:a16="http://schemas.microsoft.com/office/drawing/2014/main" id="{EB1712AD-C0D8-4E56-818D-2CC7B1F72B10}"/>
              </a:ext>
            </a:extLst>
          </p:cNvPr>
          <p:cNvSpPr>
            <a:spLocks noGrp="1"/>
          </p:cNvSpPr>
          <p:nvPr>
            <p:ph type="sldNum" sz="quarter" idx="12"/>
          </p:nvPr>
        </p:nvSpPr>
        <p:spPr/>
        <p:txBody>
          <a:bodyPr/>
          <a:lstStyle/>
          <a:p>
            <a:fld id="{E60C55A7-7C59-EC44-9834-2BDF33FF5823}" type="slidenum">
              <a:rPr lang="en-US" smtClean="0"/>
              <a:pPr/>
              <a:t>32</a:t>
            </a:fld>
            <a:endParaRPr lang="en-US"/>
          </a:p>
        </p:txBody>
      </p:sp>
      <p:sp>
        <p:nvSpPr>
          <p:cNvPr id="6" name="Rectangle 5">
            <a:extLst>
              <a:ext uri="{FF2B5EF4-FFF2-40B4-BE49-F238E27FC236}">
                <a16:creationId xmlns:a16="http://schemas.microsoft.com/office/drawing/2014/main" id="{4BE8E10D-3856-48BD-9CB4-A02CEDD4EBB7}"/>
              </a:ext>
            </a:extLst>
          </p:cNvPr>
          <p:cNvSpPr/>
          <p:nvPr/>
        </p:nvSpPr>
        <p:spPr>
          <a:xfrm>
            <a:off x="2845762" y="4143139"/>
            <a:ext cx="3554435" cy="923330"/>
          </a:xfrm>
          <a:prstGeom prst="rect">
            <a:avLst/>
          </a:prstGeom>
          <a:noFill/>
        </p:spPr>
        <p:txBody>
          <a:bodyPr wrap="none" lIns="91440" tIns="45720" rIns="91440" bIns="45720">
            <a:spAutoFit/>
          </a:bodyPr>
          <a:lstStyle/>
          <a:p>
            <a:pPr algn="ctr"/>
            <a:r>
              <a:rPr lang="en-GB"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Questions ?</a:t>
            </a:r>
            <a:r>
              <a:rPr lang="el-GR"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16170950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1" y="197964"/>
            <a:ext cx="9144000" cy="1178254"/>
          </a:xfrm>
          <a:prstGeom prst="rect">
            <a:avLst/>
          </a:prstGeom>
        </p:spPr>
        <p:txBody>
          <a:bodyPr lIns="180000" rIns="72000">
            <a:noAutofit/>
          </a:bodyPr>
          <a:lstStyle/>
          <a:p>
            <a:r>
              <a:rPr lang="en-GB" sz="3200" b="1" dirty="0">
                <a:effectLst>
                  <a:outerShdw blurRad="38100" dist="38100" dir="2700000" algn="tl">
                    <a:srgbClr val="000000">
                      <a:alpha val="43137"/>
                    </a:srgbClr>
                  </a:outerShdw>
                </a:effectLst>
              </a:rPr>
              <a:t>Europe advances with a more demanding target for achieving Paris Agreement</a:t>
            </a:r>
            <a:r>
              <a:rPr lang="el-GR" sz="3200" b="1" dirty="0">
                <a:effectLst>
                  <a:outerShdw blurRad="38100" dist="38100" dir="2700000" algn="tl">
                    <a:srgbClr val="000000">
                      <a:alpha val="43137"/>
                    </a:srgbClr>
                  </a:outerShdw>
                </a:effectLst>
              </a:rPr>
              <a:t> </a:t>
            </a:r>
            <a:endParaRPr lang="en-GB" sz="3200" b="1" dirty="0">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0" y="1868746"/>
            <a:ext cx="4633137" cy="4791290"/>
          </a:xfrm>
        </p:spPr>
        <p:txBody>
          <a:bodyPr>
            <a:noAutofit/>
          </a:bodyPr>
          <a:lstStyle/>
          <a:p>
            <a:pPr marL="342900" indent="-342900" algn="l">
              <a:spcBef>
                <a:spcPts val="450"/>
              </a:spcBef>
              <a:buFont typeface="Wingdings" panose="05000000000000000000" pitchFamily="2" charset="2"/>
              <a:buChar char="Ø"/>
            </a:pPr>
            <a:r>
              <a:rPr lang="en-GB" sz="2400" dirty="0">
                <a:solidFill>
                  <a:schemeClr val="tx1"/>
                </a:solidFill>
                <a:latin typeface="Calibri" panose="020F0502020204030204" pitchFamily="34" charset="0"/>
                <a:ea typeface="Calibri" panose="020F0502020204030204" pitchFamily="34" charset="0"/>
              </a:rPr>
              <a:t>A new optimistic mandatory target of 32% RES energy use until 2030. </a:t>
            </a:r>
            <a:endParaRPr lang="en-US" sz="2400" dirty="0">
              <a:solidFill>
                <a:schemeClr val="tx1"/>
              </a:solidFill>
              <a:latin typeface="Calibri" panose="020F0502020204030204" pitchFamily="34" charset="0"/>
              <a:ea typeface="Calibri" panose="020F0502020204030204" pitchFamily="34" charset="0"/>
            </a:endParaRPr>
          </a:p>
          <a:p>
            <a:pPr marL="342900" indent="-342900" algn="l">
              <a:spcBef>
                <a:spcPts val="450"/>
              </a:spcBef>
              <a:buFont typeface="Wingdings" panose="05000000000000000000" pitchFamily="2" charset="2"/>
              <a:buChar char="Ø"/>
            </a:pPr>
            <a:r>
              <a:rPr lang="en-GB" sz="2400" dirty="0">
                <a:solidFill>
                  <a:schemeClr val="tx1"/>
                </a:solidFill>
                <a:latin typeface="Calibri" panose="020F0502020204030204" pitchFamily="34" charset="0"/>
                <a:ea typeface="Calibri" panose="020F0502020204030204" pitchFamily="34" charset="0"/>
              </a:rPr>
              <a:t>The energy mix is changing and the implementation of the energy transition to low carbon ones has started and it is speeding up. </a:t>
            </a:r>
            <a:endParaRPr lang="el-GR" sz="2400" dirty="0">
              <a:solidFill>
                <a:schemeClr val="tx1"/>
              </a:solidFill>
              <a:latin typeface="Calibri" panose="020F0502020204030204" pitchFamily="34" charset="0"/>
              <a:ea typeface="Calibri" panose="020F0502020204030204" pitchFamily="34" charset="0"/>
            </a:endParaRPr>
          </a:p>
          <a:p>
            <a:pPr marL="342900" indent="-342900" algn="l">
              <a:spcBef>
                <a:spcPts val="450"/>
              </a:spcBef>
              <a:buFont typeface="Wingdings" panose="05000000000000000000" pitchFamily="2" charset="2"/>
              <a:buChar char="Ø"/>
            </a:pPr>
            <a:r>
              <a:rPr lang="en-GB" sz="2400" dirty="0">
                <a:solidFill>
                  <a:schemeClr val="tx1"/>
                </a:solidFill>
                <a:latin typeface="Calibri" panose="020F0502020204030204" pitchFamily="34" charset="0"/>
                <a:ea typeface="Calibri" panose="020F0502020204030204" pitchFamily="34" charset="0"/>
              </a:rPr>
              <a:t>This paradigm change introduces new technologies in the energy grid transforming it to active from passive at all voltages. </a:t>
            </a:r>
            <a:endParaRPr lang="en-US" sz="2400" dirty="0">
              <a:solidFill>
                <a:schemeClr val="tx1"/>
              </a:solidFill>
              <a:latin typeface="Calibri" panose="020F0502020204030204" pitchFamily="34" charset="0"/>
              <a:ea typeface="Calibri" panose="020F0502020204030204" pitchFamily="34" charset="0"/>
            </a:endParaRPr>
          </a:p>
        </p:txBody>
      </p:sp>
      <p:pic>
        <p:nvPicPr>
          <p:cNvPr id="7" name="Picture 6">
            <a:extLst>
              <a:ext uri="{FF2B5EF4-FFF2-40B4-BE49-F238E27FC236}">
                <a16:creationId xmlns:a16="http://schemas.microsoft.com/office/drawing/2014/main" id="{05AA873F-DF73-4DB9-AC67-1AA125567DCE}"/>
              </a:ext>
            </a:extLst>
          </p:cNvPr>
          <p:cNvPicPr>
            <a:picLocks noChangeAspect="1"/>
          </p:cNvPicPr>
          <p:nvPr/>
        </p:nvPicPr>
        <p:blipFill>
          <a:blip r:embed="rId2"/>
          <a:stretch>
            <a:fillRect/>
          </a:stretch>
        </p:blipFill>
        <p:spPr>
          <a:xfrm>
            <a:off x="4494676" y="2576896"/>
            <a:ext cx="4649324" cy="1956563"/>
          </a:xfrm>
          <a:prstGeom prst="rect">
            <a:avLst/>
          </a:prstGeom>
        </p:spPr>
      </p:pic>
      <p:sp>
        <p:nvSpPr>
          <p:cNvPr id="4" name="Slide Number Placeholder 3">
            <a:extLst>
              <a:ext uri="{FF2B5EF4-FFF2-40B4-BE49-F238E27FC236}">
                <a16:creationId xmlns:a16="http://schemas.microsoft.com/office/drawing/2014/main" id="{32381510-9246-4DB1-809E-D987D5A0D913}"/>
              </a:ext>
            </a:extLst>
          </p:cNvPr>
          <p:cNvSpPr>
            <a:spLocks noGrp="1"/>
          </p:cNvSpPr>
          <p:nvPr>
            <p:ph type="sldNum" sz="quarter" idx="12"/>
          </p:nvPr>
        </p:nvSpPr>
        <p:spPr>
          <a:xfrm>
            <a:off x="8876620" y="6610978"/>
            <a:ext cx="267380" cy="248949"/>
          </a:xfrm>
        </p:spPr>
        <p:txBody>
          <a:bodyPr/>
          <a:lstStyle/>
          <a:p>
            <a:fld id="{762D6096-30E5-48A3-AB5A-1F342B47F803}" type="slidenum">
              <a:rPr lang="es-ES" smtClean="0">
                <a:solidFill>
                  <a:prstClr val="black">
                    <a:tint val="75000"/>
                  </a:prstClr>
                </a:solidFill>
              </a:rPr>
              <a:pPr/>
              <a:t>4</a:t>
            </a:fld>
            <a:endParaRPr lang="es-ES" dirty="0">
              <a:solidFill>
                <a:prstClr val="black">
                  <a:tint val="75000"/>
                </a:prstClr>
              </a:solidFill>
            </a:endParaRPr>
          </a:p>
        </p:txBody>
      </p:sp>
    </p:spTree>
    <p:extLst>
      <p:ext uri="{BB962C8B-B14F-4D97-AF65-F5344CB8AC3E}">
        <p14:creationId xmlns:p14="http://schemas.microsoft.com/office/powerpoint/2010/main" val="488998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map&#10;&#10;Description generated with high confidence">
            <a:extLst>
              <a:ext uri="{FF2B5EF4-FFF2-40B4-BE49-F238E27FC236}">
                <a16:creationId xmlns:a16="http://schemas.microsoft.com/office/drawing/2014/main" id="{FCFD59F9-C99C-4BE7-BD74-8AF27C000B4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44"/>
          <a:stretch/>
        </p:blipFill>
        <p:spPr>
          <a:xfrm>
            <a:off x="10420" y="2164864"/>
            <a:ext cx="3723078" cy="3714062"/>
          </a:xfrm>
          <a:prstGeom prst="rect">
            <a:avLst/>
          </a:prstGeom>
        </p:spPr>
      </p:pic>
      <p:sp>
        <p:nvSpPr>
          <p:cNvPr id="6" name="Pfeil: gebogen 5">
            <a:extLst>
              <a:ext uri="{FF2B5EF4-FFF2-40B4-BE49-F238E27FC236}">
                <a16:creationId xmlns:a16="http://schemas.microsoft.com/office/drawing/2014/main" id="{D1872DE5-C64C-4166-AD24-07712B9EFF41}"/>
              </a:ext>
            </a:extLst>
          </p:cNvPr>
          <p:cNvSpPr/>
          <p:nvPr/>
        </p:nvSpPr>
        <p:spPr>
          <a:xfrm flipH="1">
            <a:off x="3733498" y="2558390"/>
            <a:ext cx="837210" cy="685799"/>
          </a:xfrm>
          <a:prstGeom prst="bentArrow">
            <a:avLst>
              <a:gd name="adj1" fmla="val 25000"/>
              <a:gd name="adj2" fmla="val 25000"/>
              <a:gd name="adj3" fmla="val 25000"/>
              <a:gd name="adj4" fmla="val 44940"/>
            </a:avLst>
          </a:prstGeom>
          <a:solidFill>
            <a:srgbClr val="FCB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3F3E3E"/>
              </a:solidFill>
              <a:latin typeface="Calibri" panose="020F0502020204030204"/>
            </a:endParaRPr>
          </a:p>
        </p:txBody>
      </p:sp>
      <p:sp>
        <p:nvSpPr>
          <p:cNvPr id="9" name="Geschweifte Klammer rechts 8">
            <a:extLst>
              <a:ext uri="{FF2B5EF4-FFF2-40B4-BE49-F238E27FC236}">
                <a16:creationId xmlns:a16="http://schemas.microsoft.com/office/drawing/2014/main" id="{5516BD61-48E6-43EB-9524-851E5995A714}"/>
              </a:ext>
            </a:extLst>
          </p:cNvPr>
          <p:cNvSpPr/>
          <p:nvPr/>
        </p:nvSpPr>
        <p:spPr>
          <a:xfrm>
            <a:off x="3776354" y="2442607"/>
            <a:ext cx="160317" cy="54329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685800">
              <a:defRPr/>
            </a:pPr>
            <a:endParaRPr lang="en-GB" sz="1350">
              <a:solidFill>
                <a:srgbClr val="3F3E3E"/>
              </a:solidFill>
              <a:latin typeface="Calibri" panose="020F0502020204030204"/>
            </a:endParaRPr>
          </a:p>
        </p:txBody>
      </p:sp>
      <p:pic>
        <p:nvPicPr>
          <p:cNvPr id="8" name="Graphic 7" descr="Family with girl">
            <a:extLst>
              <a:ext uri="{FF2B5EF4-FFF2-40B4-BE49-F238E27FC236}">
                <a16:creationId xmlns:a16="http://schemas.microsoft.com/office/drawing/2014/main" id="{37AC3EDC-5011-4AD2-9F08-EEB0E352F2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90830" y="3429000"/>
            <a:ext cx="1497310" cy="1497310"/>
          </a:xfrm>
          <a:prstGeom prst="rect">
            <a:avLst/>
          </a:prstGeom>
        </p:spPr>
      </p:pic>
      <p:sp>
        <p:nvSpPr>
          <p:cNvPr id="2" name="TextBox 1">
            <a:extLst>
              <a:ext uri="{FF2B5EF4-FFF2-40B4-BE49-F238E27FC236}">
                <a16:creationId xmlns:a16="http://schemas.microsoft.com/office/drawing/2014/main" id="{CBA9A4D1-803C-46A0-81B6-FAF0DEC7FDD8}"/>
              </a:ext>
            </a:extLst>
          </p:cNvPr>
          <p:cNvSpPr txBox="1"/>
          <p:nvPr/>
        </p:nvSpPr>
        <p:spPr>
          <a:xfrm>
            <a:off x="4613564" y="980389"/>
            <a:ext cx="4530437" cy="5911875"/>
          </a:xfrm>
          <a:prstGeom prst="rect">
            <a:avLst/>
          </a:prstGeom>
          <a:noFill/>
        </p:spPr>
        <p:txBody>
          <a:bodyPr wrap="square" rtlCol="0">
            <a:spAutoFit/>
          </a:bodyPr>
          <a:lstStyle/>
          <a:p>
            <a:pPr marL="342900" indent="-342900">
              <a:spcBef>
                <a:spcPts val="450"/>
              </a:spcBef>
              <a:buFont typeface="Wingdings" panose="05000000000000000000" pitchFamily="2" charset="2"/>
              <a:buChar char="Ø"/>
            </a:pPr>
            <a:r>
              <a:rPr lang="en-GB" sz="2200" dirty="0">
                <a:solidFill>
                  <a:srgbClr val="843C0C"/>
                </a:solidFill>
                <a:latin typeface="Calibri" panose="020F0502020204030204" pitchFamily="34" charset="0"/>
                <a:ea typeface="Calibri" panose="020F0502020204030204" pitchFamily="34" charset="0"/>
              </a:rPr>
              <a:t>The development of technologies supporting distributed architecture and the activation of the end users through effective technologies, generate the pre-requisites for the development of effective management of the energy resources of Communities for meeting their communal needs through the development of active participation with tangible benefits for all. </a:t>
            </a:r>
            <a:r>
              <a:rPr lang="el-GR" sz="2200" dirty="0">
                <a:solidFill>
                  <a:srgbClr val="843C0C"/>
                </a:solidFill>
                <a:latin typeface="Calibri" panose="020F0502020204030204" pitchFamily="34" charset="0"/>
                <a:ea typeface="Calibri" panose="020F0502020204030204" pitchFamily="34" charset="0"/>
              </a:rPr>
              <a:t> </a:t>
            </a:r>
          </a:p>
          <a:p>
            <a:pPr marL="342900" indent="-342900">
              <a:spcBef>
                <a:spcPts val="450"/>
              </a:spcBef>
              <a:buFont typeface="Wingdings" panose="05000000000000000000" pitchFamily="2" charset="2"/>
              <a:buChar char="Ø"/>
            </a:pPr>
            <a:r>
              <a:rPr lang="en-GB" sz="2200" dirty="0">
                <a:solidFill>
                  <a:srgbClr val="843C0C"/>
                </a:solidFill>
                <a:latin typeface="Calibri" panose="020F0502020204030204" pitchFamily="34" charset="0"/>
                <a:ea typeface="Calibri" panose="020F0502020204030204" pitchFamily="34" charset="0"/>
              </a:rPr>
              <a:t>The evolution into energy communities generate the possibilities for optimal use of resources in coordination with the integrated grid which serves all. </a:t>
            </a:r>
            <a:endParaRPr lang="en-US" sz="2200" dirty="0">
              <a:solidFill>
                <a:srgbClr val="843C0C"/>
              </a:solidFill>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753BD9D0-C816-4676-A840-28ABF8487EE2}"/>
              </a:ext>
            </a:extLst>
          </p:cNvPr>
          <p:cNvSpPr>
            <a:spLocks noGrp="1"/>
          </p:cNvSpPr>
          <p:nvPr>
            <p:ph type="sldNum" sz="quarter" idx="12"/>
          </p:nvPr>
        </p:nvSpPr>
        <p:spPr/>
        <p:txBody>
          <a:bodyPr/>
          <a:lstStyle/>
          <a:p>
            <a:fld id="{514C1DB2-6C62-4F8C-922C-051E60EEC086}" type="slidenum">
              <a:rPr lang="en-GB" smtClean="0"/>
              <a:t>5</a:t>
            </a:fld>
            <a:endParaRPr lang="en-GB"/>
          </a:p>
        </p:txBody>
      </p:sp>
      <p:sp>
        <p:nvSpPr>
          <p:cNvPr id="10" name="1 Título">
            <a:extLst>
              <a:ext uri="{FF2B5EF4-FFF2-40B4-BE49-F238E27FC236}">
                <a16:creationId xmlns:a16="http://schemas.microsoft.com/office/drawing/2014/main" id="{3B9B74D2-AC65-41F6-B8F8-84C275595681}"/>
              </a:ext>
            </a:extLst>
          </p:cNvPr>
          <p:cNvSpPr txBox="1">
            <a:spLocks/>
          </p:cNvSpPr>
          <p:nvPr/>
        </p:nvSpPr>
        <p:spPr>
          <a:xfrm>
            <a:off x="10421" y="0"/>
            <a:ext cx="9133580" cy="980389"/>
          </a:xfrm>
          <a:prstGeom prst="rect">
            <a:avLst/>
          </a:prstGeom>
          <a:solidFill>
            <a:schemeClr val="tx2"/>
          </a:solidFill>
        </p:spPr>
        <p:txBody>
          <a:bodyPr vert="horz" lIns="180000" tIns="36000" rIns="72000" bIns="36000" rtlCol="0" anchor="ctr">
            <a:no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GB" sz="3000" b="1" dirty="0">
                <a:effectLst>
                  <a:outerShdw blurRad="38100" dist="38100" dir="2700000" algn="tl">
                    <a:srgbClr val="000000">
                      <a:alpha val="43137"/>
                    </a:srgbClr>
                  </a:outerShdw>
                </a:effectLst>
              </a:rPr>
              <a:t>Energy transition</a:t>
            </a:r>
            <a:r>
              <a:rPr lang="el-GR" sz="3000" b="1" dirty="0">
                <a:effectLst>
                  <a:outerShdw blurRad="38100" dist="38100" dir="2700000" algn="tl">
                    <a:srgbClr val="000000">
                      <a:alpha val="43137"/>
                    </a:srgbClr>
                  </a:outerShdw>
                </a:effectLst>
              </a:rPr>
              <a:t>: </a:t>
            </a:r>
            <a:r>
              <a:rPr lang="en-GB" sz="3000" b="1" dirty="0">
                <a:effectLst>
                  <a:outerShdw blurRad="38100" dist="38100" dir="2700000" algn="tl">
                    <a:srgbClr val="000000">
                      <a:alpha val="43137"/>
                    </a:srgbClr>
                  </a:outerShdw>
                </a:effectLst>
              </a:rPr>
              <a:t>The role of the active users and the development of the Energy Communities</a:t>
            </a:r>
          </a:p>
        </p:txBody>
      </p:sp>
    </p:spTree>
    <p:extLst>
      <p:ext uri="{BB962C8B-B14F-4D97-AF65-F5344CB8AC3E}">
        <p14:creationId xmlns:p14="http://schemas.microsoft.com/office/powerpoint/2010/main" val="1252401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9428" y="241763"/>
            <a:ext cx="9143999" cy="1096843"/>
          </a:xfrm>
          <a:prstGeom prst="rect">
            <a:avLst/>
          </a:prstGeom>
        </p:spPr>
        <p:txBody>
          <a:bodyPr lIns="180000" rIns="72000">
            <a:noAutofit/>
          </a:bodyPr>
          <a:lstStyle/>
          <a:p>
            <a:r>
              <a:rPr lang="en-GB" sz="2800" b="1" dirty="0">
                <a:effectLst>
                  <a:outerShdw blurRad="38100" dist="38100" dir="2700000" algn="tl">
                    <a:srgbClr val="000000">
                      <a:alpha val="43137"/>
                    </a:srgbClr>
                  </a:outerShdw>
                </a:effectLst>
              </a:rPr>
              <a:t>The binding rules of the Clean Energy Package for all Europeans are approved</a:t>
            </a:r>
          </a:p>
        </p:txBody>
      </p:sp>
      <p:sp>
        <p:nvSpPr>
          <p:cNvPr id="3" name="2 Subtítulo"/>
          <p:cNvSpPr>
            <a:spLocks noGrp="1"/>
          </p:cNvSpPr>
          <p:nvPr>
            <p:ph type="subTitle" idx="1"/>
          </p:nvPr>
        </p:nvSpPr>
        <p:spPr>
          <a:xfrm>
            <a:off x="0" y="1314805"/>
            <a:ext cx="9144000" cy="5117374"/>
          </a:xfrm>
        </p:spPr>
        <p:txBody>
          <a:bodyPr>
            <a:noAutofit/>
          </a:bodyPr>
          <a:lstStyle/>
          <a:p>
            <a:pPr marL="342900" indent="-342900" algn="l">
              <a:spcBef>
                <a:spcPts val="450"/>
              </a:spcBef>
              <a:buFont typeface="Wingdings" panose="05000000000000000000" pitchFamily="2" charset="2"/>
              <a:buChar char="Ø"/>
            </a:pPr>
            <a:r>
              <a:rPr lang="en-US" sz="2100" b="1" dirty="0">
                <a:solidFill>
                  <a:schemeClr val="tx1"/>
                </a:solidFill>
                <a:ea typeface="Calibri" panose="020F0502020204030204" pitchFamily="34" charset="0"/>
              </a:rPr>
              <a:t>Article 15: ‘active customer’ </a:t>
            </a:r>
            <a:r>
              <a:rPr lang="en-GB" sz="2100" dirty="0">
                <a:solidFill>
                  <a:schemeClr val="tx1"/>
                </a:solidFill>
                <a:ea typeface="Calibri" panose="020F0502020204030204" pitchFamily="34" charset="0"/>
              </a:rPr>
              <a:t>means a final customer or a group of jointly acting final customers who consume or store electricity generated within their premises located within confined boundaries or where allowed by Member States, on other premises, or sell self-generated electricity or participate in flexibility or energy efficiency schemes, provided that these activities do not constitute their primary commercial or professional activity;</a:t>
            </a:r>
            <a:endParaRPr lang="en-US" sz="2100" dirty="0">
              <a:solidFill>
                <a:schemeClr val="tx1"/>
              </a:solidFill>
              <a:ea typeface="Calibri" panose="020F0502020204030204" pitchFamily="34" charset="0"/>
            </a:endParaRPr>
          </a:p>
          <a:p>
            <a:pPr marL="342900" indent="-342900" algn="l">
              <a:spcBef>
                <a:spcPts val="450"/>
              </a:spcBef>
              <a:buFont typeface="Wingdings" panose="05000000000000000000" pitchFamily="2" charset="2"/>
              <a:buChar char="Ø"/>
            </a:pPr>
            <a:r>
              <a:rPr lang="en-US" sz="2100" b="1" dirty="0">
                <a:solidFill>
                  <a:schemeClr val="tx1"/>
                </a:solidFill>
                <a:ea typeface="Calibri" panose="020F0502020204030204" pitchFamily="34" charset="0"/>
              </a:rPr>
              <a:t>Article 16:</a:t>
            </a:r>
            <a:r>
              <a:rPr lang="en-US" sz="2100" dirty="0">
                <a:solidFill>
                  <a:schemeClr val="tx1"/>
                </a:solidFill>
                <a:ea typeface="Calibri" panose="020F0502020204030204" pitchFamily="34" charset="0"/>
              </a:rPr>
              <a:t> </a:t>
            </a:r>
            <a:r>
              <a:rPr lang="en-GB" sz="2100" dirty="0">
                <a:solidFill>
                  <a:srgbClr val="000000"/>
                </a:solidFill>
              </a:rPr>
              <a:t>'</a:t>
            </a:r>
            <a:r>
              <a:rPr lang="en-GB" sz="2100" b="1" i="1" dirty="0">
                <a:solidFill>
                  <a:srgbClr val="000000"/>
                </a:solidFill>
              </a:rPr>
              <a:t>citizens </a:t>
            </a:r>
            <a:r>
              <a:rPr lang="en-GB" sz="2100" b="1" dirty="0">
                <a:solidFill>
                  <a:srgbClr val="000000"/>
                </a:solidFill>
              </a:rPr>
              <a:t>energy community</a:t>
            </a:r>
            <a:r>
              <a:rPr lang="en-GB" sz="2100" dirty="0">
                <a:solidFill>
                  <a:srgbClr val="000000"/>
                </a:solidFill>
              </a:rPr>
              <a:t>' means: a legal entity which is based on voluntary and open participation, effectively controlled by shareholders or members who are natural persons, local authorities, including municipalities, or small enterprises and microenterprises. The primary purpose of a citizens energy community is to provide environmental, economic or social community benefits for its members or the local areas where it operates rather than financial profits. A citizens energy community can be engaged in electricity generation, distribution and supply, consumption, aggregation, storage or energy efficiency services, generation of renewable electricity, charging services for electric vehicles or provide other energy services to its shareholders or members; </a:t>
            </a:r>
            <a:endParaRPr lang="en-US" sz="2100" dirty="0">
              <a:solidFill>
                <a:schemeClr val="tx1"/>
              </a:solidFill>
              <a:ea typeface="Calibri" panose="020F0502020204030204" pitchFamily="34" charset="0"/>
            </a:endParaRPr>
          </a:p>
        </p:txBody>
      </p:sp>
      <p:sp>
        <p:nvSpPr>
          <p:cNvPr id="5" name="Slide Number Placeholder 4">
            <a:extLst>
              <a:ext uri="{FF2B5EF4-FFF2-40B4-BE49-F238E27FC236}">
                <a16:creationId xmlns:a16="http://schemas.microsoft.com/office/drawing/2014/main" id="{49604261-DE01-4AFE-92F5-42C9E2E9C3E8}"/>
              </a:ext>
            </a:extLst>
          </p:cNvPr>
          <p:cNvSpPr>
            <a:spLocks noGrp="1"/>
          </p:cNvSpPr>
          <p:nvPr>
            <p:ph type="sldNum" sz="quarter" idx="12"/>
          </p:nvPr>
        </p:nvSpPr>
        <p:spPr>
          <a:xfrm>
            <a:off x="8803626" y="6578065"/>
            <a:ext cx="359228" cy="273844"/>
          </a:xfrm>
        </p:spPr>
        <p:txBody>
          <a:bodyPr/>
          <a:lstStyle/>
          <a:p>
            <a:fld id="{762D6096-30E5-48A3-AB5A-1F342B47F803}" type="slidenum">
              <a:rPr lang="es-ES" sz="900">
                <a:solidFill>
                  <a:prstClr val="black">
                    <a:tint val="75000"/>
                  </a:prstClr>
                </a:solidFill>
              </a:rPr>
              <a:pPr/>
              <a:t>6</a:t>
            </a:fld>
            <a:endParaRPr lang="es-ES" sz="900" dirty="0">
              <a:solidFill>
                <a:prstClr val="black">
                  <a:tint val="75000"/>
                </a:prstClr>
              </a:solidFill>
            </a:endParaRPr>
          </a:p>
        </p:txBody>
      </p:sp>
    </p:spTree>
    <p:extLst>
      <p:ext uri="{BB962C8B-B14F-4D97-AF65-F5344CB8AC3E}">
        <p14:creationId xmlns:p14="http://schemas.microsoft.com/office/powerpoint/2010/main" val="2598326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4614"/>
            <a:ext cx="9144001" cy="914400"/>
          </a:xfrm>
        </p:spPr>
        <p:txBody>
          <a:bodyPr>
            <a:normAutofit/>
          </a:bodyPr>
          <a:lstStyle/>
          <a:p>
            <a:r>
              <a:rPr lang="en-US" b="1" dirty="0">
                <a:effectLst>
                  <a:outerShdw blurRad="38100" dist="38100" dir="2700000" algn="tl">
                    <a:srgbClr val="000000">
                      <a:alpha val="43137"/>
                    </a:srgbClr>
                  </a:outerShdw>
                </a:effectLst>
              </a:rPr>
              <a:t>Energy communities need to overcome</a:t>
            </a:r>
            <a:endParaRPr lang="el-GR" b="1"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1581" y="3164117"/>
            <a:ext cx="2571750" cy="1000125"/>
          </a:xfrm>
          <a:prstGeom prst="rect">
            <a:avLst/>
          </a:prstGeom>
        </p:spPr>
      </p:pic>
      <p:sp>
        <p:nvSpPr>
          <p:cNvPr id="5" name="TextBox 4"/>
          <p:cNvSpPr txBox="1"/>
          <p:nvPr/>
        </p:nvSpPr>
        <p:spPr>
          <a:xfrm>
            <a:off x="5286320" y="2005060"/>
            <a:ext cx="2379882" cy="400110"/>
          </a:xfrm>
          <a:prstGeom prst="rect">
            <a:avLst/>
          </a:prstGeom>
          <a:noFill/>
        </p:spPr>
        <p:txBody>
          <a:bodyPr wrap="none" rtlCol="0">
            <a:spAutoFit/>
          </a:bodyPr>
          <a:lstStyle/>
          <a:p>
            <a:r>
              <a:rPr lang="en-US" sz="2000" b="1" dirty="0">
                <a:ln w="12700" cmpd="sng">
                  <a:solidFill>
                    <a:schemeClr val="accent4"/>
                  </a:solidFill>
                  <a:prstDash val="solid"/>
                </a:ln>
                <a:solidFill>
                  <a:srgbClr val="FFC000"/>
                </a:solidFill>
                <a:effectLst>
                  <a:outerShdw blurRad="38100" dist="38100" dir="2700000" algn="tl">
                    <a:srgbClr val="000000">
                      <a:alpha val="43137"/>
                    </a:srgbClr>
                  </a:outerShdw>
                </a:effectLst>
              </a:rPr>
              <a:t>SOCIAL CHALLENGES</a:t>
            </a:r>
            <a:endParaRPr lang="el-GR" sz="2000" b="1" dirty="0">
              <a:ln w="12700" cmpd="sng">
                <a:solidFill>
                  <a:schemeClr val="accent4"/>
                </a:solidFill>
                <a:prstDash val="solid"/>
              </a:ln>
              <a:solidFill>
                <a:srgbClr val="FFC000"/>
              </a:solidFill>
              <a:effectLst>
                <a:outerShdw blurRad="38100" dist="38100" dir="2700000" algn="tl">
                  <a:srgbClr val="000000">
                    <a:alpha val="43137"/>
                  </a:srgbClr>
                </a:outerShdw>
              </a:effectLst>
            </a:endParaRPr>
          </a:p>
        </p:txBody>
      </p:sp>
      <p:pic>
        <p:nvPicPr>
          <p:cNvPr id="6" name="Picture 2" descr="imagen papa"/>
          <p:cNvPicPr>
            <a:picLocks noChangeAspect="1" noChangeArrowheads="1"/>
          </p:cNvPicPr>
          <p:nvPr/>
        </p:nvPicPr>
        <p:blipFill>
          <a:blip r:embed="rId3" cstate="print"/>
          <a:srcRect/>
          <a:stretch>
            <a:fillRect/>
          </a:stretch>
        </p:blipFill>
        <p:spPr bwMode="auto">
          <a:xfrm>
            <a:off x="795036" y="2446944"/>
            <a:ext cx="3162321" cy="3186113"/>
          </a:xfrm>
          <a:prstGeom prst="rect">
            <a:avLst/>
          </a:prstGeom>
          <a:solidFill>
            <a:srgbClr val="FFFFCC">
              <a:alpha val="0"/>
            </a:srgbClr>
          </a:solidFill>
        </p:spPr>
      </p:pic>
      <p:sp>
        <p:nvSpPr>
          <p:cNvPr id="7" name="TextBox 6"/>
          <p:cNvSpPr txBox="1"/>
          <p:nvPr/>
        </p:nvSpPr>
        <p:spPr>
          <a:xfrm>
            <a:off x="795036" y="1959092"/>
            <a:ext cx="2799292" cy="400110"/>
          </a:xfrm>
          <a:prstGeom prst="rect">
            <a:avLst/>
          </a:prstGeom>
          <a:noFill/>
        </p:spPr>
        <p:txBody>
          <a:bodyPr wrap="none" rtlCol="0">
            <a:spAutoFit/>
          </a:bodyPr>
          <a:lstStyle/>
          <a:p>
            <a:r>
              <a:rPr lang="en-US" sz="2000" b="1" dirty="0">
                <a:ln w="12700" cmpd="sng">
                  <a:solidFill>
                    <a:schemeClr val="accent4"/>
                  </a:solidFill>
                  <a:prstDash val="solid"/>
                </a:ln>
                <a:solidFill>
                  <a:srgbClr val="FFC000"/>
                </a:solidFill>
                <a:effectLst>
                  <a:outerShdw blurRad="38100" dist="38100" dir="2700000" algn="tl">
                    <a:srgbClr val="000000">
                      <a:alpha val="43137"/>
                    </a:srgbClr>
                  </a:outerShdw>
                </a:effectLst>
              </a:rPr>
              <a:t>TECHNICAL CHALLENGES</a:t>
            </a:r>
            <a:endParaRPr lang="el-GR" sz="2000" dirty="0">
              <a:solidFill>
                <a:srgbClr val="FFC000"/>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4"/>
          <a:stretch>
            <a:fillRect/>
          </a:stretch>
        </p:blipFill>
        <p:spPr>
          <a:xfrm>
            <a:off x="5635894" y="4311464"/>
            <a:ext cx="2143125" cy="1200150"/>
          </a:xfrm>
          <a:prstGeom prst="rect">
            <a:avLst/>
          </a:prstGeom>
        </p:spPr>
      </p:pic>
    </p:spTree>
    <p:extLst>
      <p:ext uri="{BB962C8B-B14F-4D97-AF65-F5344CB8AC3E}">
        <p14:creationId xmlns:p14="http://schemas.microsoft.com/office/powerpoint/2010/main" val="27873992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 y="209456"/>
            <a:ext cx="8913813" cy="914400"/>
          </a:xfrm>
        </p:spPr>
        <p:txBody>
          <a:bodyPr/>
          <a:lstStyle/>
          <a:p>
            <a:r>
              <a:rPr lang="en-US" dirty="0"/>
              <a:t>Energy Directive and Energy communities</a:t>
            </a:r>
            <a:endParaRPr lang="el-GR" dirty="0"/>
          </a:p>
        </p:txBody>
      </p:sp>
      <p:sp>
        <p:nvSpPr>
          <p:cNvPr id="3" name="Content Placeholder 2"/>
          <p:cNvSpPr>
            <a:spLocks noGrp="1"/>
          </p:cNvSpPr>
          <p:nvPr>
            <p:ph idx="1"/>
          </p:nvPr>
        </p:nvSpPr>
        <p:spPr/>
        <p:txBody>
          <a:bodyPr>
            <a:normAutofit fontScale="85000" lnSpcReduction="20000"/>
          </a:bodyPr>
          <a:lstStyle/>
          <a:p>
            <a:pPr marL="0" indent="0">
              <a:buNone/>
            </a:pPr>
            <a:r>
              <a:rPr lang="en-US" sz="3400" dirty="0"/>
              <a:t>The text defines Local energy communities (LEC) with four main characteristics:</a:t>
            </a:r>
            <a:endParaRPr lang="en-US" dirty="0"/>
          </a:p>
          <a:p>
            <a:r>
              <a:rPr lang="en-US" sz="3100" b="1" dirty="0">
                <a:solidFill>
                  <a:schemeClr val="accent6"/>
                </a:solidFill>
              </a:rPr>
              <a:t>Autonomy &amp; control</a:t>
            </a:r>
          </a:p>
          <a:p>
            <a:r>
              <a:rPr lang="en-US" sz="3100" b="1" dirty="0">
                <a:solidFill>
                  <a:schemeClr val="accent1"/>
                </a:solidFill>
              </a:rPr>
              <a:t>Open &amp; voluntary membership</a:t>
            </a:r>
          </a:p>
          <a:p>
            <a:r>
              <a:rPr lang="en-US" sz="3100" b="1" dirty="0">
                <a:solidFill>
                  <a:srgbClr val="FF0000"/>
                </a:solidFill>
              </a:rPr>
              <a:t>Democracy in governance &amp; ownership</a:t>
            </a:r>
          </a:p>
          <a:p>
            <a:r>
              <a:rPr lang="en-US" sz="3100" b="1" dirty="0">
                <a:solidFill>
                  <a:srgbClr val="FFC000"/>
                </a:solidFill>
              </a:rPr>
              <a:t>Payback for community</a:t>
            </a:r>
          </a:p>
          <a:p>
            <a:pPr marL="0" indent="0">
              <a:buNone/>
            </a:pPr>
            <a:endParaRPr lang="en-US" dirty="0"/>
          </a:p>
          <a:p>
            <a:r>
              <a:rPr lang="en-US" sz="3100" dirty="0"/>
              <a:t>Member States shall provide and enable regulatory framework for LECs.</a:t>
            </a:r>
          </a:p>
          <a:p>
            <a:endParaRPr lang="el-GR" dirty="0"/>
          </a:p>
        </p:txBody>
      </p:sp>
    </p:spTree>
    <p:extLst>
      <p:ext uri="{BB962C8B-B14F-4D97-AF65-F5344CB8AC3E}">
        <p14:creationId xmlns:p14="http://schemas.microsoft.com/office/powerpoint/2010/main" val="28845940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 y="265385"/>
            <a:ext cx="8913813" cy="914400"/>
          </a:xfrm>
        </p:spPr>
        <p:txBody>
          <a:bodyPr/>
          <a:lstStyle/>
          <a:p>
            <a:r>
              <a:rPr lang="en-US" b="1" dirty="0">
                <a:effectLst>
                  <a:outerShdw blurRad="38100" dist="38100" dir="2700000" algn="tl">
                    <a:srgbClr val="000000">
                      <a:alpha val="43137"/>
                    </a:srgbClr>
                  </a:outerShdw>
                </a:effectLst>
              </a:rPr>
              <a:t>Role of Operators in the case of LEC</a:t>
            </a:r>
            <a:endParaRPr lang="el-GR" b="1" dirty="0">
              <a:effectLst>
                <a:outerShdw blurRad="38100" dist="38100" dir="2700000" algn="tl">
                  <a:srgbClr val="000000">
                    <a:alpha val="43137"/>
                  </a:srgbClr>
                </a:outerShdw>
              </a:effectLst>
            </a:endParaRPr>
          </a:p>
        </p:txBody>
      </p:sp>
      <p:pic>
        <p:nvPicPr>
          <p:cNvPr id="4" name="Content Placeholder 3"/>
          <p:cNvPicPr>
            <a:picLocks noGrp="1"/>
          </p:cNvPicPr>
          <p:nvPr>
            <p:ph idx="1"/>
          </p:nvPr>
        </p:nvPicPr>
        <p:blipFill rotWithShape="1">
          <a:blip r:embed="rId2" cstate="print"/>
          <a:srcRect t="10179"/>
          <a:stretch/>
        </p:blipFill>
        <p:spPr bwMode="auto">
          <a:xfrm>
            <a:off x="3625642" y="2949211"/>
            <a:ext cx="5223083" cy="2937145"/>
          </a:xfrm>
          <a:prstGeom prst="rect">
            <a:avLst/>
          </a:prstGeom>
          <a:noFill/>
          <a:ln w="9525">
            <a:noFill/>
            <a:miter lim="800000"/>
            <a:headEnd/>
            <a:tailEnd/>
          </a:ln>
        </p:spPr>
      </p:pic>
      <p:sp>
        <p:nvSpPr>
          <p:cNvPr id="5" name="Rectangle 4"/>
          <p:cNvSpPr/>
          <p:nvPr/>
        </p:nvSpPr>
        <p:spPr>
          <a:xfrm>
            <a:off x="542925" y="2258780"/>
            <a:ext cx="2911268" cy="3416320"/>
          </a:xfrm>
          <a:prstGeom prst="rect">
            <a:avLst/>
          </a:prstGeom>
        </p:spPr>
        <p:txBody>
          <a:bodyPr wrap="square">
            <a:spAutoFit/>
          </a:bodyPr>
          <a:lstStyle/>
          <a:p>
            <a:pPr marL="342900" indent="-342900">
              <a:buFont typeface="Wingdings" panose="05000000000000000000" pitchFamily="2" charset="2"/>
              <a:buChar char="ü"/>
            </a:pPr>
            <a:r>
              <a:rPr lang="en-US" sz="2400" b="1" dirty="0"/>
              <a:t>Offer</a:t>
            </a:r>
            <a:r>
              <a:rPr lang="en-US" sz="2400" dirty="0"/>
              <a:t> public infrastructure and connection </a:t>
            </a:r>
          </a:p>
          <a:p>
            <a:pPr marL="342900" indent="-342900">
              <a:buFont typeface="Wingdings" panose="05000000000000000000" pitchFamily="2" charset="2"/>
              <a:buChar char="ü"/>
            </a:pPr>
            <a:r>
              <a:rPr lang="en-US" sz="2400" b="1" dirty="0"/>
              <a:t>Support </a:t>
            </a:r>
            <a:r>
              <a:rPr lang="en-US" sz="2400" dirty="0"/>
              <a:t>the freedom of choice of the consumer to join or not LECs.</a:t>
            </a:r>
          </a:p>
          <a:p>
            <a:pPr marL="342900" indent="-342900">
              <a:buFont typeface="Wingdings" panose="05000000000000000000" pitchFamily="2" charset="2"/>
              <a:buChar char="ü"/>
            </a:pPr>
            <a:r>
              <a:rPr lang="en-US" sz="2400" b="1" dirty="0"/>
              <a:t>Manage</a:t>
            </a:r>
            <a:r>
              <a:rPr lang="en-US" sz="2400" dirty="0"/>
              <a:t> the LEC network</a:t>
            </a:r>
          </a:p>
        </p:txBody>
      </p:sp>
      <p:sp>
        <p:nvSpPr>
          <p:cNvPr id="6" name="TextBox 5"/>
          <p:cNvSpPr txBox="1"/>
          <p:nvPr/>
        </p:nvSpPr>
        <p:spPr>
          <a:xfrm>
            <a:off x="4693884" y="2165100"/>
            <a:ext cx="3498522" cy="461665"/>
          </a:xfrm>
          <a:prstGeom prst="rect">
            <a:avLst/>
          </a:prstGeom>
          <a:noFill/>
        </p:spPr>
        <p:txBody>
          <a:bodyPr wrap="none" rtlCol="0">
            <a:spAutoFit/>
          </a:bodyPr>
          <a:lstStyle/>
          <a:p>
            <a:r>
              <a:rPr lang="en-US" sz="2400" dirty="0"/>
              <a:t>DSO as a neutral facilitator</a:t>
            </a:r>
            <a:endParaRPr lang="el-GR" sz="2400" dirty="0"/>
          </a:p>
        </p:txBody>
      </p:sp>
      <p:sp>
        <p:nvSpPr>
          <p:cNvPr id="7" name="TextBox 6"/>
          <p:cNvSpPr txBox="1"/>
          <p:nvPr/>
        </p:nvSpPr>
        <p:spPr>
          <a:xfrm>
            <a:off x="6724650" y="3676650"/>
            <a:ext cx="485775" cy="219291"/>
          </a:xfrm>
          <a:prstGeom prst="rect">
            <a:avLst/>
          </a:prstGeom>
          <a:solidFill>
            <a:schemeClr val="bg1"/>
          </a:solidFill>
        </p:spPr>
        <p:txBody>
          <a:bodyPr wrap="square" rtlCol="0">
            <a:spAutoFit/>
          </a:bodyPr>
          <a:lstStyle/>
          <a:p>
            <a:r>
              <a:rPr lang="en-US" sz="825" dirty="0"/>
              <a:t>LEC</a:t>
            </a:r>
            <a:endParaRPr lang="el-GR" sz="825" dirty="0"/>
          </a:p>
        </p:txBody>
      </p:sp>
    </p:spTree>
    <p:extLst>
      <p:ext uri="{BB962C8B-B14F-4D97-AF65-F5344CB8AC3E}">
        <p14:creationId xmlns:p14="http://schemas.microsoft.com/office/powerpoint/2010/main" val="32461154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Perceptio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Perception.thmx</Template>
  <TotalTime>2028</TotalTime>
  <Words>1241</Words>
  <Application>Microsoft Office PowerPoint</Application>
  <PresentationFormat>On-screen Show (4:3)</PresentationFormat>
  <Paragraphs>159</Paragraphs>
  <Slides>32</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MS PGothic</vt:lpstr>
      <vt:lpstr>Arial</vt:lpstr>
      <vt:lpstr>Brush Script MT</vt:lpstr>
      <vt:lpstr>Calibri</vt:lpstr>
      <vt:lpstr>Cambria</vt:lpstr>
      <vt:lpstr>Constantia</vt:lpstr>
      <vt:lpstr>Helvetica</vt:lpstr>
      <vt:lpstr>Wingdings</vt:lpstr>
      <vt:lpstr>Wingdings 2</vt:lpstr>
      <vt:lpstr>Perception</vt:lpstr>
      <vt:lpstr>Energy and the Environment</vt:lpstr>
      <vt:lpstr>PowerPoint Presentation</vt:lpstr>
      <vt:lpstr>PowerPoint Presentation</vt:lpstr>
      <vt:lpstr>Europe advances with a more demanding target for achieving Paris Agreement </vt:lpstr>
      <vt:lpstr>PowerPoint Presentation</vt:lpstr>
      <vt:lpstr>The binding rules of the Clean Energy Package for all Europeans are approved</vt:lpstr>
      <vt:lpstr>Energy communities need to overcome</vt:lpstr>
      <vt:lpstr>Energy Directive and Energy communities</vt:lpstr>
      <vt:lpstr>Role of Operators in the case of LEC</vt:lpstr>
      <vt:lpstr>Energy communities’ technical goals</vt:lpstr>
      <vt:lpstr>Energy communities’ social goals</vt:lpstr>
      <vt:lpstr>Energy communities open issues- Technology</vt:lpstr>
      <vt:lpstr>Energy communities open issues- Market</vt:lpstr>
      <vt:lpstr>Energy communities open issues- Regulation</vt:lpstr>
      <vt:lpstr>How we address these issues</vt:lpstr>
      <vt:lpstr>The bidirectional operation of storage system offer valuable flexibility services in the operation of the system</vt:lpstr>
      <vt:lpstr>PowerPoint Presentation</vt:lpstr>
      <vt:lpstr>Operational modes of a microgrid system </vt:lpstr>
      <vt:lpstr>What is a microgrid?  (the definition that is the result of research work in EU)</vt:lpstr>
      <vt:lpstr>A microgrid that connects a low voltage system </vt:lpstr>
      <vt:lpstr>Applications of microgrids</vt:lpstr>
      <vt:lpstr>Operational layout of a microgrid </vt:lpstr>
      <vt:lpstr>Possible operators of a microgrid</vt:lpstr>
      <vt:lpstr>Dedicated microgrid operator </vt:lpstr>
      <vt:lpstr>Principles of centralised control</vt:lpstr>
      <vt:lpstr>Principles of decentralised control </vt:lpstr>
      <vt:lpstr>Frequency and voltage droops</vt:lpstr>
      <vt:lpstr>Control and management architecture of a multi-microgrid system</vt:lpstr>
      <vt:lpstr>Central autonomous management controller functionalities</vt:lpstr>
      <vt:lpstr>The control system should be able to balance between market participation and local needs</vt:lpstr>
      <vt:lpstr>Closed loop for energy markets – information exchange diagram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Εργαστήριο Φωτοβολταϊκής Τεχνολογίας Πανεπιστημίου Κύπρου</dc:title>
  <dc:creator>Alexandros Ph.</dc:creator>
  <cp:lastModifiedBy>Venizelos   Efthymiou</cp:lastModifiedBy>
  <cp:revision>179</cp:revision>
  <cp:lastPrinted>2018-11-28T06:46:10Z</cp:lastPrinted>
  <dcterms:created xsi:type="dcterms:W3CDTF">2013-11-13T16:49:43Z</dcterms:created>
  <dcterms:modified xsi:type="dcterms:W3CDTF">2019-05-25T04:09:11Z</dcterms:modified>
</cp:coreProperties>
</file>