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5" r:id="rId2"/>
    <p:sldId id="388" r:id="rId3"/>
    <p:sldId id="442" r:id="rId4"/>
    <p:sldId id="439" r:id="rId5"/>
    <p:sldId id="467" r:id="rId6"/>
    <p:sldId id="469" r:id="rId7"/>
    <p:sldId id="470" r:id="rId8"/>
    <p:sldId id="425" r:id="rId9"/>
    <p:sldId id="286" r:id="rId10"/>
    <p:sldId id="464" r:id="rId11"/>
    <p:sldId id="290" r:id="rId12"/>
    <p:sldId id="465" r:id="rId13"/>
    <p:sldId id="466" r:id="rId14"/>
    <p:sldId id="330" r:id="rId15"/>
    <p:sldId id="287" r:id="rId16"/>
    <p:sldId id="346" r:id="rId17"/>
    <p:sldId id="301" r:id="rId18"/>
    <p:sldId id="391" r:id="rId19"/>
    <p:sldId id="298" r:id="rId20"/>
    <p:sldId id="283" r:id="rId21"/>
    <p:sldId id="284" r:id="rId22"/>
    <p:sldId id="397" r:id="rId23"/>
    <p:sldId id="436" r:id="rId24"/>
    <p:sldId id="430" r:id="rId25"/>
    <p:sldId id="351" r:id="rId26"/>
    <p:sldId id="399" r:id="rId27"/>
    <p:sldId id="407" r:id="rId28"/>
    <p:sldId id="427" r:id="rId29"/>
    <p:sldId id="475" r:id="rId30"/>
    <p:sldId id="474" r:id="rId31"/>
    <p:sldId id="476" r:id="rId32"/>
    <p:sldId id="428" r:id="rId33"/>
    <p:sldId id="478" r:id="rId34"/>
    <p:sldId id="479" r:id="rId35"/>
    <p:sldId id="431" r:id="rId36"/>
    <p:sldId id="433" r:id="rId37"/>
    <p:sldId id="429" r:id="rId38"/>
    <p:sldId id="472" r:id="rId39"/>
    <p:sldId id="432" r:id="rId40"/>
    <p:sldId id="481" r:id="rId41"/>
    <p:sldId id="409" r:id="rId42"/>
    <p:sldId id="410" r:id="rId43"/>
    <p:sldId id="412" r:id="rId44"/>
    <p:sldId id="411" r:id="rId45"/>
    <p:sldId id="480" r:id="rId46"/>
    <p:sldId id="424" r:id="rId47"/>
    <p:sldId id="419" r:id="rId48"/>
    <p:sldId id="417" r:id="rId49"/>
    <p:sldId id="418" r:id="rId50"/>
    <p:sldId id="353" r:id="rId51"/>
    <p:sldId id="354" r:id="rId52"/>
    <p:sldId id="356" r:id="rId53"/>
    <p:sldId id="357" r:id="rId54"/>
    <p:sldId id="358" r:id="rId55"/>
    <p:sldId id="359" r:id="rId56"/>
    <p:sldId id="360" r:id="rId57"/>
    <p:sldId id="361" r:id="rId58"/>
    <p:sldId id="363" r:id="rId59"/>
    <p:sldId id="364" r:id="rId60"/>
    <p:sldId id="366" r:id="rId61"/>
    <p:sldId id="367" r:id="rId62"/>
    <p:sldId id="370" r:id="rId63"/>
    <p:sldId id="471" r:id="rId64"/>
    <p:sldId id="393" r:id="rId65"/>
    <p:sldId id="372" r:id="rId66"/>
    <p:sldId id="373" r:id="rId67"/>
    <p:sldId id="374" r:id="rId68"/>
    <p:sldId id="375" r:id="rId69"/>
    <p:sldId id="376" r:id="rId70"/>
    <p:sldId id="377" r:id="rId71"/>
    <p:sldId id="378" r:id="rId72"/>
    <p:sldId id="435" r:id="rId73"/>
    <p:sldId id="444" r:id="rId74"/>
    <p:sldId id="447" r:id="rId75"/>
    <p:sldId id="449" r:id="rId76"/>
    <p:sldId id="451" r:id="rId77"/>
    <p:sldId id="453" r:id="rId78"/>
    <p:sldId id="455" r:id="rId79"/>
    <p:sldId id="457" r:id="rId80"/>
    <p:sldId id="461" r:id="rId81"/>
    <p:sldId id="463" r:id="rId82"/>
    <p:sldId id="445" r:id="rId83"/>
    <p:sldId id="337" r:id="rId84"/>
    <p:sldId id="340" r:id="rId85"/>
    <p:sldId id="325" r:id="rId8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FF3300"/>
    <a:srgbClr val="FFCCFF"/>
    <a:srgbClr val="0066FF"/>
    <a:srgbClr val="FF69B4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3" autoAdjust="0"/>
    <p:restoredTop sz="91278" autoAdjust="0"/>
  </p:normalViewPr>
  <p:slideViewPr>
    <p:cSldViewPr snapToGrid="0">
      <p:cViewPr varScale="1">
        <p:scale>
          <a:sx n="88" d="100"/>
          <a:sy n="88" d="100"/>
        </p:scale>
        <p:origin x="110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>
                      <a:lumMod val="95000"/>
                    </a:schemeClr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Sayfa1!$A$2:$A$12</c:f>
              <c:strCache>
                <c:ptCount val="11"/>
                <c:pt idx="0">
                  <c:v>Nükleer tıp (Medikal)</c:v>
                </c:pt>
                <c:pt idx="1">
                  <c:v>Bilgisayarlı tomografi (medikal)</c:v>
                </c:pt>
                <c:pt idx="2">
                  <c:v>Yer kabuğu (Doğal fon)</c:v>
                </c:pt>
                <c:pt idx="3">
                  <c:v>İç ışınlamalar (Doğal fon)</c:v>
                </c:pt>
                <c:pt idx="4">
                  <c:v>Kozmik ışınlar (Doğal fon)</c:v>
                </c:pt>
                <c:pt idx="5">
                  <c:v>Radon-Toron (Doğal fon)</c:v>
                </c:pt>
                <c:pt idx="6">
                  <c:v>Endüstriyel</c:v>
                </c:pt>
                <c:pt idx="7">
                  <c:v>Mesleki</c:v>
                </c:pt>
                <c:pt idx="8">
                  <c:v>Tüketici</c:v>
                </c:pt>
                <c:pt idx="9">
                  <c:v>Konvansiyonel radyoloji</c:v>
                </c:pt>
                <c:pt idx="10">
                  <c:v>Girişimsel floroskopi</c:v>
                </c:pt>
              </c:strCache>
            </c:strRef>
          </c:cat>
          <c:val>
            <c:numRef>
              <c:f>Sayfa1!$B$2:$B$12</c:f>
              <c:numCache>
                <c:formatCode>General</c:formatCode>
                <c:ptCount val="11"/>
                <c:pt idx="0">
                  <c:v>12</c:v>
                </c:pt>
                <c:pt idx="1">
                  <c:v>24</c:v>
                </c:pt>
                <c:pt idx="2">
                  <c:v>3</c:v>
                </c:pt>
                <c:pt idx="3">
                  <c:v>5</c:v>
                </c:pt>
                <c:pt idx="4">
                  <c:v>5</c:v>
                </c:pt>
                <c:pt idx="5">
                  <c:v>37</c:v>
                </c:pt>
                <c:pt idx="6">
                  <c:v>0</c:v>
                </c:pt>
                <c:pt idx="7">
                  <c:v>0</c:v>
                </c:pt>
                <c:pt idx="8">
                  <c:v>2</c:v>
                </c:pt>
                <c:pt idx="9">
                  <c:v>5</c:v>
                </c:pt>
                <c:pt idx="10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04-4A60-9486-35472A3B2D6C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bg1"/>
          </a:solidFill>
        </a:defRPr>
      </a:pPr>
      <a:endParaRPr lang="tr-T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explosion val="22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4C77-4913-88B6-216B520F9767}"/>
              </c:ext>
            </c:extLst>
          </c:dPt>
          <c:dLbls>
            <c:dLbl>
              <c:idx val="0"/>
              <c:layout>
                <c:manualLayout>
                  <c:x val="-0.1910696547546944"/>
                  <c:y val="-0.1922178477690295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rgbClr val="FF0000"/>
                        </a:solidFill>
                      </a:defRPr>
                    </a:pPr>
                    <a:r>
                      <a:rPr lang="en-US" sz="1400" dirty="0" err="1">
                        <a:solidFill>
                          <a:srgbClr val="FF0000"/>
                        </a:solidFill>
                      </a:rPr>
                      <a:t>Doğal</a:t>
                    </a:r>
                    <a:r>
                      <a:rPr lang="en-US" sz="1400" dirty="0">
                        <a:solidFill>
                          <a:srgbClr val="FF0000"/>
                        </a:solidFill>
                      </a:rPr>
                      <a:t> </a:t>
                    </a:r>
                    <a:r>
                      <a:rPr lang="en-US" sz="1400" dirty="0" err="1">
                        <a:solidFill>
                          <a:srgbClr val="FF0000"/>
                        </a:solidFill>
                      </a:rPr>
                      <a:t>fon</a:t>
                    </a:r>
                    <a:r>
                      <a:rPr lang="en-US" sz="1400" dirty="0">
                        <a:solidFill>
                          <a:srgbClr val="FF0000"/>
                        </a:solidFill>
                      </a:rPr>
                      <a:t>
</a:t>
                    </a:r>
                    <a:r>
                      <a:rPr lang="en-US" sz="1400" dirty="0" smtClean="0">
                        <a:solidFill>
                          <a:srgbClr val="FF0000"/>
                        </a:solidFill>
                      </a:rPr>
                      <a:t>%83</a:t>
                    </a:r>
                    <a:endParaRPr lang="en-US" sz="1400" dirty="0">
                      <a:solidFill>
                        <a:srgbClr val="FF0000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C77-4913-88B6-216B520F9767}"/>
                </c:ext>
              </c:extLst>
            </c:dLbl>
            <c:dLbl>
              <c:idx val="1"/>
              <c:layout>
                <c:manualLayout>
                  <c:x val="0.10485022965879265"/>
                  <c:y val="0.15990255905511824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bg1"/>
                        </a:solidFill>
                      </a:defRPr>
                    </a:pPr>
                    <a:r>
                      <a:rPr lang="en-US" sz="1400" dirty="0" err="1">
                        <a:solidFill>
                          <a:schemeClr val="bg1"/>
                        </a:solidFill>
                      </a:rPr>
                      <a:t>Medikal</a:t>
                    </a:r>
                    <a:r>
                      <a:rPr lang="en-US" sz="1400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sz="1400" dirty="0" smtClean="0">
                        <a:solidFill>
                          <a:schemeClr val="bg1"/>
                        </a:solidFill>
                      </a:rPr>
                      <a:t>%15</a:t>
                    </a:r>
                    <a:endParaRPr lang="en-US" sz="1400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C77-4913-88B6-216B520F9767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bg1"/>
                        </a:solidFill>
                      </a:defRPr>
                    </a:pPr>
                    <a:r>
                      <a:rPr lang="en-US" sz="1400" dirty="0" smtClean="0"/>
                      <a:t>T</a:t>
                    </a:r>
                    <a:r>
                      <a:rPr lang="en-US" sz="1400" dirty="0" err="1" smtClean="0"/>
                      <a:t>üketici</a:t>
                    </a:r>
                    <a:r>
                      <a:rPr lang="en-US" sz="1400" dirty="0" smtClean="0"/>
                      <a:t> </a:t>
                    </a:r>
                    <a:r>
                      <a:rPr lang="en-US" sz="1400" dirty="0" err="1"/>
                      <a:t>ürünler</a:t>
                    </a:r>
                    <a:r>
                      <a:rPr lang="en-US" sz="1400" dirty="0"/>
                      <a:t>
</a:t>
                    </a:r>
                    <a:r>
                      <a:rPr lang="en-US" sz="1400" dirty="0" smtClean="0"/>
                      <a:t>%2</a:t>
                    </a:r>
                    <a:endParaRPr lang="en-US" sz="1400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C77-4913-88B6-216B520F9767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err="1">
                        <a:solidFill>
                          <a:schemeClr val="bg1"/>
                        </a:solidFill>
                      </a:rPr>
                      <a:t>Mesleki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%0.3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C77-4913-88B6-216B520F9767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>
                      <a:lumMod val="95000"/>
                    </a:schemeClr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Sayfa1!$A$2:$A$5</c:f>
              <c:strCache>
                <c:ptCount val="4"/>
                <c:pt idx="0">
                  <c:v>Doğal fon</c:v>
                </c:pt>
                <c:pt idx="1">
                  <c:v>Medikal</c:v>
                </c:pt>
                <c:pt idx="2">
                  <c:v>tüketici ürünler</c:v>
                </c:pt>
                <c:pt idx="3">
                  <c:v>Mesleki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83</c:v>
                </c:pt>
                <c:pt idx="1">
                  <c:v>15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C77-4913-88B6-216B520F976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600"/>
      </a:pPr>
      <a:endParaRPr lang="tr-T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"/>
          <c:y val="9.3750000000000361E-2"/>
          <c:w val="0.53749999999999998"/>
          <c:h val="0.80625000000000002"/>
        </c:manualLayout>
      </c:layout>
      <c:pie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Satışlar</c:v>
                </c:pt>
              </c:strCache>
            </c:strRef>
          </c:tx>
          <c:explosion val="17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08AC-4138-A4EA-C295051E9A04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400">
                        <a:solidFill>
                          <a:srgbClr val="FF0000"/>
                        </a:solidFill>
                      </a:defRPr>
                    </a:pPr>
                    <a:r>
                      <a:rPr lang="en-US" sz="1400" dirty="0" err="1">
                        <a:solidFill>
                          <a:srgbClr val="FF0000"/>
                        </a:solidFill>
                      </a:rPr>
                      <a:t>Doğal</a:t>
                    </a:r>
                    <a:r>
                      <a:rPr lang="en-US" sz="1400" dirty="0">
                        <a:solidFill>
                          <a:srgbClr val="FF0000"/>
                        </a:solidFill>
                      </a:rPr>
                      <a:t> </a:t>
                    </a:r>
                    <a:r>
                      <a:rPr lang="en-US" sz="1400" dirty="0" err="1">
                        <a:solidFill>
                          <a:srgbClr val="FF0000"/>
                        </a:solidFill>
                      </a:rPr>
                      <a:t>fon</a:t>
                    </a:r>
                    <a:r>
                      <a:rPr lang="en-US" sz="1400" dirty="0">
                        <a:solidFill>
                          <a:srgbClr val="FF0000"/>
                        </a:solidFill>
                      </a:rPr>
                      <a:t>
</a:t>
                    </a:r>
                    <a:r>
                      <a:rPr lang="en-US" sz="1400" dirty="0" smtClean="0">
                        <a:solidFill>
                          <a:srgbClr val="FF0000"/>
                        </a:solidFill>
                      </a:rPr>
                      <a:t>%50</a:t>
                    </a:r>
                    <a:endParaRPr lang="en-US" sz="1400" dirty="0">
                      <a:solidFill>
                        <a:srgbClr val="FF0000"/>
                      </a:solidFill>
                    </a:endParaRP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8AC-4138-A4EA-C295051E9A04}"/>
                </c:ext>
              </c:extLst>
            </c:dLbl>
            <c:dLbl>
              <c:idx val="1"/>
              <c:layout>
                <c:manualLayout>
                  <c:x val="0.13564314877307004"/>
                  <c:y val="-2.7232704402515819E-2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bg1"/>
                        </a:solidFill>
                      </a:defRPr>
                    </a:pPr>
                    <a:r>
                      <a:rPr lang="en-US" sz="1400" dirty="0" err="1"/>
                      <a:t>Tüketici</a:t>
                    </a:r>
                    <a:r>
                      <a:rPr lang="en-US" sz="1400" dirty="0"/>
                      <a:t> </a:t>
                    </a:r>
                    <a:r>
                      <a:rPr lang="en-US" sz="1400" dirty="0" err="1"/>
                      <a:t>ürünleri</a:t>
                    </a:r>
                    <a:r>
                      <a:rPr lang="en-US" sz="1400"/>
                      <a:t>
</a:t>
                    </a:r>
                    <a:r>
                      <a:rPr lang="en-US" sz="1400" smtClean="0"/>
                      <a:t>%2</a:t>
                    </a:r>
                    <a:endParaRPr lang="en-US" sz="140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8AC-4138-A4EA-C295051E9A04}"/>
                </c:ext>
              </c:extLst>
            </c:dLbl>
            <c:dLbl>
              <c:idx val="2"/>
              <c:layout>
                <c:manualLayout>
                  <c:x val="-0.14170895304753606"/>
                  <c:y val="-6.9182389937107125E-2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bg1"/>
                        </a:solidFill>
                      </a:defRPr>
                    </a:pPr>
                    <a:r>
                      <a:rPr lang="en-US" sz="1400" dirty="0" err="1" smtClean="0"/>
                      <a:t>Mesleki</a:t>
                    </a:r>
                    <a:endParaRPr lang="en-US" sz="1400" dirty="0" smtClean="0"/>
                  </a:p>
                  <a:p>
                    <a:pPr>
                      <a:defRPr sz="1400">
                        <a:solidFill>
                          <a:schemeClr val="bg1"/>
                        </a:solidFill>
                      </a:defRPr>
                    </a:pPr>
                    <a:r>
                      <a:rPr lang="en-US" sz="1400" dirty="0" smtClean="0"/>
                      <a:t>%0.1</a:t>
                    </a:r>
                    <a:endParaRPr lang="en-US" sz="1400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8AC-4138-A4EA-C295051E9A04}"/>
                </c:ext>
              </c:extLst>
            </c:dLbl>
            <c:dLbl>
              <c:idx val="3"/>
              <c:layout>
                <c:manualLayout>
                  <c:x val="0.17101914344040409"/>
                  <c:y val="1.9073441291536722E-2"/>
                </c:manualLayout>
              </c:layout>
              <c:tx>
                <c:rich>
                  <a:bodyPr/>
                  <a:lstStyle/>
                  <a:p>
                    <a:pPr>
                      <a:defRPr sz="1400">
                        <a:solidFill>
                          <a:schemeClr val="bg1"/>
                        </a:solidFill>
                      </a:defRPr>
                    </a:pPr>
                    <a:r>
                      <a:rPr lang="en-US" sz="1400" dirty="0" err="1"/>
                      <a:t>Medikal</a:t>
                    </a:r>
                    <a:r>
                      <a:rPr lang="en-US" sz="1400" dirty="0"/>
                      <a:t>
</a:t>
                    </a:r>
                    <a:r>
                      <a:rPr lang="en-US" sz="1400" dirty="0" smtClean="0"/>
                      <a:t>%48</a:t>
                    </a:r>
                    <a:endParaRPr lang="en-US" sz="1400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AC-4138-A4EA-C295051E9A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>
                  <a:solidFill>
                    <a:schemeClr val="bg1">
                      <a:lumMod val="95000"/>
                    </a:schemeClr>
                  </a:solidFill>
                </a:ln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Sayfa1!$A$2:$A$5</c:f>
              <c:strCache>
                <c:ptCount val="4"/>
                <c:pt idx="0">
                  <c:v>Doğal fon</c:v>
                </c:pt>
                <c:pt idx="1">
                  <c:v>Tüketici ürünleri</c:v>
                </c:pt>
                <c:pt idx="2">
                  <c:v>Mesleki0.1</c:v>
                </c:pt>
                <c:pt idx="3">
                  <c:v>Medikal</c:v>
                </c:pt>
              </c:strCache>
            </c:strRef>
          </c:cat>
          <c:val>
            <c:numRef>
              <c:f>Sayfa1!$B$2:$B$5</c:f>
              <c:numCache>
                <c:formatCode>General</c:formatCode>
                <c:ptCount val="4"/>
                <c:pt idx="0">
                  <c:v>50</c:v>
                </c:pt>
                <c:pt idx="1">
                  <c:v>2</c:v>
                </c:pt>
                <c:pt idx="2">
                  <c:v>1.4</c:v>
                </c:pt>
                <c:pt idx="3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8AC-4138-A4EA-C295051E9A04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5703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6654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055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6908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586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8663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742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5040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6098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3396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9284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A30C7-32F5-4C33-A849-04A3D3182FFF}" type="datetimeFigureOut">
              <a:rPr lang="tr-TR" smtClean="0"/>
              <a:t>26.04.2019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E7341-A031-4CFF-B366-0B38839413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5137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jpg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3.jpeg"/><Relationship Id="rId7" Type="http://schemas.openxmlformats.org/officeDocument/2006/relationships/image" Target="../media/image25.gi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9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7.jpeg"/><Relationship Id="rId7" Type="http://schemas.openxmlformats.org/officeDocument/2006/relationships/image" Target="../media/image11.jp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jp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6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0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56.wmf"/><Relationship Id="rId4" Type="http://schemas.openxmlformats.org/officeDocument/2006/relationships/image" Target="../media/image19.wmf"/><Relationship Id="rId9" Type="http://schemas.openxmlformats.org/officeDocument/2006/relationships/image" Target="../media/image55.emf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1936124" y="1861382"/>
            <a:ext cx="560999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3200" dirty="0" smtClean="0">
                <a:solidFill>
                  <a:srgbClr val="FFFF00"/>
                </a:solidFill>
              </a:rPr>
              <a:t>Düşük şiddette radyasyon nedir?</a:t>
            </a:r>
          </a:p>
          <a:p>
            <a:pPr algn="ctr"/>
            <a:r>
              <a:rPr lang="tr-TR" sz="3200" dirty="0" smtClean="0">
                <a:solidFill>
                  <a:srgbClr val="FFFF00"/>
                </a:solidFill>
              </a:rPr>
              <a:t> Riskler ne kadar önemlidir?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864822" y="6361016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8F8F8"/>
                </a:solidFill>
              </a:rPr>
              <a:t>27 Nisan 2019</a:t>
            </a:r>
            <a:endParaRPr lang="tr-TR" dirty="0">
              <a:solidFill>
                <a:srgbClr val="F8F8F8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557944" y="118159"/>
            <a:ext cx="6366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8F8F8"/>
                </a:solidFill>
              </a:rPr>
              <a:t>KKTC Elektrik Mühendisleri Odası Semineri</a:t>
            </a:r>
            <a:endParaRPr lang="tr-TR" sz="2800" dirty="0">
              <a:solidFill>
                <a:srgbClr val="F8F8F8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712292" y="495900"/>
            <a:ext cx="1272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8F8F8"/>
                </a:solidFill>
              </a:rPr>
              <a:t>Lefkoşa</a:t>
            </a:r>
            <a:endParaRPr lang="tr-TR" sz="2800" dirty="0">
              <a:solidFill>
                <a:srgbClr val="F8F8F8"/>
              </a:solidFill>
            </a:endParaRPr>
          </a:p>
        </p:txBody>
      </p:sp>
      <p:sp>
        <p:nvSpPr>
          <p:cNvPr id="8" name="4 Metin kutusu"/>
          <p:cNvSpPr txBox="1"/>
          <p:nvPr/>
        </p:nvSpPr>
        <p:spPr>
          <a:xfrm>
            <a:off x="1057948" y="3070006"/>
            <a:ext cx="7187545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800" dirty="0" smtClean="0">
                <a:solidFill>
                  <a:srgbClr val="F8F8F8"/>
                </a:solidFill>
              </a:rPr>
              <a:t>Prof. Dr. Doğan </a:t>
            </a:r>
            <a:r>
              <a:rPr lang="tr-TR" sz="2800" dirty="0" smtClean="0">
                <a:solidFill>
                  <a:srgbClr val="F8F8F8"/>
                </a:solidFill>
              </a:rPr>
              <a:t>BOR</a:t>
            </a:r>
          </a:p>
          <a:p>
            <a:pPr algn="ctr"/>
            <a:endParaRPr lang="tr-TR" sz="4000" dirty="0" smtClean="0">
              <a:solidFill>
                <a:srgbClr val="F8F8F8"/>
              </a:solidFill>
            </a:endParaRPr>
          </a:p>
          <a:p>
            <a:pPr algn="ctr"/>
            <a:r>
              <a:rPr lang="tr-TR" sz="2400" dirty="0" smtClean="0">
                <a:solidFill>
                  <a:srgbClr val="F8F8F8"/>
                </a:solidFill>
              </a:rPr>
              <a:t>Ankara Üniversitesi Mühendislik Fakültesi</a:t>
            </a:r>
          </a:p>
          <a:p>
            <a:pPr algn="ctr"/>
            <a:r>
              <a:rPr lang="tr-TR" sz="2400" dirty="0" smtClean="0">
                <a:solidFill>
                  <a:srgbClr val="F8F8F8"/>
                </a:solidFill>
              </a:rPr>
              <a:t>Fizik </a:t>
            </a:r>
            <a:r>
              <a:rPr lang="tr-TR" sz="2400" dirty="0" smtClean="0">
                <a:solidFill>
                  <a:srgbClr val="F8F8F8"/>
                </a:solidFill>
              </a:rPr>
              <a:t>Mühendisliği Öğretim Üyesi</a:t>
            </a:r>
          </a:p>
          <a:p>
            <a:pPr algn="ctr"/>
            <a:endParaRPr lang="tr-TR" sz="2400" dirty="0">
              <a:solidFill>
                <a:srgbClr val="F8F8F8"/>
              </a:solidFill>
            </a:endParaRPr>
          </a:p>
          <a:p>
            <a:pPr algn="ctr"/>
            <a:r>
              <a:rPr lang="tr-TR" sz="2400" dirty="0" smtClean="0">
                <a:solidFill>
                  <a:srgbClr val="F8F8F8"/>
                </a:solidFill>
              </a:rPr>
              <a:t>KKTC Sağlık Bakanlığı</a:t>
            </a:r>
          </a:p>
          <a:p>
            <a:pPr algn="ctr"/>
            <a:r>
              <a:rPr lang="tr-TR" sz="2400" dirty="0" smtClean="0">
                <a:solidFill>
                  <a:srgbClr val="F8F8F8"/>
                </a:solidFill>
              </a:rPr>
              <a:t>Radyasyon Sağlığı ve Güvenliği Birimi Bilimsel Danışmanı</a:t>
            </a:r>
            <a:endParaRPr lang="tr-TR" sz="2400" dirty="0">
              <a:solidFill>
                <a:srgbClr val="F8F8F8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874421" y="1019120"/>
            <a:ext cx="5554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8F8F8"/>
                </a:solidFill>
              </a:rPr>
              <a:t>Elektrik Mühendisleri Odası Semineri</a:t>
            </a:r>
            <a:endParaRPr lang="tr-TR" sz="2800" dirty="0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92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ağ Ok 1"/>
          <p:cNvSpPr/>
          <p:nvPr/>
        </p:nvSpPr>
        <p:spPr>
          <a:xfrm>
            <a:off x="4784364" y="2643134"/>
            <a:ext cx="761900" cy="46347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Şimşek İşareti 2"/>
          <p:cNvSpPr/>
          <p:nvPr/>
        </p:nvSpPr>
        <p:spPr>
          <a:xfrm rot="2684297">
            <a:off x="2651940" y="3296460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Şimşek İşareti 3"/>
          <p:cNvSpPr/>
          <p:nvPr/>
        </p:nvSpPr>
        <p:spPr>
          <a:xfrm rot="835812">
            <a:off x="3432140" y="3248222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Şimşek İşareti 4"/>
          <p:cNvSpPr/>
          <p:nvPr/>
        </p:nvSpPr>
        <p:spPr>
          <a:xfrm rot="5824049">
            <a:off x="1851900" y="3227145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Şimşek İşareti 5"/>
          <p:cNvSpPr/>
          <p:nvPr/>
        </p:nvSpPr>
        <p:spPr>
          <a:xfrm rot="7509256">
            <a:off x="1709005" y="2607380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Şimşek İşareti 6"/>
          <p:cNvSpPr/>
          <p:nvPr/>
        </p:nvSpPr>
        <p:spPr>
          <a:xfrm rot="10800000">
            <a:off x="2004430" y="1901276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Şimşek İşareti 7"/>
          <p:cNvSpPr/>
          <p:nvPr/>
        </p:nvSpPr>
        <p:spPr>
          <a:xfrm rot="10800000" flipH="1">
            <a:off x="3529493" y="1986209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Şimşek İşareti 8"/>
          <p:cNvSpPr/>
          <p:nvPr/>
        </p:nvSpPr>
        <p:spPr>
          <a:xfrm rot="18915703" flipV="1">
            <a:off x="2672404" y="1808940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999865" y="242271"/>
            <a:ext cx="73059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İYONLAŞTIRICI RADYASYON NİÇİN SALINIR?</a:t>
            </a:r>
            <a:endParaRPr lang="tr-TR" sz="32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Şimşek İşareti 11"/>
          <p:cNvSpPr/>
          <p:nvPr/>
        </p:nvSpPr>
        <p:spPr>
          <a:xfrm rot="14090744" flipH="1">
            <a:off x="3645149" y="2548351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2395913" y="2282276"/>
            <a:ext cx="1206621" cy="9118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n/p = 1</a:t>
            </a:r>
            <a:endParaRPr lang="tr-TR" dirty="0"/>
          </a:p>
        </p:txBody>
      </p:sp>
      <p:cxnSp>
        <p:nvCxnSpPr>
          <p:cNvPr id="14" name="Düz Bağlayıcı 13"/>
          <p:cNvCxnSpPr/>
          <p:nvPr/>
        </p:nvCxnSpPr>
        <p:spPr>
          <a:xfrm flipH="1">
            <a:off x="3054302" y="2675791"/>
            <a:ext cx="97361" cy="2020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5947288" y="2367209"/>
            <a:ext cx="1206621" cy="9118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smtClean="0"/>
              <a:t>n/p = 1</a:t>
            </a:r>
            <a:endParaRPr lang="tr-TR" dirty="0"/>
          </a:p>
        </p:txBody>
      </p:sp>
      <p:sp>
        <p:nvSpPr>
          <p:cNvPr id="16" name="Şimşek İşareti 15"/>
          <p:cNvSpPr/>
          <p:nvPr/>
        </p:nvSpPr>
        <p:spPr>
          <a:xfrm rot="2684297">
            <a:off x="2621776" y="5811060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Şimşek İşareti 16"/>
          <p:cNvSpPr/>
          <p:nvPr/>
        </p:nvSpPr>
        <p:spPr>
          <a:xfrm rot="835812">
            <a:off x="3401976" y="5762822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Şimşek İşareti 17"/>
          <p:cNvSpPr/>
          <p:nvPr/>
        </p:nvSpPr>
        <p:spPr>
          <a:xfrm rot="5824049">
            <a:off x="1821736" y="5741745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Şimşek İşareti 18"/>
          <p:cNvSpPr/>
          <p:nvPr/>
        </p:nvSpPr>
        <p:spPr>
          <a:xfrm rot="7509256">
            <a:off x="1678841" y="5121980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Şimşek İşareti 19"/>
          <p:cNvSpPr/>
          <p:nvPr/>
        </p:nvSpPr>
        <p:spPr>
          <a:xfrm rot="10800000">
            <a:off x="1974266" y="4415876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Şimşek İşareti 20"/>
          <p:cNvSpPr/>
          <p:nvPr/>
        </p:nvSpPr>
        <p:spPr>
          <a:xfrm rot="10800000" flipH="1">
            <a:off x="3572370" y="4521823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Şimşek İşareti 21"/>
          <p:cNvSpPr/>
          <p:nvPr/>
        </p:nvSpPr>
        <p:spPr>
          <a:xfrm rot="18915703" flipV="1">
            <a:off x="2642240" y="4323540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Şimşek İşareti 22"/>
          <p:cNvSpPr/>
          <p:nvPr/>
        </p:nvSpPr>
        <p:spPr>
          <a:xfrm rot="14090744" flipH="1">
            <a:off x="3779557" y="5062279"/>
            <a:ext cx="533400" cy="381000"/>
          </a:xfrm>
          <a:prstGeom prst="lightningBol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>
            <a:off x="2365749" y="4796876"/>
            <a:ext cx="1407880" cy="9118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400" dirty="0" smtClean="0"/>
              <a:t>Uyarılmış seviyeler</a:t>
            </a:r>
            <a:endParaRPr lang="tr-TR" sz="1400" dirty="0"/>
          </a:p>
        </p:txBody>
      </p:sp>
      <p:sp>
        <p:nvSpPr>
          <p:cNvPr id="25" name="Oval 24"/>
          <p:cNvSpPr/>
          <p:nvPr/>
        </p:nvSpPr>
        <p:spPr>
          <a:xfrm>
            <a:off x="5813482" y="4748488"/>
            <a:ext cx="1407880" cy="91180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400" dirty="0" smtClean="0"/>
              <a:t>   Taban </a:t>
            </a:r>
          </a:p>
          <a:p>
            <a:r>
              <a:rPr lang="tr-TR" sz="1400" dirty="0" smtClean="0"/>
              <a:t>   seviye</a:t>
            </a:r>
            <a:endParaRPr lang="tr-TR" sz="1400" dirty="0"/>
          </a:p>
        </p:txBody>
      </p:sp>
      <p:sp>
        <p:nvSpPr>
          <p:cNvPr id="26" name="Sağ Ok 25"/>
          <p:cNvSpPr/>
          <p:nvPr/>
        </p:nvSpPr>
        <p:spPr>
          <a:xfrm>
            <a:off x="4784364" y="5021043"/>
            <a:ext cx="761900" cy="46347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9804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005852" y="0"/>
            <a:ext cx="52254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  <a:latin typeface="+mn-lt"/>
              </a:rPr>
              <a:t> </a:t>
            </a:r>
            <a:r>
              <a:rPr lang="tr-TR" sz="3200" dirty="0" smtClean="0">
                <a:solidFill>
                  <a:srgbClr val="FFFF00"/>
                </a:solidFill>
                <a:effectLst/>
                <a:latin typeface="+mn-lt"/>
              </a:rPr>
              <a:t>RADYASYONUN ÖZELLİKLERİ ?</a:t>
            </a:r>
            <a:endParaRPr lang="tr-TR" sz="3200" dirty="0">
              <a:solidFill>
                <a:srgbClr val="FFFF00"/>
              </a:solidFill>
              <a:effectLst/>
              <a:latin typeface="+mn-lt"/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700567" y="958021"/>
            <a:ext cx="76976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TÜRÜ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Metin kutusu 21"/>
          <p:cNvSpPr txBox="1"/>
          <p:nvPr/>
        </p:nvSpPr>
        <p:spPr>
          <a:xfrm>
            <a:off x="672399" y="3094791"/>
            <a:ext cx="91563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ŞİDDETİ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Metin kutusu 23"/>
          <p:cNvSpPr txBox="1"/>
          <p:nvPr/>
        </p:nvSpPr>
        <p:spPr>
          <a:xfrm>
            <a:off x="609881" y="5621407"/>
            <a:ext cx="97815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ENERJİSİ</a:t>
            </a:r>
          </a:p>
        </p:txBody>
      </p:sp>
      <p:sp>
        <p:nvSpPr>
          <p:cNvPr id="8" name="Oval 26"/>
          <p:cNvSpPr>
            <a:spLocks noChangeArrowheads="1"/>
          </p:cNvSpPr>
          <p:nvPr/>
        </p:nvSpPr>
        <p:spPr bwMode="auto">
          <a:xfrm>
            <a:off x="2792140" y="1450718"/>
            <a:ext cx="576064" cy="57594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9" name="Oval 25"/>
          <p:cNvSpPr>
            <a:spLocks noChangeArrowheads="1"/>
          </p:cNvSpPr>
          <p:nvPr/>
        </p:nvSpPr>
        <p:spPr bwMode="auto">
          <a:xfrm>
            <a:off x="4676392" y="1601861"/>
            <a:ext cx="107950" cy="10795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accent6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10" name="Freeform 48"/>
          <p:cNvSpPr>
            <a:spLocks/>
          </p:cNvSpPr>
          <p:nvPr/>
        </p:nvSpPr>
        <p:spPr bwMode="auto">
          <a:xfrm rot="18046829">
            <a:off x="6554268" y="1341965"/>
            <a:ext cx="440230" cy="63930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6" y="136"/>
              </a:cxn>
              <a:cxn ang="0">
                <a:pos x="227" y="136"/>
              </a:cxn>
              <a:cxn ang="0">
                <a:pos x="182" y="317"/>
              </a:cxn>
              <a:cxn ang="0">
                <a:pos x="363" y="317"/>
              </a:cxn>
              <a:cxn ang="0">
                <a:pos x="318" y="499"/>
              </a:cxn>
              <a:cxn ang="0">
                <a:pos x="499" y="499"/>
              </a:cxn>
              <a:cxn ang="0">
                <a:pos x="408" y="635"/>
              </a:cxn>
              <a:cxn ang="0">
                <a:pos x="590" y="680"/>
              </a:cxn>
              <a:cxn ang="0">
                <a:pos x="545" y="816"/>
              </a:cxn>
              <a:cxn ang="0">
                <a:pos x="681" y="862"/>
              </a:cxn>
              <a:cxn ang="0">
                <a:pos x="635" y="952"/>
              </a:cxn>
              <a:cxn ang="0">
                <a:pos x="726" y="998"/>
              </a:cxn>
              <a:cxn ang="0">
                <a:pos x="771" y="1043"/>
              </a:cxn>
            </a:cxnLst>
            <a:rect l="0" t="0" r="r" b="b"/>
            <a:pathLst>
              <a:path w="771" h="1043">
                <a:moveTo>
                  <a:pt x="0" y="0"/>
                </a:moveTo>
                <a:cubicBezTo>
                  <a:pt x="4" y="56"/>
                  <a:pt x="8" y="113"/>
                  <a:pt x="46" y="136"/>
                </a:cubicBezTo>
                <a:cubicBezTo>
                  <a:pt x="84" y="159"/>
                  <a:pt x="204" y="106"/>
                  <a:pt x="227" y="136"/>
                </a:cubicBezTo>
                <a:cubicBezTo>
                  <a:pt x="250" y="166"/>
                  <a:pt x="159" y="287"/>
                  <a:pt x="182" y="317"/>
                </a:cubicBezTo>
                <a:cubicBezTo>
                  <a:pt x="205" y="347"/>
                  <a:pt x="340" y="287"/>
                  <a:pt x="363" y="317"/>
                </a:cubicBezTo>
                <a:cubicBezTo>
                  <a:pt x="386" y="347"/>
                  <a:pt x="295" y="469"/>
                  <a:pt x="318" y="499"/>
                </a:cubicBezTo>
                <a:cubicBezTo>
                  <a:pt x="341" y="529"/>
                  <a:pt x="484" y="476"/>
                  <a:pt x="499" y="499"/>
                </a:cubicBezTo>
                <a:cubicBezTo>
                  <a:pt x="514" y="522"/>
                  <a:pt x="393" y="605"/>
                  <a:pt x="408" y="635"/>
                </a:cubicBezTo>
                <a:cubicBezTo>
                  <a:pt x="423" y="665"/>
                  <a:pt x="567" y="650"/>
                  <a:pt x="590" y="680"/>
                </a:cubicBezTo>
                <a:cubicBezTo>
                  <a:pt x="613" y="710"/>
                  <a:pt x="530" y="786"/>
                  <a:pt x="545" y="816"/>
                </a:cubicBezTo>
                <a:cubicBezTo>
                  <a:pt x="560" y="846"/>
                  <a:pt x="666" y="839"/>
                  <a:pt x="681" y="862"/>
                </a:cubicBezTo>
                <a:cubicBezTo>
                  <a:pt x="696" y="885"/>
                  <a:pt x="628" y="929"/>
                  <a:pt x="635" y="952"/>
                </a:cubicBezTo>
                <a:cubicBezTo>
                  <a:pt x="642" y="975"/>
                  <a:pt x="703" y="983"/>
                  <a:pt x="726" y="998"/>
                </a:cubicBezTo>
                <a:cubicBezTo>
                  <a:pt x="749" y="1013"/>
                  <a:pt x="760" y="1028"/>
                  <a:pt x="771" y="1043"/>
                </a:cubicBezTo>
              </a:path>
            </a:pathLst>
          </a:custGeom>
          <a:noFill/>
          <a:ln w="19050">
            <a:solidFill>
              <a:schemeClr val="accent6">
                <a:lumMod val="60000"/>
                <a:lumOff val="40000"/>
              </a:schemeClr>
            </a:solidFill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39" name="Text Box 17"/>
          <p:cNvSpPr txBox="1">
            <a:spLocks noChangeArrowheads="1"/>
          </p:cNvSpPr>
          <p:nvPr/>
        </p:nvSpPr>
        <p:spPr bwMode="auto">
          <a:xfrm>
            <a:off x="2355140" y="870703"/>
            <a:ext cx="3882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000" dirty="0" smtClean="0">
                <a:solidFill>
                  <a:schemeClr val="bg1"/>
                </a:solidFill>
                <a:latin typeface="Calibri" pitchFamily="34" charset="0"/>
              </a:rPr>
              <a:t>α</a:t>
            </a:r>
            <a:r>
              <a:rPr lang="tr-TR" sz="2000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l-GR" sz="20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1" name="Metin kutusu 2"/>
          <p:cNvSpPr txBox="1"/>
          <p:nvPr/>
        </p:nvSpPr>
        <p:spPr>
          <a:xfrm>
            <a:off x="2701608" y="884063"/>
            <a:ext cx="803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Işınları</a:t>
            </a:r>
            <a:endParaRPr lang="tr-TR" dirty="0">
              <a:solidFill>
                <a:schemeClr val="bg1"/>
              </a:solidFill>
            </a:endParaRPr>
          </a:p>
        </p:txBody>
      </p:sp>
      <p:grpSp>
        <p:nvGrpSpPr>
          <p:cNvPr id="2" name="Grup 1"/>
          <p:cNvGrpSpPr/>
          <p:nvPr/>
        </p:nvGrpSpPr>
        <p:grpSpPr>
          <a:xfrm>
            <a:off x="4293092" y="897011"/>
            <a:ext cx="1137634" cy="373119"/>
            <a:chOff x="5516939" y="1002838"/>
            <a:chExt cx="1137634" cy="373119"/>
          </a:xfrm>
        </p:grpSpPr>
        <p:sp>
          <p:nvSpPr>
            <p:cNvPr id="40" name="Text Box 18"/>
            <p:cNvSpPr txBox="1">
              <a:spLocks noChangeArrowheads="1"/>
            </p:cNvSpPr>
            <p:nvPr/>
          </p:nvSpPr>
          <p:spPr bwMode="auto">
            <a:xfrm>
              <a:off x="5516939" y="1002838"/>
              <a:ext cx="25449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l-GR" dirty="0">
                  <a:solidFill>
                    <a:schemeClr val="bg1"/>
                  </a:solidFill>
                  <a:latin typeface="Calibri" pitchFamily="34" charset="0"/>
                </a:rPr>
                <a:t>β</a:t>
              </a:r>
            </a:p>
          </p:txBody>
        </p:sp>
        <p:sp>
          <p:nvSpPr>
            <p:cNvPr id="42" name="Metin kutusu 41"/>
            <p:cNvSpPr txBox="1"/>
            <p:nvPr/>
          </p:nvSpPr>
          <p:spPr>
            <a:xfrm>
              <a:off x="5851148" y="1006625"/>
              <a:ext cx="8034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 smtClean="0">
                  <a:solidFill>
                    <a:schemeClr val="bg1"/>
                  </a:solidFill>
                </a:rPr>
                <a:t>Işınları</a:t>
              </a:r>
              <a:endParaRPr lang="tr-TR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up 11"/>
          <p:cNvGrpSpPr/>
          <p:nvPr/>
        </p:nvGrpSpPr>
        <p:grpSpPr>
          <a:xfrm>
            <a:off x="6326561" y="887713"/>
            <a:ext cx="1427905" cy="421213"/>
            <a:chOff x="7050232" y="868674"/>
            <a:chExt cx="1427905" cy="421213"/>
          </a:xfrm>
        </p:grpSpPr>
        <p:sp>
          <p:nvSpPr>
            <p:cNvPr id="38" name="Text Box 19"/>
            <p:cNvSpPr txBox="1">
              <a:spLocks noChangeArrowheads="1"/>
            </p:cNvSpPr>
            <p:nvPr/>
          </p:nvSpPr>
          <p:spPr bwMode="auto">
            <a:xfrm>
              <a:off x="7050232" y="868674"/>
              <a:ext cx="34817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2000" dirty="0">
                  <a:solidFill>
                    <a:schemeClr val="bg1"/>
                  </a:solidFill>
                  <a:latin typeface="Symbol" panose="05050102010706020507" pitchFamily="18" charset="2"/>
                </a:rPr>
                <a:t>g</a:t>
              </a:r>
              <a:r>
                <a:rPr lang="tr-TR" sz="2000" dirty="0" smtClean="0">
                  <a:solidFill>
                    <a:schemeClr val="bg1"/>
                  </a:solidFill>
                  <a:latin typeface="Calibri" pitchFamily="34" charset="0"/>
                </a:rPr>
                <a:t> </a:t>
              </a:r>
              <a:endParaRPr lang="el-GR" sz="2000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3" name="Metin kutusu 42"/>
            <p:cNvSpPr txBox="1"/>
            <p:nvPr/>
          </p:nvSpPr>
          <p:spPr>
            <a:xfrm>
              <a:off x="7231321" y="920555"/>
              <a:ext cx="12468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dirty="0" smtClean="0">
                  <a:solidFill>
                    <a:schemeClr val="bg1"/>
                  </a:solidFill>
                </a:rPr>
                <a:t>ve X Işınları</a:t>
              </a:r>
              <a:endParaRPr lang="tr-TR" dirty="0">
                <a:solidFill>
                  <a:schemeClr val="bg1"/>
                </a:solidFill>
              </a:endParaRPr>
            </a:p>
          </p:txBody>
        </p:sp>
      </p:grpSp>
      <p:sp>
        <p:nvSpPr>
          <p:cNvPr id="44" name="Metin kutusu 4"/>
          <p:cNvSpPr txBox="1"/>
          <p:nvPr/>
        </p:nvSpPr>
        <p:spPr>
          <a:xfrm>
            <a:off x="2701608" y="2390279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Düşük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6" name="Metin kutusu 46"/>
          <p:cNvSpPr txBox="1"/>
          <p:nvPr/>
        </p:nvSpPr>
        <p:spPr>
          <a:xfrm>
            <a:off x="2706493" y="4845780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Düşük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7" name="Metin kutusu 47"/>
          <p:cNvSpPr txBox="1"/>
          <p:nvPr/>
        </p:nvSpPr>
        <p:spPr>
          <a:xfrm>
            <a:off x="5525587" y="4884609"/>
            <a:ext cx="819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Yüksek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42" name="Metin kutusu 47"/>
          <p:cNvSpPr txBox="1"/>
          <p:nvPr/>
        </p:nvSpPr>
        <p:spPr>
          <a:xfrm>
            <a:off x="5576649" y="2368635"/>
            <a:ext cx="819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Yüksek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148" name="Resim 1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194" y="5403329"/>
            <a:ext cx="1932967" cy="1385901"/>
          </a:xfrm>
          <a:prstGeom prst="rect">
            <a:avLst/>
          </a:prstGeom>
        </p:spPr>
      </p:pic>
      <p:pic>
        <p:nvPicPr>
          <p:cNvPr id="149" name="Resim 1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621" y="2964609"/>
            <a:ext cx="1418928" cy="1418928"/>
          </a:xfrm>
          <a:prstGeom prst="rect">
            <a:avLst/>
          </a:prstGeom>
        </p:spPr>
      </p:pic>
      <p:pic>
        <p:nvPicPr>
          <p:cNvPr id="150" name="Resim 14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111" y="2801485"/>
            <a:ext cx="1376021" cy="1788129"/>
          </a:xfrm>
          <a:prstGeom prst="rect">
            <a:avLst/>
          </a:prstGeom>
        </p:spPr>
      </p:pic>
      <p:pic>
        <p:nvPicPr>
          <p:cNvPr id="151" name="Resim 1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062" y="5164319"/>
            <a:ext cx="1271912" cy="1652840"/>
          </a:xfrm>
          <a:prstGeom prst="rect">
            <a:avLst/>
          </a:prstGeom>
        </p:spPr>
      </p:pic>
      <p:grpSp>
        <p:nvGrpSpPr>
          <p:cNvPr id="25" name="Grup 24"/>
          <p:cNvGrpSpPr/>
          <p:nvPr/>
        </p:nvGrpSpPr>
        <p:grpSpPr>
          <a:xfrm>
            <a:off x="7034860" y="3239586"/>
            <a:ext cx="853219" cy="803564"/>
            <a:chOff x="3940454" y="2916164"/>
            <a:chExt cx="1973543" cy="1738964"/>
          </a:xfrm>
        </p:grpSpPr>
        <p:sp>
          <p:nvSpPr>
            <p:cNvPr id="26" name="Şimşek İşareti 25"/>
            <p:cNvSpPr/>
            <p:nvPr/>
          </p:nvSpPr>
          <p:spPr>
            <a:xfrm rot="10484206" flipV="1">
              <a:off x="4007666" y="4019959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Şimşek İşareti 26"/>
            <p:cNvSpPr/>
            <p:nvPr/>
          </p:nvSpPr>
          <p:spPr>
            <a:xfrm rot="2647438" flipV="1">
              <a:off x="5058088" y="4023634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Şimşek İşareti 27"/>
            <p:cNvSpPr/>
            <p:nvPr/>
          </p:nvSpPr>
          <p:spPr>
            <a:xfrm rot="17202408">
              <a:off x="5060917" y="3353175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Şimşek İşareti 28"/>
            <p:cNvSpPr/>
            <p:nvPr/>
          </p:nvSpPr>
          <p:spPr>
            <a:xfrm rot="18952562">
              <a:off x="5073860" y="3665905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Şimşek İşareti 29"/>
            <p:cNvSpPr/>
            <p:nvPr/>
          </p:nvSpPr>
          <p:spPr>
            <a:xfrm rot="4397592" flipH="1">
              <a:off x="4029628" y="3353174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Şimşek İşareti 30"/>
            <p:cNvSpPr/>
            <p:nvPr/>
          </p:nvSpPr>
          <p:spPr>
            <a:xfrm rot="2647438" flipH="1">
              <a:off x="3940454" y="3673764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Şimşek İşareti 31"/>
            <p:cNvSpPr/>
            <p:nvPr/>
          </p:nvSpPr>
          <p:spPr>
            <a:xfrm rot="15900913">
              <a:off x="4773277" y="3240120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Şimşek İşareti 32"/>
            <p:cNvSpPr/>
            <p:nvPr/>
          </p:nvSpPr>
          <p:spPr>
            <a:xfrm rot="5400000" flipH="1">
              <a:off x="4370723" y="3191337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Blok Yay 33"/>
            <p:cNvSpPr/>
            <p:nvPr/>
          </p:nvSpPr>
          <p:spPr>
            <a:xfrm rot="10800000">
              <a:off x="4868647" y="4564997"/>
              <a:ext cx="158142" cy="90131"/>
            </a:xfrm>
            <a:prstGeom prst="blockArc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35" name="Serbest Form 34"/>
            <p:cNvSpPr/>
            <p:nvPr/>
          </p:nvSpPr>
          <p:spPr>
            <a:xfrm>
              <a:off x="4521572" y="3432397"/>
              <a:ext cx="840137" cy="1078180"/>
            </a:xfrm>
            <a:custGeom>
              <a:avLst/>
              <a:gdLst>
                <a:gd name="connsiteX0" fmla="*/ 782541 w 2376238"/>
                <a:gd name="connsiteY0" fmla="*/ 2883386 h 2945716"/>
                <a:gd name="connsiteX1" fmla="*/ 747707 w 2376238"/>
                <a:gd name="connsiteY1" fmla="*/ 2447958 h 2945716"/>
                <a:gd name="connsiteX2" fmla="*/ 416781 w 2376238"/>
                <a:gd name="connsiteY2" fmla="*/ 1968986 h 2945716"/>
                <a:gd name="connsiteX3" fmla="*/ 68438 w 2376238"/>
                <a:gd name="connsiteY3" fmla="*/ 1533558 h 2945716"/>
                <a:gd name="connsiteX4" fmla="*/ 7478 w 2376238"/>
                <a:gd name="connsiteY4" fmla="*/ 906540 h 2945716"/>
                <a:gd name="connsiteX5" fmla="*/ 172941 w 2376238"/>
                <a:gd name="connsiteY5" fmla="*/ 532072 h 2945716"/>
                <a:gd name="connsiteX6" fmla="*/ 599661 w 2376238"/>
                <a:gd name="connsiteY6" fmla="*/ 148895 h 2945716"/>
                <a:gd name="connsiteX7" fmla="*/ 956712 w 2376238"/>
                <a:gd name="connsiteY7" fmla="*/ 26975 h 2945716"/>
                <a:gd name="connsiteX8" fmla="*/ 1157010 w 2376238"/>
                <a:gd name="connsiteY8" fmla="*/ 9558 h 2945716"/>
                <a:gd name="connsiteX9" fmla="*/ 1426975 w 2376238"/>
                <a:gd name="connsiteY9" fmla="*/ 26975 h 2945716"/>
                <a:gd name="connsiteX10" fmla="*/ 1940781 w 2376238"/>
                <a:gd name="connsiteY10" fmla="*/ 296940 h 2945716"/>
                <a:gd name="connsiteX11" fmla="*/ 2262998 w 2376238"/>
                <a:gd name="connsiteY11" fmla="*/ 627866 h 2945716"/>
                <a:gd name="connsiteX12" fmla="*/ 2376210 w 2376238"/>
                <a:gd name="connsiteY12" fmla="*/ 1072003 h 2945716"/>
                <a:gd name="connsiteX13" fmla="*/ 2271707 w 2376238"/>
                <a:gd name="connsiteY13" fmla="*/ 1481306 h 2945716"/>
                <a:gd name="connsiteX14" fmla="*/ 2071410 w 2376238"/>
                <a:gd name="connsiteY14" fmla="*/ 1855775 h 2945716"/>
                <a:gd name="connsiteX15" fmla="*/ 1688232 w 2376238"/>
                <a:gd name="connsiteY15" fmla="*/ 2378289 h 2945716"/>
                <a:gd name="connsiteX16" fmla="*/ 1635981 w 2376238"/>
                <a:gd name="connsiteY16" fmla="*/ 2770175 h 2945716"/>
                <a:gd name="connsiteX17" fmla="*/ 1635981 w 2376238"/>
                <a:gd name="connsiteY17" fmla="*/ 2900803 h 2945716"/>
                <a:gd name="connsiteX18" fmla="*/ 1244095 w 2376238"/>
                <a:gd name="connsiteY18" fmla="*/ 2944346 h 2945716"/>
                <a:gd name="connsiteX19" fmla="*/ 799958 w 2376238"/>
                <a:gd name="connsiteY19" fmla="*/ 2935638 h 2945716"/>
                <a:gd name="connsiteX20" fmla="*/ 782541 w 2376238"/>
                <a:gd name="connsiteY20" fmla="*/ 2883386 h 294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76238" h="2945716">
                  <a:moveTo>
                    <a:pt x="782541" y="2883386"/>
                  </a:moveTo>
                  <a:cubicBezTo>
                    <a:pt x="773833" y="2802106"/>
                    <a:pt x="808667" y="2600358"/>
                    <a:pt x="747707" y="2447958"/>
                  </a:cubicBezTo>
                  <a:cubicBezTo>
                    <a:pt x="686747" y="2295558"/>
                    <a:pt x="529992" y="2121386"/>
                    <a:pt x="416781" y="1968986"/>
                  </a:cubicBezTo>
                  <a:cubicBezTo>
                    <a:pt x="303569" y="1816586"/>
                    <a:pt x="136655" y="1710632"/>
                    <a:pt x="68438" y="1533558"/>
                  </a:cubicBezTo>
                  <a:cubicBezTo>
                    <a:pt x="221" y="1356484"/>
                    <a:pt x="-9939" y="1073454"/>
                    <a:pt x="7478" y="906540"/>
                  </a:cubicBezTo>
                  <a:cubicBezTo>
                    <a:pt x="24895" y="739626"/>
                    <a:pt x="74244" y="658346"/>
                    <a:pt x="172941" y="532072"/>
                  </a:cubicBezTo>
                  <a:cubicBezTo>
                    <a:pt x="271638" y="405798"/>
                    <a:pt x="469032" y="233078"/>
                    <a:pt x="599661" y="148895"/>
                  </a:cubicBezTo>
                  <a:cubicBezTo>
                    <a:pt x="730289" y="64712"/>
                    <a:pt x="863821" y="50198"/>
                    <a:pt x="956712" y="26975"/>
                  </a:cubicBezTo>
                  <a:cubicBezTo>
                    <a:pt x="1049603" y="3752"/>
                    <a:pt x="1078633" y="9558"/>
                    <a:pt x="1157010" y="9558"/>
                  </a:cubicBezTo>
                  <a:cubicBezTo>
                    <a:pt x="1235387" y="9558"/>
                    <a:pt x="1296347" y="-20922"/>
                    <a:pt x="1426975" y="26975"/>
                  </a:cubicBezTo>
                  <a:cubicBezTo>
                    <a:pt x="1557604" y="74872"/>
                    <a:pt x="1801444" y="196792"/>
                    <a:pt x="1940781" y="296940"/>
                  </a:cubicBezTo>
                  <a:cubicBezTo>
                    <a:pt x="2080118" y="397088"/>
                    <a:pt x="2190426" y="498689"/>
                    <a:pt x="2262998" y="627866"/>
                  </a:cubicBezTo>
                  <a:cubicBezTo>
                    <a:pt x="2335570" y="757043"/>
                    <a:pt x="2374759" y="929763"/>
                    <a:pt x="2376210" y="1072003"/>
                  </a:cubicBezTo>
                  <a:cubicBezTo>
                    <a:pt x="2377662" y="1214243"/>
                    <a:pt x="2322507" y="1350677"/>
                    <a:pt x="2271707" y="1481306"/>
                  </a:cubicBezTo>
                  <a:cubicBezTo>
                    <a:pt x="2220907" y="1611935"/>
                    <a:pt x="2168656" y="1706278"/>
                    <a:pt x="2071410" y="1855775"/>
                  </a:cubicBezTo>
                  <a:cubicBezTo>
                    <a:pt x="1974164" y="2005272"/>
                    <a:pt x="1760803" y="2225889"/>
                    <a:pt x="1688232" y="2378289"/>
                  </a:cubicBezTo>
                  <a:cubicBezTo>
                    <a:pt x="1615661" y="2530689"/>
                    <a:pt x="1644689" y="2683089"/>
                    <a:pt x="1635981" y="2770175"/>
                  </a:cubicBezTo>
                  <a:cubicBezTo>
                    <a:pt x="1627273" y="2857261"/>
                    <a:pt x="1701295" y="2871775"/>
                    <a:pt x="1635981" y="2900803"/>
                  </a:cubicBezTo>
                  <a:cubicBezTo>
                    <a:pt x="1570667" y="2929831"/>
                    <a:pt x="1383432" y="2938540"/>
                    <a:pt x="1244095" y="2944346"/>
                  </a:cubicBezTo>
                  <a:cubicBezTo>
                    <a:pt x="1104758" y="2950152"/>
                    <a:pt x="799958" y="2935638"/>
                    <a:pt x="799958" y="2935638"/>
                  </a:cubicBezTo>
                  <a:cubicBezTo>
                    <a:pt x="725935" y="2932735"/>
                    <a:pt x="791249" y="2964666"/>
                    <a:pt x="782541" y="288338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36" name="Grup 35"/>
            <p:cNvGrpSpPr/>
            <p:nvPr/>
          </p:nvGrpSpPr>
          <p:grpSpPr>
            <a:xfrm>
              <a:off x="4781533" y="4447507"/>
              <a:ext cx="350574" cy="160594"/>
              <a:chOff x="2031406" y="4087289"/>
              <a:chExt cx="350574" cy="160594"/>
            </a:xfrm>
            <a:solidFill>
              <a:schemeClr val="bg1"/>
            </a:solidFill>
          </p:grpSpPr>
          <p:sp>
            <p:nvSpPr>
              <p:cNvPr id="48" name="Akış Çizelgesi: Öteki İşlem 47"/>
              <p:cNvSpPr/>
              <p:nvPr/>
            </p:nvSpPr>
            <p:spPr>
              <a:xfrm>
                <a:off x="2031406" y="4087289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9" name="Akış Çizelgesi: Öteki İşlem 48"/>
              <p:cNvSpPr/>
              <p:nvPr/>
            </p:nvSpPr>
            <p:spPr>
              <a:xfrm>
                <a:off x="2033856" y="4127858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Akış Çizelgesi: Öteki İşlem 49"/>
              <p:cNvSpPr/>
              <p:nvPr/>
            </p:nvSpPr>
            <p:spPr>
              <a:xfrm>
                <a:off x="2033857" y="4168424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Akış Çizelgesi: Öteki İşlem 50"/>
              <p:cNvSpPr/>
              <p:nvPr/>
            </p:nvSpPr>
            <p:spPr>
              <a:xfrm>
                <a:off x="2036307" y="4208993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37" name="Akış Çizelgesi: Öteki İşlem 36"/>
            <p:cNvSpPr/>
            <p:nvPr/>
          </p:nvSpPr>
          <p:spPr>
            <a:xfrm>
              <a:off x="4878445" y="4196362"/>
              <a:ext cx="151850" cy="251614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Serbest Form 44"/>
            <p:cNvSpPr/>
            <p:nvPr/>
          </p:nvSpPr>
          <p:spPr>
            <a:xfrm>
              <a:off x="4781484" y="3733334"/>
              <a:ext cx="355572" cy="463997"/>
            </a:xfrm>
            <a:custGeom>
              <a:avLst/>
              <a:gdLst>
                <a:gd name="connsiteX0" fmla="*/ 285816 w 1005697"/>
                <a:gd name="connsiteY0" fmla="*/ 1267696 h 1267696"/>
                <a:gd name="connsiteX1" fmla="*/ 1798 w 1005697"/>
                <a:gd name="connsiteY1" fmla="*/ 180114 h 1267696"/>
                <a:gd name="connsiteX2" fmla="*/ 168052 w 1005697"/>
                <a:gd name="connsiteY2" fmla="*/ 187042 h 1267696"/>
                <a:gd name="connsiteX3" fmla="*/ 237325 w 1005697"/>
                <a:gd name="connsiteY3" fmla="*/ 13860 h 1267696"/>
                <a:gd name="connsiteX4" fmla="*/ 362016 w 1005697"/>
                <a:gd name="connsiteY4" fmla="*/ 187042 h 1267696"/>
                <a:gd name="connsiteX5" fmla="*/ 472852 w 1005697"/>
                <a:gd name="connsiteY5" fmla="*/ 5 h 1267696"/>
                <a:gd name="connsiteX6" fmla="*/ 611398 w 1005697"/>
                <a:gd name="connsiteY6" fmla="*/ 193969 h 1267696"/>
                <a:gd name="connsiteX7" fmla="*/ 694525 w 1005697"/>
                <a:gd name="connsiteY7" fmla="*/ 13860 h 1267696"/>
                <a:gd name="connsiteX8" fmla="*/ 812289 w 1005697"/>
                <a:gd name="connsiteY8" fmla="*/ 228605 h 1267696"/>
                <a:gd name="connsiteX9" fmla="*/ 930052 w 1005697"/>
                <a:gd name="connsiteY9" fmla="*/ 103914 h 1267696"/>
                <a:gd name="connsiteX10" fmla="*/ 992398 w 1005697"/>
                <a:gd name="connsiteY10" fmla="*/ 270169 h 1267696"/>
                <a:gd name="connsiteX11" fmla="*/ 666816 w 1005697"/>
                <a:gd name="connsiteY11" fmla="*/ 1267696 h 1267696"/>
                <a:gd name="connsiteX12" fmla="*/ 666816 w 1005697"/>
                <a:gd name="connsiteY12" fmla="*/ 1267696 h 126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697" h="1267696">
                  <a:moveTo>
                    <a:pt x="285816" y="1267696"/>
                  </a:moveTo>
                  <a:cubicBezTo>
                    <a:pt x="153620" y="813959"/>
                    <a:pt x="21425" y="360223"/>
                    <a:pt x="1798" y="180114"/>
                  </a:cubicBezTo>
                  <a:cubicBezTo>
                    <a:pt x="-17829" y="5"/>
                    <a:pt x="128797" y="214751"/>
                    <a:pt x="168052" y="187042"/>
                  </a:cubicBezTo>
                  <a:cubicBezTo>
                    <a:pt x="207307" y="159333"/>
                    <a:pt x="204998" y="13860"/>
                    <a:pt x="237325" y="13860"/>
                  </a:cubicBezTo>
                  <a:cubicBezTo>
                    <a:pt x="269652" y="13860"/>
                    <a:pt x="322761" y="189351"/>
                    <a:pt x="362016" y="187042"/>
                  </a:cubicBezTo>
                  <a:cubicBezTo>
                    <a:pt x="401271" y="184733"/>
                    <a:pt x="431288" y="-1150"/>
                    <a:pt x="472852" y="5"/>
                  </a:cubicBezTo>
                  <a:cubicBezTo>
                    <a:pt x="514416" y="1159"/>
                    <a:pt x="574453" y="191660"/>
                    <a:pt x="611398" y="193969"/>
                  </a:cubicBezTo>
                  <a:cubicBezTo>
                    <a:pt x="648343" y="196278"/>
                    <a:pt x="661043" y="8087"/>
                    <a:pt x="694525" y="13860"/>
                  </a:cubicBezTo>
                  <a:cubicBezTo>
                    <a:pt x="728007" y="19633"/>
                    <a:pt x="773035" y="213596"/>
                    <a:pt x="812289" y="228605"/>
                  </a:cubicBezTo>
                  <a:cubicBezTo>
                    <a:pt x="851543" y="243614"/>
                    <a:pt x="900034" y="96987"/>
                    <a:pt x="930052" y="103914"/>
                  </a:cubicBezTo>
                  <a:cubicBezTo>
                    <a:pt x="960070" y="110841"/>
                    <a:pt x="1036271" y="76205"/>
                    <a:pt x="992398" y="270169"/>
                  </a:cubicBezTo>
                  <a:cubicBezTo>
                    <a:pt x="948525" y="464133"/>
                    <a:pt x="666816" y="1267696"/>
                    <a:pt x="666816" y="1267696"/>
                  </a:cubicBezTo>
                  <a:lnTo>
                    <a:pt x="666816" y="1267696"/>
                  </a:lnTo>
                </a:path>
              </a:pathLst>
            </a:cu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2" name="Grup 51"/>
          <p:cNvGrpSpPr/>
          <p:nvPr/>
        </p:nvGrpSpPr>
        <p:grpSpPr>
          <a:xfrm>
            <a:off x="4190220" y="3215314"/>
            <a:ext cx="817343" cy="825409"/>
            <a:chOff x="1100664" y="2406324"/>
            <a:chExt cx="1890559" cy="1786239"/>
          </a:xfrm>
        </p:grpSpPr>
        <p:sp>
          <p:nvSpPr>
            <p:cNvPr id="53" name="Şimşek İşareti 52"/>
            <p:cNvSpPr/>
            <p:nvPr/>
          </p:nvSpPr>
          <p:spPr>
            <a:xfrm rot="10484206" flipV="1">
              <a:off x="1100664" y="3557394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Şimşek İşareti 53"/>
            <p:cNvSpPr/>
            <p:nvPr/>
          </p:nvSpPr>
          <p:spPr>
            <a:xfrm rot="2647438" flipV="1">
              <a:off x="2151086" y="3561069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Şimşek İşareti 54"/>
            <p:cNvSpPr/>
            <p:nvPr/>
          </p:nvSpPr>
          <p:spPr>
            <a:xfrm rot="17202408">
              <a:off x="2127207" y="2910479"/>
              <a:ext cx="840137" cy="234020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Şimşek İşareti 55"/>
            <p:cNvSpPr/>
            <p:nvPr/>
          </p:nvSpPr>
          <p:spPr>
            <a:xfrm rot="4397592" flipH="1">
              <a:off x="1122626" y="2890609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Şimşek İşareti 56"/>
            <p:cNvSpPr/>
            <p:nvPr/>
          </p:nvSpPr>
          <p:spPr>
            <a:xfrm rot="6305000" flipH="1">
              <a:off x="1648597" y="2707702"/>
              <a:ext cx="840137" cy="237382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Blok Yay 57"/>
            <p:cNvSpPr/>
            <p:nvPr/>
          </p:nvSpPr>
          <p:spPr>
            <a:xfrm rot="10800000">
              <a:off x="1961645" y="4102432"/>
              <a:ext cx="158142" cy="90131"/>
            </a:xfrm>
            <a:prstGeom prst="blockArc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59" name="Serbest Form 58"/>
            <p:cNvSpPr/>
            <p:nvPr/>
          </p:nvSpPr>
          <p:spPr>
            <a:xfrm>
              <a:off x="1614570" y="2969832"/>
              <a:ext cx="840137" cy="1078180"/>
            </a:xfrm>
            <a:custGeom>
              <a:avLst/>
              <a:gdLst>
                <a:gd name="connsiteX0" fmla="*/ 782541 w 2376238"/>
                <a:gd name="connsiteY0" fmla="*/ 2883386 h 2945716"/>
                <a:gd name="connsiteX1" fmla="*/ 747707 w 2376238"/>
                <a:gd name="connsiteY1" fmla="*/ 2447958 h 2945716"/>
                <a:gd name="connsiteX2" fmla="*/ 416781 w 2376238"/>
                <a:gd name="connsiteY2" fmla="*/ 1968986 h 2945716"/>
                <a:gd name="connsiteX3" fmla="*/ 68438 w 2376238"/>
                <a:gd name="connsiteY3" fmla="*/ 1533558 h 2945716"/>
                <a:gd name="connsiteX4" fmla="*/ 7478 w 2376238"/>
                <a:gd name="connsiteY4" fmla="*/ 906540 h 2945716"/>
                <a:gd name="connsiteX5" fmla="*/ 172941 w 2376238"/>
                <a:gd name="connsiteY5" fmla="*/ 532072 h 2945716"/>
                <a:gd name="connsiteX6" fmla="*/ 599661 w 2376238"/>
                <a:gd name="connsiteY6" fmla="*/ 148895 h 2945716"/>
                <a:gd name="connsiteX7" fmla="*/ 956712 w 2376238"/>
                <a:gd name="connsiteY7" fmla="*/ 26975 h 2945716"/>
                <a:gd name="connsiteX8" fmla="*/ 1157010 w 2376238"/>
                <a:gd name="connsiteY8" fmla="*/ 9558 h 2945716"/>
                <a:gd name="connsiteX9" fmla="*/ 1426975 w 2376238"/>
                <a:gd name="connsiteY9" fmla="*/ 26975 h 2945716"/>
                <a:gd name="connsiteX10" fmla="*/ 1940781 w 2376238"/>
                <a:gd name="connsiteY10" fmla="*/ 296940 h 2945716"/>
                <a:gd name="connsiteX11" fmla="*/ 2262998 w 2376238"/>
                <a:gd name="connsiteY11" fmla="*/ 627866 h 2945716"/>
                <a:gd name="connsiteX12" fmla="*/ 2376210 w 2376238"/>
                <a:gd name="connsiteY12" fmla="*/ 1072003 h 2945716"/>
                <a:gd name="connsiteX13" fmla="*/ 2271707 w 2376238"/>
                <a:gd name="connsiteY13" fmla="*/ 1481306 h 2945716"/>
                <a:gd name="connsiteX14" fmla="*/ 2071410 w 2376238"/>
                <a:gd name="connsiteY14" fmla="*/ 1855775 h 2945716"/>
                <a:gd name="connsiteX15" fmla="*/ 1688232 w 2376238"/>
                <a:gd name="connsiteY15" fmla="*/ 2378289 h 2945716"/>
                <a:gd name="connsiteX16" fmla="*/ 1635981 w 2376238"/>
                <a:gd name="connsiteY16" fmla="*/ 2770175 h 2945716"/>
                <a:gd name="connsiteX17" fmla="*/ 1635981 w 2376238"/>
                <a:gd name="connsiteY17" fmla="*/ 2900803 h 2945716"/>
                <a:gd name="connsiteX18" fmla="*/ 1244095 w 2376238"/>
                <a:gd name="connsiteY18" fmla="*/ 2944346 h 2945716"/>
                <a:gd name="connsiteX19" fmla="*/ 799958 w 2376238"/>
                <a:gd name="connsiteY19" fmla="*/ 2935638 h 2945716"/>
                <a:gd name="connsiteX20" fmla="*/ 782541 w 2376238"/>
                <a:gd name="connsiteY20" fmla="*/ 2883386 h 294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76238" h="2945716">
                  <a:moveTo>
                    <a:pt x="782541" y="2883386"/>
                  </a:moveTo>
                  <a:cubicBezTo>
                    <a:pt x="773833" y="2802106"/>
                    <a:pt x="808667" y="2600358"/>
                    <a:pt x="747707" y="2447958"/>
                  </a:cubicBezTo>
                  <a:cubicBezTo>
                    <a:pt x="686747" y="2295558"/>
                    <a:pt x="529992" y="2121386"/>
                    <a:pt x="416781" y="1968986"/>
                  </a:cubicBezTo>
                  <a:cubicBezTo>
                    <a:pt x="303569" y="1816586"/>
                    <a:pt x="136655" y="1710632"/>
                    <a:pt x="68438" y="1533558"/>
                  </a:cubicBezTo>
                  <a:cubicBezTo>
                    <a:pt x="221" y="1356484"/>
                    <a:pt x="-9939" y="1073454"/>
                    <a:pt x="7478" y="906540"/>
                  </a:cubicBezTo>
                  <a:cubicBezTo>
                    <a:pt x="24895" y="739626"/>
                    <a:pt x="74244" y="658346"/>
                    <a:pt x="172941" y="532072"/>
                  </a:cubicBezTo>
                  <a:cubicBezTo>
                    <a:pt x="271638" y="405798"/>
                    <a:pt x="469032" y="233078"/>
                    <a:pt x="599661" y="148895"/>
                  </a:cubicBezTo>
                  <a:cubicBezTo>
                    <a:pt x="730289" y="64712"/>
                    <a:pt x="863821" y="50198"/>
                    <a:pt x="956712" y="26975"/>
                  </a:cubicBezTo>
                  <a:cubicBezTo>
                    <a:pt x="1049603" y="3752"/>
                    <a:pt x="1078633" y="9558"/>
                    <a:pt x="1157010" y="9558"/>
                  </a:cubicBezTo>
                  <a:cubicBezTo>
                    <a:pt x="1235387" y="9558"/>
                    <a:pt x="1296347" y="-20922"/>
                    <a:pt x="1426975" y="26975"/>
                  </a:cubicBezTo>
                  <a:cubicBezTo>
                    <a:pt x="1557604" y="74872"/>
                    <a:pt x="1801444" y="196792"/>
                    <a:pt x="1940781" y="296940"/>
                  </a:cubicBezTo>
                  <a:cubicBezTo>
                    <a:pt x="2080118" y="397088"/>
                    <a:pt x="2190426" y="498689"/>
                    <a:pt x="2262998" y="627866"/>
                  </a:cubicBezTo>
                  <a:cubicBezTo>
                    <a:pt x="2335570" y="757043"/>
                    <a:pt x="2374759" y="929763"/>
                    <a:pt x="2376210" y="1072003"/>
                  </a:cubicBezTo>
                  <a:cubicBezTo>
                    <a:pt x="2377662" y="1214243"/>
                    <a:pt x="2322507" y="1350677"/>
                    <a:pt x="2271707" y="1481306"/>
                  </a:cubicBezTo>
                  <a:cubicBezTo>
                    <a:pt x="2220907" y="1611935"/>
                    <a:pt x="2168656" y="1706278"/>
                    <a:pt x="2071410" y="1855775"/>
                  </a:cubicBezTo>
                  <a:cubicBezTo>
                    <a:pt x="1974164" y="2005272"/>
                    <a:pt x="1760803" y="2225889"/>
                    <a:pt x="1688232" y="2378289"/>
                  </a:cubicBezTo>
                  <a:cubicBezTo>
                    <a:pt x="1615661" y="2530689"/>
                    <a:pt x="1644689" y="2683089"/>
                    <a:pt x="1635981" y="2770175"/>
                  </a:cubicBezTo>
                  <a:cubicBezTo>
                    <a:pt x="1627273" y="2857261"/>
                    <a:pt x="1701295" y="2871775"/>
                    <a:pt x="1635981" y="2900803"/>
                  </a:cubicBezTo>
                  <a:cubicBezTo>
                    <a:pt x="1570667" y="2929831"/>
                    <a:pt x="1383432" y="2938540"/>
                    <a:pt x="1244095" y="2944346"/>
                  </a:cubicBezTo>
                  <a:cubicBezTo>
                    <a:pt x="1104758" y="2950152"/>
                    <a:pt x="799958" y="2935638"/>
                    <a:pt x="799958" y="2935638"/>
                  </a:cubicBezTo>
                  <a:cubicBezTo>
                    <a:pt x="725935" y="2932735"/>
                    <a:pt x="791249" y="2964666"/>
                    <a:pt x="782541" y="288338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60" name="Grup 59"/>
            <p:cNvGrpSpPr/>
            <p:nvPr/>
          </p:nvGrpSpPr>
          <p:grpSpPr>
            <a:xfrm>
              <a:off x="1874531" y="3984942"/>
              <a:ext cx="350574" cy="160594"/>
              <a:chOff x="2031406" y="4087289"/>
              <a:chExt cx="350574" cy="160594"/>
            </a:xfrm>
            <a:solidFill>
              <a:schemeClr val="bg1"/>
            </a:solidFill>
          </p:grpSpPr>
          <p:sp>
            <p:nvSpPr>
              <p:cNvPr id="63" name="Akış Çizelgesi: Öteki İşlem 62"/>
              <p:cNvSpPr/>
              <p:nvPr/>
            </p:nvSpPr>
            <p:spPr>
              <a:xfrm>
                <a:off x="2031406" y="4087289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4" name="Akış Çizelgesi: Öteki İşlem 63"/>
              <p:cNvSpPr/>
              <p:nvPr/>
            </p:nvSpPr>
            <p:spPr>
              <a:xfrm>
                <a:off x="2033856" y="4127858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5" name="Akış Çizelgesi: Öteki İşlem 64"/>
              <p:cNvSpPr/>
              <p:nvPr/>
            </p:nvSpPr>
            <p:spPr>
              <a:xfrm>
                <a:off x="2033857" y="4168424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66" name="Akış Çizelgesi: Öteki İşlem 65"/>
              <p:cNvSpPr/>
              <p:nvPr/>
            </p:nvSpPr>
            <p:spPr>
              <a:xfrm>
                <a:off x="2036307" y="4208993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61" name="Akış Çizelgesi: Öteki İşlem 60"/>
            <p:cNvSpPr/>
            <p:nvPr/>
          </p:nvSpPr>
          <p:spPr>
            <a:xfrm>
              <a:off x="1971443" y="3733797"/>
              <a:ext cx="151850" cy="251614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Serbest Form 61"/>
            <p:cNvSpPr/>
            <p:nvPr/>
          </p:nvSpPr>
          <p:spPr>
            <a:xfrm>
              <a:off x="1874482" y="3270769"/>
              <a:ext cx="355572" cy="463997"/>
            </a:xfrm>
            <a:custGeom>
              <a:avLst/>
              <a:gdLst>
                <a:gd name="connsiteX0" fmla="*/ 285816 w 1005697"/>
                <a:gd name="connsiteY0" fmla="*/ 1267696 h 1267696"/>
                <a:gd name="connsiteX1" fmla="*/ 1798 w 1005697"/>
                <a:gd name="connsiteY1" fmla="*/ 180114 h 1267696"/>
                <a:gd name="connsiteX2" fmla="*/ 168052 w 1005697"/>
                <a:gd name="connsiteY2" fmla="*/ 187042 h 1267696"/>
                <a:gd name="connsiteX3" fmla="*/ 237325 w 1005697"/>
                <a:gd name="connsiteY3" fmla="*/ 13860 h 1267696"/>
                <a:gd name="connsiteX4" fmla="*/ 362016 w 1005697"/>
                <a:gd name="connsiteY4" fmla="*/ 187042 h 1267696"/>
                <a:gd name="connsiteX5" fmla="*/ 472852 w 1005697"/>
                <a:gd name="connsiteY5" fmla="*/ 5 h 1267696"/>
                <a:gd name="connsiteX6" fmla="*/ 611398 w 1005697"/>
                <a:gd name="connsiteY6" fmla="*/ 193969 h 1267696"/>
                <a:gd name="connsiteX7" fmla="*/ 694525 w 1005697"/>
                <a:gd name="connsiteY7" fmla="*/ 13860 h 1267696"/>
                <a:gd name="connsiteX8" fmla="*/ 812289 w 1005697"/>
                <a:gd name="connsiteY8" fmla="*/ 228605 h 1267696"/>
                <a:gd name="connsiteX9" fmla="*/ 930052 w 1005697"/>
                <a:gd name="connsiteY9" fmla="*/ 103914 h 1267696"/>
                <a:gd name="connsiteX10" fmla="*/ 992398 w 1005697"/>
                <a:gd name="connsiteY10" fmla="*/ 270169 h 1267696"/>
                <a:gd name="connsiteX11" fmla="*/ 666816 w 1005697"/>
                <a:gd name="connsiteY11" fmla="*/ 1267696 h 1267696"/>
                <a:gd name="connsiteX12" fmla="*/ 666816 w 1005697"/>
                <a:gd name="connsiteY12" fmla="*/ 1267696 h 126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697" h="1267696">
                  <a:moveTo>
                    <a:pt x="285816" y="1267696"/>
                  </a:moveTo>
                  <a:cubicBezTo>
                    <a:pt x="153620" y="813959"/>
                    <a:pt x="21425" y="360223"/>
                    <a:pt x="1798" y="180114"/>
                  </a:cubicBezTo>
                  <a:cubicBezTo>
                    <a:pt x="-17829" y="5"/>
                    <a:pt x="128797" y="214751"/>
                    <a:pt x="168052" y="187042"/>
                  </a:cubicBezTo>
                  <a:cubicBezTo>
                    <a:pt x="207307" y="159333"/>
                    <a:pt x="204998" y="13860"/>
                    <a:pt x="237325" y="13860"/>
                  </a:cubicBezTo>
                  <a:cubicBezTo>
                    <a:pt x="269652" y="13860"/>
                    <a:pt x="322761" y="189351"/>
                    <a:pt x="362016" y="187042"/>
                  </a:cubicBezTo>
                  <a:cubicBezTo>
                    <a:pt x="401271" y="184733"/>
                    <a:pt x="431288" y="-1150"/>
                    <a:pt x="472852" y="5"/>
                  </a:cubicBezTo>
                  <a:cubicBezTo>
                    <a:pt x="514416" y="1159"/>
                    <a:pt x="574453" y="191660"/>
                    <a:pt x="611398" y="193969"/>
                  </a:cubicBezTo>
                  <a:cubicBezTo>
                    <a:pt x="648343" y="196278"/>
                    <a:pt x="661043" y="8087"/>
                    <a:pt x="694525" y="13860"/>
                  </a:cubicBezTo>
                  <a:cubicBezTo>
                    <a:pt x="728007" y="19633"/>
                    <a:pt x="773035" y="213596"/>
                    <a:pt x="812289" y="228605"/>
                  </a:cubicBezTo>
                  <a:cubicBezTo>
                    <a:pt x="851543" y="243614"/>
                    <a:pt x="900034" y="96987"/>
                    <a:pt x="930052" y="103914"/>
                  </a:cubicBezTo>
                  <a:cubicBezTo>
                    <a:pt x="960070" y="110841"/>
                    <a:pt x="1036271" y="76205"/>
                    <a:pt x="992398" y="270169"/>
                  </a:cubicBezTo>
                  <a:cubicBezTo>
                    <a:pt x="948525" y="464133"/>
                    <a:pt x="666816" y="1267696"/>
                    <a:pt x="666816" y="1267696"/>
                  </a:cubicBezTo>
                  <a:lnTo>
                    <a:pt x="666816" y="1267696"/>
                  </a:lnTo>
                </a:path>
              </a:pathLst>
            </a:custGeom>
            <a:solidFill>
              <a:schemeClr val="bg1"/>
            </a:solidFill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05979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4"/>
          <p:cNvSpPr txBox="1">
            <a:spLocks noChangeArrowheads="1"/>
          </p:cNvSpPr>
          <p:nvPr/>
        </p:nvSpPr>
        <p:spPr bwMode="auto">
          <a:xfrm>
            <a:off x="2445154" y="144347"/>
            <a:ext cx="40051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  <a:effectLst/>
              </a:rPr>
              <a:t>RADYASYON BİRİMLERİ</a:t>
            </a:r>
            <a:endParaRPr lang="tr-TR" sz="3200" dirty="0">
              <a:solidFill>
                <a:srgbClr val="FFFF00"/>
              </a:solidFill>
              <a:effectLst/>
            </a:endParaRPr>
          </a:p>
        </p:txBody>
      </p:sp>
      <p:sp>
        <p:nvSpPr>
          <p:cNvPr id="3" name="Text Box 25"/>
          <p:cNvSpPr txBox="1">
            <a:spLocks noChangeArrowheads="1"/>
          </p:cNvSpPr>
          <p:nvPr/>
        </p:nvSpPr>
        <p:spPr bwMode="auto">
          <a:xfrm>
            <a:off x="324651" y="1341672"/>
            <a:ext cx="838082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tr-TR" b="1" dirty="0" smtClean="0">
                <a:solidFill>
                  <a:srgbClr val="00FF99"/>
                </a:solidFill>
                <a:effectLst/>
              </a:rPr>
              <a:t>Aktivite:	</a:t>
            </a:r>
            <a:r>
              <a:rPr lang="tr-TR" dirty="0">
                <a:effectLst/>
              </a:rPr>
              <a:t>	</a:t>
            </a:r>
            <a:r>
              <a:rPr lang="tr-TR" dirty="0" smtClean="0">
                <a:effectLst/>
              </a:rPr>
              <a:t>	</a:t>
            </a:r>
            <a:r>
              <a:rPr lang="tr-TR" dirty="0" smtClean="0">
                <a:solidFill>
                  <a:schemeClr val="bg1"/>
                </a:solidFill>
                <a:effectLst/>
              </a:rPr>
              <a:t>Radyoaktif maddenin ne kadar yoğun ışıma yapacağı</a:t>
            </a:r>
          </a:p>
          <a:p>
            <a:pPr lvl="6"/>
            <a:r>
              <a:rPr lang="tr-TR" dirty="0" smtClean="0">
                <a:solidFill>
                  <a:schemeClr val="bg1"/>
                </a:solidFill>
                <a:effectLst/>
              </a:rPr>
              <a:t>Birimi : </a:t>
            </a:r>
            <a:r>
              <a:rPr lang="tr-TR" dirty="0" err="1" smtClean="0">
                <a:solidFill>
                  <a:schemeClr val="bg1"/>
                </a:solidFill>
                <a:effectLst/>
              </a:rPr>
              <a:t>Becquerel</a:t>
            </a:r>
            <a:r>
              <a:rPr lang="tr-TR" dirty="0" smtClean="0">
                <a:solidFill>
                  <a:schemeClr val="bg1"/>
                </a:solidFill>
                <a:effectLst/>
              </a:rPr>
              <a:t> = Saniyede bir parçalanma</a:t>
            </a:r>
          </a:p>
          <a:p>
            <a:pPr lvl="6"/>
            <a:endParaRPr lang="tr-TR" b="1" dirty="0" smtClean="0">
              <a:solidFill>
                <a:srgbClr val="00FF99"/>
              </a:solidFill>
              <a:effectLst/>
            </a:endParaRPr>
          </a:p>
          <a:p>
            <a:pPr>
              <a:buFontTx/>
              <a:buChar char="•"/>
            </a:pPr>
            <a:r>
              <a:rPr lang="tr-TR" b="1" dirty="0" smtClean="0">
                <a:solidFill>
                  <a:srgbClr val="00FF99"/>
                </a:solidFill>
                <a:effectLst/>
              </a:rPr>
              <a:t>Işınlama (X)</a:t>
            </a:r>
            <a:r>
              <a:rPr lang="tr-TR" dirty="0" smtClean="0">
                <a:solidFill>
                  <a:srgbClr val="FF0000"/>
                </a:solidFill>
                <a:effectLst/>
              </a:rPr>
              <a:t>		</a:t>
            </a:r>
            <a:r>
              <a:rPr lang="tr-TR" dirty="0" smtClean="0">
                <a:solidFill>
                  <a:schemeClr val="bg1"/>
                </a:solidFill>
              </a:rPr>
              <a:t>Fotonların havanın birim kütlesinde oluşturdukları</a:t>
            </a:r>
          </a:p>
          <a:p>
            <a:pPr lvl="6"/>
            <a:r>
              <a:rPr lang="tr-TR" kern="0" dirty="0">
                <a:solidFill>
                  <a:schemeClr val="bg1"/>
                </a:solidFill>
              </a:rPr>
              <a:t>i</a:t>
            </a:r>
            <a:r>
              <a:rPr lang="tr-TR" kern="0" dirty="0" smtClean="0">
                <a:solidFill>
                  <a:schemeClr val="bg1"/>
                </a:solidFill>
              </a:rPr>
              <a:t>yon çiftlerinin sayısını yani iyonlaştırma güçlerini gösterir</a:t>
            </a:r>
            <a:r>
              <a:rPr lang="tr-TR" kern="0" dirty="0" smtClean="0"/>
              <a:t>.</a:t>
            </a:r>
          </a:p>
          <a:p>
            <a:pPr lvl="6">
              <a:buFontTx/>
              <a:buChar char="•"/>
            </a:pPr>
            <a:endParaRPr lang="en-GB" kern="0" dirty="0"/>
          </a:p>
          <a:p>
            <a:pPr lvl="6">
              <a:buFontTx/>
              <a:buChar char="•"/>
            </a:pPr>
            <a:endParaRPr lang="tr-TR" dirty="0" smtClean="0">
              <a:solidFill>
                <a:srgbClr val="FF0000"/>
              </a:solidFill>
              <a:effectLst/>
            </a:endParaRPr>
          </a:p>
          <a:p>
            <a:pPr lvl="6"/>
            <a:endParaRPr lang="tr-TR" dirty="0">
              <a:solidFill>
                <a:srgbClr val="FF0000"/>
              </a:solidFill>
            </a:endParaRPr>
          </a:p>
          <a:p>
            <a:pPr lvl="6">
              <a:buFontTx/>
              <a:buChar char="•"/>
            </a:pPr>
            <a:endParaRPr lang="tr-TR" b="1" dirty="0">
              <a:solidFill>
                <a:srgbClr val="FF0000"/>
              </a:solidFill>
              <a:effectLst/>
            </a:endParaRPr>
          </a:p>
          <a:p>
            <a:pPr>
              <a:buFontTx/>
              <a:buChar char="•"/>
            </a:pPr>
            <a:r>
              <a:rPr lang="tr-TR" b="1" dirty="0" err="1" smtClean="0">
                <a:solidFill>
                  <a:srgbClr val="00FF99"/>
                </a:solidFill>
                <a:effectLst/>
              </a:rPr>
              <a:t>Kerma</a:t>
            </a:r>
            <a:r>
              <a:rPr lang="tr-TR" b="1" dirty="0">
                <a:solidFill>
                  <a:srgbClr val="00FF99"/>
                </a:solidFill>
              </a:rPr>
              <a:t>	</a:t>
            </a:r>
            <a:r>
              <a:rPr lang="tr-TR" dirty="0">
                <a:effectLst/>
              </a:rPr>
              <a:t>	</a:t>
            </a:r>
            <a:r>
              <a:rPr lang="tr-TR" dirty="0" smtClean="0">
                <a:solidFill>
                  <a:schemeClr val="bg1"/>
                </a:solidFill>
                <a:effectLst/>
              </a:rPr>
              <a:t>	Maddenin birim kütlesine radyasyonun oluşturduğu </a:t>
            </a:r>
          </a:p>
          <a:p>
            <a:pPr lvl="6"/>
            <a:r>
              <a:rPr lang="tr-TR" dirty="0" smtClean="0">
                <a:solidFill>
                  <a:schemeClr val="bg1"/>
                </a:solidFill>
                <a:effectLst/>
              </a:rPr>
              <a:t>elektronlar tarafından </a:t>
            </a:r>
            <a:r>
              <a:rPr lang="tr-TR" dirty="0" smtClean="0">
                <a:solidFill>
                  <a:schemeClr val="bg1"/>
                </a:solidFill>
              </a:rPr>
              <a:t>aktarılan kinetik enerjidir.</a:t>
            </a:r>
          </a:p>
          <a:p>
            <a:pPr lvl="6"/>
            <a:endParaRPr lang="tr-TR" dirty="0"/>
          </a:p>
          <a:p>
            <a:pPr lvl="6"/>
            <a:endParaRPr lang="tr-TR" dirty="0" smtClean="0"/>
          </a:p>
          <a:p>
            <a:endParaRPr lang="tr-TR" dirty="0"/>
          </a:p>
          <a:p>
            <a:endParaRPr lang="tr-TR" dirty="0">
              <a:solidFill>
                <a:schemeClr val="accent6">
                  <a:lumMod val="75000"/>
                </a:schemeClr>
              </a:solidFill>
              <a:effectLst/>
            </a:endParaRPr>
          </a:p>
          <a:p>
            <a:pPr>
              <a:buFontTx/>
              <a:buChar char="•"/>
            </a:pPr>
            <a:r>
              <a:rPr lang="tr-TR" b="1" dirty="0">
                <a:solidFill>
                  <a:srgbClr val="00FF99"/>
                </a:solidFill>
                <a:effectLst/>
              </a:rPr>
              <a:t>Soğurulan Doz </a:t>
            </a:r>
            <a:r>
              <a:rPr lang="tr-TR" b="1" dirty="0" smtClean="0">
                <a:solidFill>
                  <a:srgbClr val="00FF99"/>
                </a:solidFill>
                <a:effectLst/>
              </a:rPr>
              <a:t>:</a:t>
            </a:r>
            <a:r>
              <a:rPr lang="tr-TR" dirty="0">
                <a:effectLst/>
              </a:rPr>
              <a:t>	</a:t>
            </a:r>
            <a:r>
              <a:rPr lang="tr-TR" dirty="0" smtClean="0">
                <a:effectLst/>
              </a:rPr>
              <a:t>                 </a:t>
            </a:r>
            <a:r>
              <a:rPr lang="tr-TR" dirty="0" smtClean="0">
                <a:solidFill>
                  <a:schemeClr val="bg1"/>
                </a:solidFill>
                <a:effectLst/>
              </a:rPr>
              <a:t>Birim </a:t>
            </a:r>
            <a:r>
              <a:rPr lang="tr-TR" dirty="0">
                <a:solidFill>
                  <a:schemeClr val="bg1"/>
                </a:solidFill>
                <a:effectLst/>
              </a:rPr>
              <a:t>kütlede soğurulan </a:t>
            </a:r>
            <a:r>
              <a:rPr lang="tr-TR" dirty="0" smtClean="0">
                <a:solidFill>
                  <a:schemeClr val="bg1"/>
                </a:solidFill>
                <a:effectLst/>
              </a:rPr>
              <a:t>enerjidir</a:t>
            </a:r>
          </a:p>
          <a:p>
            <a:pPr>
              <a:buFontTx/>
              <a:buChar char="•"/>
            </a:pPr>
            <a:endParaRPr lang="tr-TR" dirty="0" smtClean="0"/>
          </a:p>
          <a:p>
            <a:pPr>
              <a:buFontTx/>
              <a:buChar char="•"/>
            </a:pPr>
            <a:endParaRPr lang="tr-TR" dirty="0">
              <a:solidFill>
                <a:srgbClr val="FF0000"/>
              </a:solidFill>
              <a:effectLst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5419592" y="2988543"/>
            <a:ext cx="3005951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tr-TR" altLang="tr-TR" sz="18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Coulomb</a:t>
            </a:r>
            <a:r>
              <a:rPr lang="tr-TR" altLang="tr-TR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tr-TR" altLang="tr-TR" sz="1800" dirty="0">
                <a:solidFill>
                  <a:schemeClr val="bg1"/>
                </a:solidFill>
                <a:cs typeface="Arial" panose="020B0604020202020204" pitchFamily="34" charset="0"/>
              </a:rPr>
              <a:t>/ </a:t>
            </a:r>
            <a:r>
              <a:rPr lang="tr-TR" altLang="tr-TR" sz="1800" dirty="0" smtClean="0">
                <a:solidFill>
                  <a:schemeClr val="bg1"/>
                </a:solidFill>
                <a:cs typeface="Arial" panose="020B0604020202020204" pitchFamily="34" charset="0"/>
              </a:rPr>
              <a:t>Kilogram (C/Kg)</a:t>
            </a:r>
            <a:endParaRPr lang="tr-TR" altLang="tr-TR" sz="18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581400" y="4504783"/>
            <a:ext cx="3375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 smtClean="0">
                <a:solidFill>
                  <a:schemeClr val="bg1"/>
                </a:solidFill>
              </a:rPr>
              <a:t> </a:t>
            </a:r>
            <a:r>
              <a:rPr lang="fr-FR" altLang="tr-TR" dirty="0" smtClean="0">
                <a:solidFill>
                  <a:schemeClr val="bg1"/>
                </a:solidFill>
              </a:rPr>
              <a:t>joule </a:t>
            </a:r>
            <a:r>
              <a:rPr lang="tr-TR" altLang="tr-TR" dirty="0">
                <a:solidFill>
                  <a:schemeClr val="bg1"/>
                </a:solidFill>
              </a:rPr>
              <a:t>/</a:t>
            </a:r>
            <a:r>
              <a:rPr lang="fr-FR" altLang="tr-TR" dirty="0">
                <a:solidFill>
                  <a:schemeClr val="bg1"/>
                </a:solidFill>
              </a:rPr>
              <a:t> </a:t>
            </a:r>
            <a:r>
              <a:rPr lang="fr-FR" altLang="tr-TR" dirty="0" err="1">
                <a:solidFill>
                  <a:schemeClr val="bg1"/>
                </a:solidFill>
              </a:rPr>
              <a:t>kilogram</a:t>
            </a:r>
            <a:r>
              <a:rPr lang="fr-FR" altLang="tr-TR" dirty="0">
                <a:solidFill>
                  <a:schemeClr val="bg1"/>
                </a:solidFill>
              </a:rPr>
              <a:t> (J/kg)</a:t>
            </a:r>
            <a:r>
              <a:rPr lang="tr-TR" altLang="tr-TR" dirty="0">
                <a:solidFill>
                  <a:schemeClr val="bg1"/>
                </a:solidFill>
              </a:rPr>
              <a:t> </a:t>
            </a:r>
            <a:r>
              <a:rPr lang="tr-TR" altLang="tr-TR" dirty="0" smtClean="0">
                <a:solidFill>
                  <a:schemeClr val="bg1"/>
                </a:solidFill>
              </a:rPr>
              <a:t>=</a:t>
            </a:r>
            <a:r>
              <a:rPr lang="fr-FR" altLang="tr-TR" dirty="0" smtClean="0">
                <a:solidFill>
                  <a:schemeClr val="bg1"/>
                </a:solidFill>
              </a:rPr>
              <a:t> </a:t>
            </a:r>
            <a:r>
              <a:rPr lang="fr-FR" altLang="tr-TR" dirty="0">
                <a:solidFill>
                  <a:schemeClr val="bg1"/>
                </a:solidFill>
              </a:rPr>
              <a:t>Gray (Gy)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276599" y="661155"/>
            <a:ext cx="2342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00FF99"/>
                </a:solidFill>
              </a:rPr>
              <a:t>Fiziksel Birimler</a:t>
            </a:r>
            <a:endParaRPr lang="tr-TR" sz="2400" dirty="0">
              <a:solidFill>
                <a:srgbClr val="00FF99"/>
              </a:solidFill>
            </a:endParaRPr>
          </a:p>
        </p:txBody>
      </p:sp>
      <p:sp>
        <p:nvSpPr>
          <p:cNvPr id="7" name="3 Dikdörtgen"/>
          <p:cNvSpPr/>
          <p:nvPr/>
        </p:nvSpPr>
        <p:spPr>
          <a:xfrm>
            <a:off x="3429000" y="2988543"/>
            <a:ext cx="1981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eaLnBrk="1" hangingPunct="1">
              <a:spcBef>
                <a:spcPct val="20000"/>
              </a:spcBef>
              <a:defRPr/>
            </a:pPr>
            <a:r>
              <a:rPr lang="en-GB" sz="2000" kern="0" dirty="0">
                <a:solidFill>
                  <a:schemeClr val="bg1"/>
                </a:solidFill>
              </a:rPr>
              <a:t>X =</a:t>
            </a:r>
            <a:r>
              <a:rPr lang="en-GB" sz="2000" kern="0" dirty="0">
                <a:solidFill>
                  <a:schemeClr val="bg1"/>
                </a:solidFill>
                <a:latin typeface="Symbol" pitchFamily="18" charset="2"/>
              </a:rPr>
              <a:t> </a:t>
            </a:r>
            <a:r>
              <a:rPr lang="tr-TR" sz="2000" kern="0" dirty="0">
                <a:solidFill>
                  <a:schemeClr val="bg1"/>
                </a:solidFill>
                <a:latin typeface="Symbol" pitchFamily="18" charset="2"/>
              </a:rPr>
              <a:t>D</a:t>
            </a:r>
            <a:r>
              <a:rPr lang="tr-TR" sz="2000" kern="0" dirty="0">
                <a:solidFill>
                  <a:schemeClr val="bg1"/>
                </a:solidFill>
                <a:latin typeface="+mj-lt"/>
              </a:rPr>
              <a:t>Q</a:t>
            </a:r>
            <a:r>
              <a:rPr lang="en-GB" sz="2000" kern="0" dirty="0">
                <a:solidFill>
                  <a:schemeClr val="bg1"/>
                </a:solidFill>
                <a:latin typeface="Symbol" pitchFamily="18" charset="2"/>
              </a:rPr>
              <a:t>/</a:t>
            </a:r>
            <a:r>
              <a:rPr lang="tr-TR" sz="2000" kern="0" dirty="0">
                <a:solidFill>
                  <a:schemeClr val="bg1"/>
                </a:solidFill>
                <a:latin typeface="Symbol" pitchFamily="18" charset="2"/>
              </a:rPr>
              <a:t>D</a:t>
            </a:r>
            <a:r>
              <a:rPr lang="en-GB" sz="2000" kern="0" dirty="0">
                <a:solidFill>
                  <a:schemeClr val="bg1"/>
                </a:solidFill>
                <a:latin typeface="+mj-lt"/>
              </a:rPr>
              <a:t>m</a:t>
            </a:r>
          </a:p>
        </p:txBody>
      </p:sp>
      <p:sp>
        <p:nvSpPr>
          <p:cNvPr id="8" name="4 Dikdörtgen"/>
          <p:cNvSpPr/>
          <p:nvPr/>
        </p:nvSpPr>
        <p:spPr>
          <a:xfrm>
            <a:off x="3048000" y="6100495"/>
            <a:ext cx="19800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1" hangingPunct="1">
              <a:spcBef>
                <a:spcPct val="20000"/>
              </a:spcBef>
              <a:defRPr/>
            </a:pPr>
            <a:r>
              <a:rPr lang="tr-TR" sz="2000" kern="0" dirty="0">
                <a:solidFill>
                  <a:schemeClr val="bg1"/>
                </a:solidFill>
              </a:rPr>
              <a:t>D</a:t>
            </a:r>
            <a:r>
              <a:rPr lang="en-GB" sz="2000" kern="0" dirty="0">
                <a:solidFill>
                  <a:schemeClr val="bg1"/>
                </a:solidFill>
              </a:rPr>
              <a:t> =</a:t>
            </a:r>
            <a:r>
              <a:rPr lang="en-GB" sz="2000" kern="0" dirty="0">
                <a:solidFill>
                  <a:schemeClr val="bg1"/>
                </a:solidFill>
                <a:latin typeface="Symbol" pitchFamily="18" charset="2"/>
              </a:rPr>
              <a:t> </a:t>
            </a:r>
            <a:r>
              <a:rPr lang="tr-TR" sz="2000" kern="0" dirty="0">
                <a:solidFill>
                  <a:schemeClr val="bg1"/>
                </a:solidFill>
                <a:latin typeface="Symbol" pitchFamily="18" charset="2"/>
              </a:rPr>
              <a:t>D</a:t>
            </a:r>
            <a:r>
              <a:rPr lang="tr-TR" sz="2000" kern="0" dirty="0">
                <a:solidFill>
                  <a:schemeClr val="bg1"/>
                </a:solidFill>
                <a:latin typeface="+mj-lt"/>
              </a:rPr>
              <a:t>E</a:t>
            </a:r>
            <a:r>
              <a:rPr lang="en-GB" sz="2000" kern="0" dirty="0">
                <a:solidFill>
                  <a:schemeClr val="bg1"/>
                </a:solidFill>
                <a:latin typeface="Symbol" pitchFamily="18" charset="2"/>
              </a:rPr>
              <a:t>/</a:t>
            </a:r>
            <a:r>
              <a:rPr lang="tr-TR" sz="2000" kern="0" dirty="0">
                <a:solidFill>
                  <a:schemeClr val="bg1"/>
                </a:solidFill>
                <a:latin typeface="Symbol" pitchFamily="18" charset="2"/>
              </a:rPr>
              <a:t>D</a:t>
            </a:r>
            <a:r>
              <a:rPr lang="en-GB" sz="2000" kern="0" dirty="0">
                <a:solidFill>
                  <a:schemeClr val="bg1"/>
                </a:solidFill>
                <a:latin typeface="+mj-lt"/>
              </a:rPr>
              <a:t>m</a:t>
            </a:r>
            <a:endParaRPr lang="en-GB" kern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447753" y="6115884"/>
            <a:ext cx="3427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tr-TR" dirty="0">
                <a:solidFill>
                  <a:schemeClr val="bg1"/>
                </a:solidFill>
              </a:rPr>
              <a:t> </a:t>
            </a:r>
            <a:r>
              <a:rPr lang="tr-TR" altLang="tr-TR" dirty="0" smtClean="0">
                <a:solidFill>
                  <a:schemeClr val="bg1"/>
                </a:solidFill>
              </a:rPr>
              <a:t> </a:t>
            </a:r>
            <a:r>
              <a:rPr lang="fr-FR" altLang="tr-TR" dirty="0" smtClean="0">
                <a:solidFill>
                  <a:schemeClr val="bg1"/>
                </a:solidFill>
              </a:rPr>
              <a:t>joule </a:t>
            </a:r>
            <a:r>
              <a:rPr lang="tr-TR" altLang="tr-TR" dirty="0">
                <a:solidFill>
                  <a:schemeClr val="bg1"/>
                </a:solidFill>
              </a:rPr>
              <a:t>/</a:t>
            </a:r>
            <a:r>
              <a:rPr lang="fr-FR" altLang="tr-TR" dirty="0">
                <a:solidFill>
                  <a:schemeClr val="bg1"/>
                </a:solidFill>
              </a:rPr>
              <a:t> </a:t>
            </a:r>
            <a:r>
              <a:rPr lang="fr-FR" altLang="tr-TR" dirty="0" err="1">
                <a:solidFill>
                  <a:schemeClr val="bg1"/>
                </a:solidFill>
              </a:rPr>
              <a:t>kilogram</a:t>
            </a:r>
            <a:r>
              <a:rPr lang="fr-FR" altLang="tr-TR" dirty="0">
                <a:solidFill>
                  <a:schemeClr val="bg1"/>
                </a:solidFill>
              </a:rPr>
              <a:t> (J/kg)</a:t>
            </a:r>
            <a:r>
              <a:rPr lang="tr-TR" altLang="tr-TR" dirty="0">
                <a:solidFill>
                  <a:schemeClr val="bg1"/>
                </a:solidFill>
              </a:rPr>
              <a:t> </a:t>
            </a:r>
            <a:r>
              <a:rPr lang="tr-TR" altLang="tr-TR" dirty="0" smtClean="0">
                <a:solidFill>
                  <a:schemeClr val="bg1"/>
                </a:solidFill>
              </a:rPr>
              <a:t>=</a:t>
            </a:r>
            <a:r>
              <a:rPr lang="fr-FR" altLang="tr-TR" dirty="0" smtClean="0">
                <a:solidFill>
                  <a:schemeClr val="bg1"/>
                </a:solidFill>
              </a:rPr>
              <a:t> </a:t>
            </a:r>
            <a:r>
              <a:rPr lang="fr-FR" altLang="tr-TR" dirty="0">
                <a:solidFill>
                  <a:schemeClr val="bg1"/>
                </a:solidFill>
              </a:rPr>
              <a:t>Gray (Gy)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3599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"/>
          <p:cNvSpPr txBox="1">
            <a:spLocks noChangeArrowheads="1"/>
          </p:cNvSpPr>
          <p:nvPr/>
        </p:nvSpPr>
        <p:spPr bwMode="auto">
          <a:xfrm>
            <a:off x="290009" y="1021104"/>
            <a:ext cx="8311506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tr-TR" sz="2000" dirty="0" smtClean="0"/>
          </a:p>
          <a:p>
            <a:pPr>
              <a:buFontTx/>
              <a:buChar char="•"/>
            </a:pPr>
            <a:r>
              <a:rPr lang="tr-TR" sz="2000" b="1" dirty="0" smtClean="0">
                <a:solidFill>
                  <a:srgbClr val="00FF99"/>
                </a:solidFill>
                <a:effectLst/>
              </a:rPr>
              <a:t>Eşdeğer </a:t>
            </a:r>
            <a:r>
              <a:rPr lang="tr-TR" sz="2000" b="1" dirty="0">
                <a:solidFill>
                  <a:srgbClr val="00FF99"/>
                </a:solidFill>
                <a:effectLst/>
              </a:rPr>
              <a:t>Doz </a:t>
            </a:r>
            <a:r>
              <a:rPr lang="tr-TR" sz="2000" b="1" dirty="0" smtClean="0">
                <a:solidFill>
                  <a:srgbClr val="00FF99"/>
                </a:solidFill>
                <a:effectLst/>
              </a:rPr>
              <a:t>(H</a:t>
            </a:r>
            <a:r>
              <a:rPr lang="tr-TR" sz="2000" b="1" baseline="-25000" dirty="0" smtClean="0">
                <a:solidFill>
                  <a:srgbClr val="00FF99"/>
                </a:solidFill>
                <a:effectLst/>
              </a:rPr>
              <a:t>T</a:t>
            </a:r>
            <a:r>
              <a:rPr lang="tr-TR" sz="2000" b="1" dirty="0" smtClean="0">
                <a:solidFill>
                  <a:srgbClr val="00FF99"/>
                </a:solidFill>
                <a:effectLst/>
              </a:rPr>
              <a:t>)</a:t>
            </a:r>
            <a:r>
              <a:rPr lang="tr-TR" sz="2000" dirty="0">
                <a:effectLst/>
              </a:rPr>
              <a:t>	</a:t>
            </a:r>
            <a:r>
              <a:rPr lang="tr-TR" sz="2000" dirty="0" smtClean="0">
                <a:solidFill>
                  <a:schemeClr val="bg1"/>
                </a:solidFill>
                <a:effectLst/>
              </a:rPr>
              <a:t>Ayrı ayrı doku ve organlarda soğurulan doz</a:t>
            </a:r>
          </a:p>
          <a:p>
            <a:pPr>
              <a:buFontTx/>
              <a:buChar char="•"/>
            </a:pPr>
            <a:endParaRPr lang="tr-TR" sz="2000" dirty="0" smtClean="0"/>
          </a:p>
          <a:p>
            <a:pPr>
              <a:buFontTx/>
              <a:buChar char="•"/>
            </a:pPr>
            <a:endParaRPr lang="tr-TR" sz="2000" dirty="0">
              <a:effectLst/>
            </a:endParaRPr>
          </a:p>
          <a:p>
            <a:pPr>
              <a:buFontTx/>
              <a:buChar char="•"/>
            </a:pPr>
            <a:endParaRPr lang="tr-TR" sz="2000" dirty="0">
              <a:solidFill>
                <a:srgbClr val="FF0000"/>
              </a:solidFill>
              <a:effectLst/>
            </a:endParaRPr>
          </a:p>
          <a:p>
            <a:endParaRPr lang="tr-TR" sz="2000" b="1" dirty="0" smtClean="0">
              <a:solidFill>
                <a:srgbClr val="00FF99"/>
              </a:solidFill>
              <a:effectLst/>
            </a:endParaRPr>
          </a:p>
          <a:p>
            <a:pPr>
              <a:buFontTx/>
              <a:buChar char="•"/>
            </a:pPr>
            <a:endParaRPr lang="tr-TR" sz="2000" b="1" dirty="0">
              <a:solidFill>
                <a:srgbClr val="00FF99"/>
              </a:solidFill>
            </a:endParaRPr>
          </a:p>
          <a:p>
            <a:pPr>
              <a:buFontTx/>
              <a:buChar char="•"/>
            </a:pPr>
            <a:endParaRPr lang="tr-TR" sz="2000" b="1" dirty="0" smtClean="0">
              <a:solidFill>
                <a:srgbClr val="00FF99"/>
              </a:solidFill>
              <a:effectLst/>
            </a:endParaRPr>
          </a:p>
          <a:p>
            <a:endParaRPr lang="tr-TR" sz="2000" b="1" dirty="0">
              <a:solidFill>
                <a:srgbClr val="00FF99"/>
              </a:solidFill>
            </a:endParaRPr>
          </a:p>
          <a:p>
            <a:r>
              <a:rPr lang="tr-TR" sz="2000" b="1" dirty="0" smtClean="0">
                <a:solidFill>
                  <a:srgbClr val="00FF99"/>
                </a:solidFill>
                <a:effectLst/>
              </a:rPr>
              <a:t>Etkin </a:t>
            </a:r>
            <a:r>
              <a:rPr lang="tr-TR" sz="2000" b="1" dirty="0">
                <a:solidFill>
                  <a:srgbClr val="00FF99"/>
                </a:solidFill>
                <a:effectLst/>
              </a:rPr>
              <a:t>Doz </a:t>
            </a:r>
            <a:r>
              <a:rPr lang="tr-TR" sz="2000" b="1" dirty="0" smtClean="0">
                <a:solidFill>
                  <a:srgbClr val="00FF99"/>
                </a:solidFill>
                <a:effectLst/>
              </a:rPr>
              <a:t> (E) </a:t>
            </a:r>
            <a:r>
              <a:rPr lang="tr-TR" sz="2000" dirty="0">
                <a:effectLst/>
              </a:rPr>
              <a:t>		</a:t>
            </a:r>
            <a:r>
              <a:rPr lang="tr-TR" sz="2000" dirty="0">
                <a:solidFill>
                  <a:schemeClr val="bg1"/>
                </a:solidFill>
                <a:effectLst/>
              </a:rPr>
              <a:t>Doku ve organların aldığı </a:t>
            </a:r>
            <a:r>
              <a:rPr lang="tr-TR" sz="2000" dirty="0" smtClean="0">
                <a:solidFill>
                  <a:schemeClr val="bg1"/>
                </a:solidFill>
                <a:effectLst/>
              </a:rPr>
              <a:t>toplam dozun </a:t>
            </a:r>
            <a:r>
              <a:rPr lang="tr-TR" sz="2000" dirty="0">
                <a:solidFill>
                  <a:schemeClr val="bg1"/>
                </a:solidFill>
                <a:effectLst/>
              </a:rPr>
              <a:t>tüm vücuda</a:t>
            </a:r>
          </a:p>
          <a:p>
            <a:r>
              <a:rPr lang="tr-TR" sz="2000" dirty="0">
                <a:solidFill>
                  <a:schemeClr val="bg1"/>
                </a:solidFill>
                <a:effectLst/>
              </a:rPr>
              <a:t>		</a:t>
            </a:r>
            <a:r>
              <a:rPr lang="tr-TR" sz="2000" dirty="0">
                <a:solidFill>
                  <a:schemeClr val="bg1"/>
                </a:solidFill>
              </a:rPr>
              <a:t>	</a:t>
            </a:r>
            <a:r>
              <a:rPr lang="tr-TR" sz="2000" dirty="0" smtClean="0">
                <a:solidFill>
                  <a:schemeClr val="bg1"/>
                </a:solidFill>
                <a:effectLst/>
              </a:rPr>
              <a:t>verdiği </a:t>
            </a:r>
            <a:r>
              <a:rPr lang="tr-TR" sz="2000" dirty="0" smtClean="0">
                <a:solidFill>
                  <a:schemeClr val="bg1"/>
                </a:solidFill>
              </a:rPr>
              <a:t>hasar (Kanser olasılığının saptanması)</a:t>
            </a:r>
            <a:endParaRPr lang="tr-TR" sz="2000" dirty="0">
              <a:solidFill>
                <a:schemeClr val="bg1"/>
              </a:solidFill>
              <a:effectLst/>
            </a:endParaRPr>
          </a:p>
        </p:txBody>
      </p:sp>
      <p:sp>
        <p:nvSpPr>
          <p:cNvPr id="4" name="Text Box 24"/>
          <p:cNvSpPr txBox="1">
            <a:spLocks noChangeArrowheads="1"/>
          </p:cNvSpPr>
          <p:nvPr/>
        </p:nvSpPr>
        <p:spPr bwMode="auto">
          <a:xfrm>
            <a:off x="2443163" y="108855"/>
            <a:ext cx="40051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  <a:effectLst/>
              </a:rPr>
              <a:t>RADYASYON BİRİMLERİ</a:t>
            </a:r>
            <a:endParaRPr lang="tr-TR" sz="3200" dirty="0">
              <a:solidFill>
                <a:srgbClr val="FFFF00"/>
              </a:solidFill>
              <a:effectLst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276600" y="748976"/>
            <a:ext cx="26340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00FF99"/>
                </a:solidFill>
              </a:rPr>
              <a:t>Korunma Birimleri</a:t>
            </a:r>
            <a:endParaRPr lang="tr-TR" sz="2400" dirty="0">
              <a:solidFill>
                <a:srgbClr val="00FF99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64994" y="1879216"/>
            <a:ext cx="3776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tr-TR" sz="28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</a:t>
            </a:r>
            <a:r>
              <a:rPr lang="tr-TR" sz="28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80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tr-TR" sz="2800" baseline="-2500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sz="2800" baseline="-25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tr-TR" sz="28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D</a:t>
            </a:r>
            <a:r>
              <a:rPr lang="tr-TR" sz="2800" baseline="-25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T.R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998897" y="5690881"/>
            <a:ext cx="2665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tr-TR" sz="2400" baseline="-25000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tr-TR" sz="2000" baseline="-25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:Doku ağırlık  faktörü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622044" y="2595761"/>
            <a:ext cx="3589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tr-TR" sz="2400" baseline="-250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sz="24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baseline="-25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:Radyasyon ağırlık faktörü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025284" y="3179573"/>
            <a:ext cx="3727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tr-TR" sz="20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T.R</a:t>
            </a:r>
            <a:r>
              <a:rPr lang="tr-TR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:Belirli bir  Organda soğurulan doz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066099" y="4971820"/>
            <a:ext cx="2025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 = </a:t>
            </a:r>
            <a:r>
              <a:rPr lang="tr-TR" sz="28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</a:t>
            </a:r>
            <a:r>
              <a:rPr lang="tr-TR" sz="2800" baseline="-25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tr-TR" sz="28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r>
              <a:rPr lang="tr-TR" sz="28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.H</a:t>
            </a:r>
            <a:r>
              <a:rPr lang="tr-TR" sz="2800" baseline="-25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T.</a:t>
            </a:r>
            <a:r>
              <a:rPr lang="tr-TR" sz="2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tr-T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1142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924593" y="2545111"/>
            <a:ext cx="365439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İç içe yaşadığımız radyasyon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788689" y="1691728"/>
            <a:ext cx="30791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DOĞAL RADYASYON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717485" y="3677231"/>
            <a:ext cx="29083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YAPAY RADYASYON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924593" y="4970448"/>
            <a:ext cx="3088538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İnsan yapımı radyasyon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975923" y="307121"/>
            <a:ext cx="4372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RADYASYON KAYNAKLARI</a:t>
            </a:r>
            <a:endParaRPr lang="tr-TR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05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etin kutusu 10"/>
          <p:cNvSpPr txBox="1"/>
          <p:nvPr/>
        </p:nvSpPr>
        <p:spPr>
          <a:xfrm>
            <a:off x="1978032" y="374573"/>
            <a:ext cx="58810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DOĞAL RADYASYON KAYNAKLARI</a:t>
            </a:r>
            <a:endParaRPr lang="tr-TR" sz="3200" dirty="0">
              <a:solidFill>
                <a:srgbClr val="FFFF00"/>
              </a:solidFill>
            </a:endParaRPr>
          </a:p>
        </p:txBody>
      </p:sp>
      <p:grpSp>
        <p:nvGrpSpPr>
          <p:cNvPr id="3" name="Grup 2"/>
          <p:cNvGrpSpPr/>
          <p:nvPr/>
        </p:nvGrpSpPr>
        <p:grpSpPr>
          <a:xfrm>
            <a:off x="796975" y="1306286"/>
            <a:ext cx="8024808" cy="3836240"/>
            <a:chOff x="1319489" y="2068471"/>
            <a:chExt cx="7456214" cy="3152432"/>
          </a:xfrm>
        </p:grpSpPr>
        <p:graphicFrame>
          <p:nvGraphicFramePr>
            <p:cNvPr id="26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23305025"/>
                </p:ext>
              </p:extLst>
            </p:nvPr>
          </p:nvGraphicFramePr>
          <p:xfrm>
            <a:off x="1883917" y="2807903"/>
            <a:ext cx="1071563" cy="241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92" name="Clip" r:id="rId3" imgW="1928813" imgH="4792663" progId="">
                    <p:embed/>
                  </p:oleObj>
                </mc:Choice>
                <mc:Fallback>
                  <p:oleObj name="Clip" r:id="rId3" imgW="1928813" imgH="4792663" progId="">
                    <p:embed/>
                    <p:pic>
                      <p:nvPicPr>
                        <p:cNvPr id="4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3917" y="2807903"/>
                          <a:ext cx="1071563" cy="2413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" name="Text Box 12"/>
            <p:cNvSpPr txBox="1">
              <a:spLocks noChangeArrowheads="1"/>
            </p:cNvSpPr>
            <p:nvPr/>
          </p:nvSpPr>
          <p:spPr bwMode="auto">
            <a:xfrm>
              <a:off x="6008532" y="2073109"/>
              <a:ext cx="1321323" cy="338554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tr-TR" sz="1600" dirty="0" smtClean="0">
                  <a:solidFill>
                    <a:schemeClr val="bg1"/>
                  </a:solidFill>
                </a:rPr>
                <a:t>400 foton/</a:t>
              </a:r>
              <a:r>
                <a:rPr lang="tr-TR" sz="1600" dirty="0" err="1" smtClean="0">
                  <a:solidFill>
                    <a:schemeClr val="bg1"/>
                  </a:solidFill>
                </a:rPr>
                <a:t>Sn</a:t>
              </a:r>
              <a:r>
                <a:rPr lang="tr-TR" sz="1600" dirty="0" smtClean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8" name="Line 13"/>
            <p:cNvSpPr>
              <a:spLocks noChangeShapeType="1"/>
            </p:cNvSpPr>
            <p:nvPr/>
          </p:nvSpPr>
          <p:spPr bwMode="auto">
            <a:xfrm flipH="1">
              <a:off x="2736322" y="2584389"/>
              <a:ext cx="438316" cy="36004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 sz="2000">
                <a:solidFill>
                  <a:schemeClr val="bg1"/>
                </a:solidFill>
              </a:endParaRPr>
            </a:p>
          </p:txBody>
        </p:sp>
        <p:sp>
          <p:nvSpPr>
            <p:cNvPr id="29" name="Line 13"/>
            <p:cNvSpPr>
              <a:spLocks noChangeShapeType="1"/>
            </p:cNvSpPr>
            <p:nvPr/>
          </p:nvSpPr>
          <p:spPr bwMode="auto">
            <a:xfrm flipH="1">
              <a:off x="2531989" y="2442326"/>
              <a:ext cx="43417" cy="31654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 sz="2000">
                <a:solidFill>
                  <a:schemeClr val="bg1"/>
                </a:solidFill>
              </a:endParaRPr>
            </a:p>
          </p:txBody>
        </p:sp>
        <p:sp>
          <p:nvSpPr>
            <p:cNvPr id="30" name="Line 13"/>
            <p:cNvSpPr>
              <a:spLocks noChangeShapeType="1"/>
            </p:cNvSpPr>
            <p:nvPr/>
          </p:nvSpPr>
          <p:spPr bwMode="auto">
            <a:xfrm>
              <a:off x="2281488" y="2442326"/>
              <a:ext cx="28632" cy="32688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 sz="2000">
                <a:solidFill>
                  <a:schemeClr val="bg1"/>
                </a:solidFill>
              </a:endParaRPr>
            </a:p>
          </p:txBody>
        </p:sp>
        <p:sp>
          <p:nvSpPr>
            <p:cNvPr id="31" name="Line 13"/>
            <p:cNvSpPr>
              <a:spLocks noChangeShapeType="1"/>
            </p:cNvSpPr>
            <p:nvPr/>
          </p:nvSpPr>
          <p:spPr bwMode="auto">
            <a:xfrm>
              <a:off x="1783696" y="2588181"/>
              <a:ext cx="388672" cy="27519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 sz="2000">
                <a:solidFill>
                  <a:schemeClr val="bg1"/>
                </a:solidFill>
              </a:endParaRPr>
            </a:p>
          </p:txBody>
        </p:sp>
        <p:grpSp>
          <p:nvGrpSpPr>
            <p:cNvPr id="32" name="Grup 31"/>
            <p:cNvGrpSpPr/>
            <p:nvPr/>
          </p:nvGrpSpPr>
          <p:grpSpPr>
            <a:xfrm>
              <a:off x="2964036" y="3023927"/>
              <a:ext cx="432049" cy="1800200"/>
              <a:chOff x="3131839" y="4581128"/>
              <a:chExt cx="873924" cy="1800200"/>
            </a:xfrm>
          </p:grpSpPr>
          <p:sp>
            <p:nvSpPr>
              <p:cNvPr id="33" name="Line 13"/>
              <p:cNvSpPr>
                <a:spLocks noChangeShapeType="1"/>
              </p:cNvSpPr>
              <p:nvPr/>
            </p:nvSpPr>
            <p:spPr bwMode="auto">
              <a:xfrm flipH="1">
                <a:off x="3141668" y="5413507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Line 13"/>
              <p:cNvSpPr>
                <a:spLocks noChangeShapeType="1"/>
              </p:cNvSpPr>
              <p:nvPr/>
            </p:nvSpPr>
            <p:spPr bwMode="auto">
              <a:xfrm flipH="1">
                <a:off x="3141668" y="5618086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Line 13"/>
              <p:cNvSpPr>
                <a:spLocks noChangeShapeType="1"/>
              </p:cNvSpPr>
              <p:nvPr/>
            </p:nvSpPr>
            <p:spPr bwMode="auto">
              <a:xfrm flipH="1">
                <a:off x="3131840" y="5805264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Line 13"/>
              <p:cNvSpPr>
                <a:spLocks noChangeShapeType="1"/>
              </p:cNvSpPr>
              <p:nvPr/>
            </p:nvSpPr>
            <p:spPr bwMode="auto">
              <a:xfrm flipH="1">
                <a:off x="3151496" y="4775238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Line 13"/>
              <p:cNvSpPr>
                <a:spLocks noChangeShapeType="1"/>
              </p:cNvSpPr>
              <p:nvPr/>
            </p:nvSpPr>
            <p:spPr bwMode="auto">
              <a:xfrm flipH="1">
                <a:off x="3151496" y="4979817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Line 13"/>
              <p:cNvSpPr>
                <a:spLocks noChangeShapeType="1"/>
              </p:cNvSpPr>
              <p:nvPr/>
            </p:nvSpPr>
            <p:spPr bwMode="auto">
              <a:xfrm flipH="1">
                <a:off x="3141668" y="5166995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Line 13"/>
              <p:cNvSpPr>
                <a:spLocks noChangeShapeType="1"/>
              </p:cNvSpPr>
              <p:nvPr/>
            </p:nvSpPr>
            <p:spPr bwMode="auto">
              <a:xfrm flipH="1">
                <a:off x="3131840" y="4581128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Line 13"/>
              <p:cNvSpPr>
                <a:spLocks noChangeShapeType="1"/>
              </p:cNvSpPr>
              <p:nvPr/>
            </p:nvSpPr>
            <p:spPr bwMode="auto">
              <a:xfrm flipH="1">
                <a:off x="3141667" y="5989571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Line 13"/>
              <p:cNvSpPr>
                <a:spLocks noChangeShapeType="1"/>
              </p:cNvSpPr>
              <p:nvPr/>
            </p:nvSpPr>
            <p:spPr bwMode="auto">
              <a:xfrm flipH="1">
                <a:off x="3141667" y="6194150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Line 13"/>
              <p:cNvSpPr>
                <a:spLocks noChangeShapeType="1"/>
              </p:cNvSpPr>
              <p:nvPr/>
            </p:nvSpPr>
            <p:spPr bwMode="auto">
              <a:xfrm flipH="1">
                <a:off x="3131839" y="6381328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Grup 42"/>
            <p:cNvGrpSpPr/>
            <p:nvPr/>
          </p:nvGrpSpPr>
          <p:grpSpPr>
            <a:xfrm>
              <a:off x="1319489" y="3023927"/>
              <a:ext cx="420412" cy="1800200"/>
              <a:chOff x="899592" y="4581128"/>
              <a:chExt cx="873924" cy="1800200"/>
            </a:xfrm>
          </p:grpSpPr>
          <p:sp>
            <p:nvSpPr>
              <p:cNvPr id="44" name="Line 13"/>
              <p:cNvSpPr>
                <a:spLocks noChangeShapeType="1"/>
              </p:cNvSpPr>
              <p:nvPr/>
            </p:nvSpPr>
            <p:spPr bwMode="auto">
              <a:xfrm flipH="1">
                <a:off x="909421" y="5413507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Line 13"/>
              <p:cNvSpPr>
                <a:spLocks noChangeShapeType="1"/>
              </p:cNvSpPr>
              <p:nvPr/>
            </p:nvSpPr>
            <p:spPr bwMode="auto">
              <a:xfrm flipH="1">
                <a:off x="909421" y="5618086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Line 13"/>
              <p:cNvSpPr>
                <a:spLocks noChangeShapeType="1"/>
              </p:cNvSpPr>
              <p:nvPr/>
            </p:nvSpPr>
            <p:spPr bwMode="auto">
              <a:xfrm flipH="1">
                <a:off x="899593" y="5805264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Line 13"/>
              <p:cNvSpPr>
                <a:spLocks noChangeShapeType="1"/>
              </p:cNvSpPr>
              <p:nvPr/>
            </p:nvSpPr>
            <p:spPr bwMode="auto">
              <a:xfrm flipH="1">
                <a:off x="919249" y="4775238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Line 13"/>
              <p:cNvSpPr>
                <a:spLocks noChangeShapeType="1"/>
              </p:cNvSpPr>
              <p:nvPr/>
            </p:nvSpPr>
            <p:spPr bwMode="auto">
              <a:xfrm flipH="1">
                <a:off x="919249" y="4979817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Line 13"/>
              <p:cNvSpPr>
                <a:spLocks noChangeShapeType="1"/>
              </p:cNvSpPr>
              <p:nvPr/>
            </p:nvSpPr>
            <p:spPr bwMode="auto">
              <a:xfrm flipH="1">
                <a:off x="909421" y="5166995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Line 13"/>
              <p:cNvSpPr>
                <a:spLocks noChangeShapeType="1"/>
              </p:cNvSpPr>
              <p:nvPr/>
            </p:nvSpPr>
            <p:spPr bwMode="auto">
              <a:xfrm flipH="1">
                <a:off x="899593" y="4581128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Line 13"/>
              <p:cNvSpPr>
                <a:spLocks noChangeShapeType="1"/>
              </p:cNvSpPr>
              <p:nvPr/>
            </p:nvSpPr>
            <p:spPr bwMode="auto">
              <a:xfrm flipH="1">
                <a:off x="909420" y="5989571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Line 13"/>
              <p:cNvSpPr>
                <a:spLocks noChangeShapeType="1"/>
              </p:cNvSpPr>
              <p:nvPr/>
            </p:nvSpPr>
            <p:spPr bwMode="auto">
              <a:xfrm flipH="1">
                <a:off x="909420" y="6194150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Line 13"/>
              <p:cNvSpPr>
                <a:spLocks noChangeShapeType="1"/>
              </p:cNvSpPr>
              <p:nvPr/>
            </p:nvSpPr>
            <p:spPr bwMode="auto">
              <a:xfrm flipH="1">
                <a:off x="899592" y="6381328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</p:grpSp>
        <p:graphicFrame>
          <p:nvGraphicFramePr>
            <p:cNvPr id="54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9538052"/>
                </p:ext>
              </p:extLst>
            </p:nvPr>
          </p:nvGraphicFramePr>
          <p:xfrm>
            <a:off x="6105941" y="2807903"/>
            <a:ext cx="1071563" cy="2413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93" name="Clip" r:id="rId3" imgW="1928813" imgH="4792663" progId="">
                    <p:embed/>
                  </p:oleObj>
                </mc:Choice>
                <mc:Fallback>
                  <p:oleObj name="Clip" r:id="rId3" imgW="1928813" imgH="4792663" progId="">
                    <p:embed/>
                    <p:pic>
                      <p:nvPicPr>
                        <p:cNvPr id="32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05941" y="2807903"/>
                          <a:ext cx="1071563" cy="2413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5" name="Grup 54"/>
            <p:cNvGrpSpPr/>
            <p:nvPr/>
          </p:nvGrpSpPr>
          <p:grpSpPr>
            <a:xfrm>
              <a:off x="7153012" y="3155687"/>
              <a:ext cx="419537" cy="1810395"/>
              <a:chOff x="7370483" y="4758111"/>
              <a:chExt cx="936104" cy="1810395"/>
            </a:xfrm>
          </p:grpSpPr>
          <p:sp>
            <p:nvSpPr>
              <p:cNvPr id="56" name="Line 13"/>
              <p:cNvSpPr>
                <a:spLocks noChangeShapeType="1"/>
              </p:cNvSpPr>
              <p:nvPr/>
            </p:nvSpPr>
            <p:spPr bwMode="auto">
              <a:xfrm flipH="1">
                <a:off x="7380312" y="4758111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Line 13"/>
              <p:cNvSpPr>
                <a:spLocks noChangeShapeType="1"/>
              </p:cNvSpPr>
              <p:nvPr/>
            </p:nvSpPr>
            <p:spPr bwMode="auto">
              <a:xfrm flipH="1">
                <a:off x="7380311" y="5129596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Line 13"/>
              <p:cNvSpPr>
                <a:spLocks noChangeShapeType="1"/>
              </p:cNvSpPr>
              <p:nvPr/>
            </p:nvSpPr>
            <p:spPr bwMode="auto">
              <a:xfrm flipH="1">
                <a:off x="7370483" y="5521353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Line 13"/>
              <p:cNvSpPr>
                <a:spLocks noChangeShapeType="1"/>
              </p:cNvSpPr>
              <p:nvPr/>
            </p:nvSpPr>
            <p:spPr bwMode="auto">
              <a:xfrm flipH="1">
                <a:off x="7452320" y="5805264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Line 13"/>
              <p:cNvSpPr>
                <a:spLocks noChangeShapeType="1"/>
              </p:cNvSpPr>
              <p:nvPr/>
            </p:nvSpPr>
            <p:spPr bwMode="auto">
              <a:xfrm flipH="1">
                <a:off x="7452319" y="6176749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Line 13"/>
              <p:cNvSpPr>
                <a:spLocks noChangeShapeType="1"/>
              </p:cNvSpPr>
              <p:nvPr/>
            </p:nvSpPr>
            <p:spPr bwMode="auto">
              <a:xfrm flipH="1">
                <a:off x="7442491" y="6568506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triangl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2" name="Line 13"/>
            <p:cNvSpPr>
              <a:spLocks noChangeShapeType="1"/>
            </p:cNvSpPr>
            <p:nvPr/>
          </p:nvSpPr>
          <p:spPr bwMode="auto">
            <a:xfrm>
              <a:off x="6564437" y="2414181"/>
              <a:ext cx="12588" cy="321714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tr-TR" sz="2000">
                <a:solidFill>
                  <a:schemeClr val="bg1"/>
                </a:solidFill>
              </a:endParaRPr>
            </a:p>
          </p:txBody>
        </p:sp>
        <p:grpSp>
          <p:nvGrpSpPr>
            <p:cNvPr id="63" name="Grup 62"/>
            <p:cNvGrpSpPr/>
            <p:nvPr/>
          </p:nvGrpSpPr>
          <p:grpSpPr>
            <a:xfrm>
              <a:off x="5618503" y="3117457"/>
              <a:ext cx="369869" cy="1810395"/>
              <a:chOff x="5071142" y="4674658"/>
              <a:chExt cx="936104" cy="1810395"/>
            </a:xfrm>
          </p:grpSpPr>
          <p:sp>
            <p:nvSpPr>
              <p:cNvPr id="64" name="Line 13"/>
              <p:cNvSpPr>
                <a:spLocks noChangeShapeType="1"/>
              </p:cNvSpPr>
              <p:nvPr/>
            </p:nvSpPr>
            <p:spPr bwMode="auto">
              <a:xfrm flipH="1">
                <a:off x="5080971" y="4674658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Line 13"/>
              <p:cNvSpPr>
                <a:spLocks noChangeShapeType="1"/>
              </p:cNvSpPr>
              <p:nvPr/>
            </p:nvSpPr>
            <p:spPr bwMode="auto">
              <a:xfrm flipH="1">
                <a:off x="5080970" y="5046143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Line 13"/>
              <p:cNvSpPr>
                <a:spLocks noChangeShapeType="1"/>
              </p:cNvSpPr>
              <p:nvPr/>
            </p:nvSpPr>
            <p:spPr bwMode="auto">
              <a:xfrm flipH="1">
                <a:off x="5071142" y="5437900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Line 13"/>
              <p:cNvSpPr>
                <a:spLocks noChangeShapeType="1"/>
              </p:cNvSpPr>
              <p:nvPr/>
            </p:nvSpPr>
            <p:spPr bwMode="auto">
              <a:xfrm flipH="1">
                <a:off x="5152979" y="5721811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Line 13"/>
              <p:cNvSpPr>
                <a:spLocks noChangeShapeType="1"/>
              </p:cNvSpPr>
              <p:nvPr/>
            </p:nvSpPr>
            <p:spPr bwMode="auto">
              <a:xfrm flipH="1">
                <a:off x="5152978" y="6093296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Line 13"/>
              <p:cNvSpPr>
                <a:spLocks noChangeShapeType="1"/>
              </p:cNvSpPr>
              <p:nvPr/>
            </p:nvSpPr>
            <p:spPr bwMode="auto">
              <a:xfrm flipH="1">
                <a:off x="5143150" y="6485053"/>
                <a:ext cx="854267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 type="none" w="med" len="med"/>
                <a:tailEnd type="triangle" w="med" len="med"/>
              </a:ln>
              <a:effectLst/>
            </p:spPr>
            <p:txBody>
              <a:bodyPr/>
              <a:lstStyle/>
              <a:p>
                <a:endParaRPr lang="tr-TR" sz="20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0" name="Text Box 12"/>
            <p:cNvSpPr txBox="1">
              <a:spLocks noChangeArrowheads="1"/>
            </p:cNvSpPr>
            <p:nvPr/>
          </p:nvSpPr>
          <p:spPr bwMode="auto">
            <a:xfrm>
              <a:off x="1725876" y="2068471"/>
              <a:ext cx="1576202" cy="338554"/>
            </a:xfrm>
            <a:prstGeom prst="rect">
              <a:avLst/>
            </a:prstGeom>
            <a:solidFill>
              <a:srgbClr val="FF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tr-TR" sz="1600" dirty="0" smtClean="0">
                  <a:solidFill>
                    <a:schemeClr val="bg1"/>
                  </a:solidFill>
                </a:rPr>
                <a:t>15 000 foton/</a:t>
              </a:r>
              <a:r>
                <a:rPr lang="tr-TR" sz="1600" dirty="0" err="1" smtClean="0">
                  <a:solidFill>
                    <a:schemeClr val="bg1"/>
                  </a:solidFill>
                </a:rPr>
                <a:t>Sn</a:t>
              </a:r>
              <a:r>
                <a:rPr lang="tr-TR" sz="1600" dirty="0" smtClean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1" name="Metin kutusu 70"/>
            <p:cNvSpPr txBox="1"/>
            <p:nvPr/>
          </p:nvSpPr>
          <p:spPr>
            <a:xfrm>
              <a:off x="7860581" y="3218037"/>
              <a:ext cx="915122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Potasyum</a:t>
              </a:r>
            </a:p>
            <a:p>
              <a:r>
                <a:rPr lang="tr-TR" sz="1400" dirty="0" smtClean="0">
                  <a:solidFill>
                    <a:schemeClr val="bg1"/>
                  </a:solidFill>
                </a:rPr>
                <a:t>Radyum</a:t>
              </a:r>
            </a:p>
            <a:p>
              <a:r>
                <a:rPr lang="tr-TR" sz="1400" dirty="0" smtClean="0">
                  <a:solidFill>
                    <a:schemeClr val="bg1"/>
                  </a:solidFill>
                </a:rPr>
                <a:t>Polonyum</a:t>
              </a:r>
            </a:p>
            <a:p>
              <a:r>
                <a:rPr lang="tr-TR" sz="1400" dirty="0" smtClean="0">
                  <a:solidFill>
                    <a:schemeClr val="bg1"/>
                  </a:solidFill>
                </a:rPr>
                <a:t>Uranyum</a:t>
              </a:r>
            </a:p>
            <a:p>
              <a:r>
                <a:rPr lang="tr-TR" sz="1400" dirty="0" smtClean="0">
                  <a:solidFill>
                    <a:schemeClr val="bg1"/>
                  </a:solidFill>
                </a:rPr>
                <a:t>……..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72" name="Metin kutusu 71"/>
            <p:cNvSpPr txBox="1"/>
            <p:nvPr/>
          </p:nvSpPr>
          <p:spPr>
            <a:xfrm>
              <a:off x="7870082" y="2879911"/>
              <a:ext cx="782587" cy="307777"/>
            </a:xfrm>
            <a:prstGeom prst="rect">
              <a:avLst/>
            </a:prstGeom>
            <a:solidFill>
              <a:srgbClr val="FF0000"/>
            </a:solidFill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7000 </a:t>
              </a:r>
              <a:r>
                <a:rPr lang="tr-TR" sz="1400" dirty="0" err="1" smtClean="0">
                  <a:solidFill>
                    <a:schemeClr val="bg1"/>
                  </a:solidFill>
                </a:rPr>
                <a:t>Bq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637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1"/>
          <p:cNvGraphicFramePr>
            <a:graphicFrameLocks noChangeAspect="1"/>
          </p:cNvGraphicFramePr>
          <p:nvPr>
            <p:extLst/>
          </p:nvPr>
        </p:nvGraphicFramePr>
        <p:xfrm>
          <a:off x="3096347" y="1087200"/>
          <a:ext cx="2358376" cy="5310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5" name="Clip" r:id="rId3" imgW="1928813" imgH="4792663" progId="">
                  <p:embed/>
                </p:oleObj>
              </mc:Choice>
              <mc:Fallback>
                <p:oleObj name="Clip" r:id="rId3" imgW="1928813" imgH="4792663" progId="">
                  <p:embed/>
                  <p:pic>
                    <p:nvPicPr>
                      <p:cNvPr id="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6347" y="1087200"/>
                        <a:ext cx="2358376" cy="53107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585866" y="1784254"/>
            <a:ext cx="17143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Kozmik Radyasyon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6" name="Sol Ok 5"/>
          <p:cNvSpPr/>
          <p:nvPr/>
        </p:nvSpPr>
        <p:spPr>
          <a:xfrm rot="12291333">
            <a:off x="2160448" y="1278739"/>
            <a:ext cx="792480" cy="355423"/>
          </a:xfrm>
          <a:prstGeom prst="leftArrow">
            <a:avLst/>
          </a:prstGeom>
          <a:solidFill>
            <a:srgbClr val="FF33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7" name="Metin kutusu 6"/>
          <p:cNvSpPr txBox="1"/>
          <p:nvPr/>
        </p:nvSpPr>
        <p:spPr>
          <a:xfrm>
            <a:off x="6034542" y="6027003"/>
            <a:ext cx="2136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Yer kabuğunda bulunan</a:t>
            </a:r>
          </a:p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 radyoaktif maddeler </a:t>
            </a:r>
          </a:p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(Uranyum, Toryum </a:t>
            </a:r>
            <a:r>
              <a:rPr lang="tr-TR" sz="1600" dirty="0" err="1" smtClean="0">
                <a:solidFill>
                  <a:schemeClr val="bg1"/>
                </a:solidFill>
              </a:rPr>
              <a:t>vs</a:t>
            </a:r>
            <a:r>
              <a:rPr lang="tr-TR" sz="1600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9" name="Serbest Form 8"/>
          <p:cNvSpPr/>
          <p:nvPr/>
        </p:nvSpPr>
        <p:spPr>
          <a:xfrm>
            <a:off x="2391059" y="6199628"/>
            <a:ext cx="3579223" cy="635726"/>
          </a:xfrm>
          <a:custGeom>
            <a:avLst/>
            <a:gdLst>
              <a:gd name="connsiteX0" fmla="*/ 69669 w 3579223"/>
              <a:gd name="connsiteY0" fmla="*/ 383177 h 635726"/>
              <a:gd name="connsiteX1" fmla="*/ 69669 w 3579223"/>
              <a:gd name="connsiteY1" fmla="*/ 383177 h 635726"/>
              <a:gd name="connsiteX2" fmla="*/ 121920 w 3579223"/>
              <a:gd name="connsiteY2" fmla="*/ 296091 h 635726"/>
              <a:gd name="connsiteX3" fmla="*/ 156755 w 3579223"/>
              <a:gd name="connsiteY3" fmla="*/ 287383 h 635726"/>
              <a:gd name="connsiteX4" fmla="*/ 513806 w 3579223"/>
              <a:gd name="connsiteY4" fmla="*/ 95794 h 635726"/>
              <a:gd name="connsiteX5" fmla="*/ 1166949 w 3579223"/>
              <a:gd name="connsiteY5" fmla="*/ 200297 h 635726"/>
              <a:gd name="connsiteX6" fmla="*/ 1245326 w 3579223"/>
              <a:gd name="connsiteY6" fmla="*/ 209006 h 635726"/>
              <a:gd name="connsiteX7" fmla="*/ 1506583 w 3579223"/>
              <a:gd name="connsiteY7" fmla="*/ 182880 h 635726"/>
              <a:gd name="connsiteX8" fmla="*/ 2629989 w 3579223"/>
              <a:gd name="connsiteY8" fmla="*/ 174171 h 635726"/>
              <a:gd name="connsiteX9" fmla="*/ 3492137 w 3579223"/>
              <a:gd name="connsiteY9" fmla="*/ 0 h 635726"/>
              <a:gd name="connsiteX10" fmla="*/ 3570515 w 3579223"/>
              <a:gd name="connsiteY10" fmla="*/ 69669 h 635726"/>
              <a:gd name="connsiteX11" fmla="*/ 3579223 w 3579223"/>
              <a:gd name="connsiteY11" fmla="*/ 69669 h 635726"/>
              <a:gd name="connsiteX12" fmla="*/ 3553097 w 3579223"/>
              <a:gd name="connsiteY12" fmla="*/ 435429 h 635726"/>
              <a:gd name="connsiteX13" fmla="*/ 3553097 w 3579223"/>
              <a:gd name="connsiteY13" fmla="*/ 635726 h 635726"/>
              <a:gd name="connsiteX14" fmla="*/ 139337 w 3579223"/>
              <a:gd name="connsiteY14" fmla="*/ 592183 h 635726"/>
              <a:gd name="connsiteX15" fmla="*/ 0 w 3579223"/>
              <a:gd name="connsiteY15" fmla="*/ 330926 h 635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579223" h="635726">
                <a:moveTo>
                  <a:pt x="69669" y="383177"/>
                </a:moveTo>
                <a:lnTo>
                  <a:pt x="69669" y="383177"/>
                </a:lnTo>
                <a:cubicBezTo>
                  <a:pt x="87086" y="354148"/>
                  <a:pt x="99148" y="321140"/>
                  <a:pt x="121920" y="296091"/>
                </a:cubicBezTo>
                <a:cubicBezTo>
                  <a:pt x="129971" y="287235"/>
                  <a:pt x="156755" y="287383"/>
                  <a:pt x="156755" y="287383"/>
                </a:cubicBezTo>
                <a:lnTo>
                  <a:pt x="513806" y="95794"/>
                </a:lnTo>
                <a:lnTo>
                  <a:pt x="1166949" y="200297"/>
                </a:lnTo>
                <a:lnTo>
                  <a:pt x="1245326" y="209006"/>
                </a:lnTo>
                <a:lnTo>
                  <a:pt x="1506583" y="182880"/>
                </a:lnTo>
                <a:lnTo>
                  <a:pt x="2629989" y="174171"/>
                </a:lnTo>
                <a:lnTo>
                  <a:pt x="3492137" y="0"/>
                </a:lnTo>
                <a:cubicBezTo>
                  <a:pt x="3515216" y="23079"/>
                  <a:pt x="3539436" y="54129"/>
                  <a:pt x="3570515" y="69669"/>
                </a:cubicBezTo>
                <a:cubicBezTo>
                  <a:pt x="3573111" y="70967"/>
                  <a:pt x="3576320" y="69669"/>
                  <a:pt x="3579223" y="69669"/>
                </a:cubicBezTo>
                <a:lnTo>
                  <a:pt x="3553097" y="435429"/>
                </a:lnTo>
                <a:lnTo>
                  <a:pt x="3553097" y="635726"/>
                </a:lnTo>
                <a:lnTo>
                  <a:pt x="139337" y="592183"/>
                </a:lnTo>
                <a:lnTo>
                  <a:pt x="0" y="330926"/>
                </a:lnTo>
              </a:path>
            </a:pathLst>
          </a:custGeom>
          <a:pattFill prst="lgConfetti">
            <a:fgClr>
              <a:schemeClr val="bg1">
                <a:lumMod val="5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3374" y="950810"/>
            <a:ext cx="896364" cy="505641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208774" y="2737985"/>
            <a:ext cx="2830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İnsan vücudunda </a:t>
            </a:r>
          </a:p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(Kas, kemik, dişler ve akciğerler)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07880" y="3900658"/>
            <a:ext cx="22673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Yiyecek ve içeceklerde</a:t>
            </a:r>
          </a:p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  (Patates</a:t>
            </a:r>
            <a:r>
              <a:rPr lang="tr-TR" sz="1600" dirty="0">
                <a:solidFill>
                  <a:schemeClr val="bg1"/>
                </a:solidFill>
              </a:rPr>
              <a:t>, havuç, muz </a:t>
            </a:r>
            <a:r>
              <a:rPr lang="tr-TR" sz="1600" dirty="0" err="1" smtClean="0">
                <a:solidFill>
                  <a:schemeClr val="bg1"/>
                </a:solidFill>
              </a:rPr>
              <a:t>vs</a:t>
            </a:r>
            <a:r>
              <a:rPr lang="tr-TR" sz="1600" dirty="0" smtClean="0">
                <a:solidFill>
                  <a:schemeClr val="bg1"/>
                </a:solidFill>
              </a:rPr>
              <a:t>)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8" name="Sol Ok 7"/>
          <p:cNvSpPr/>
          <p:nvPr/>
        </p:nvSpPr>
        <p:spPr>
          <a:xfrm rot="2762569">
            <a:off x="4996901" y="6021916"/>
            <a:ext cx="792480" cy="355423"/>
          </a:xfrm>
          <a:prstGeom prst="leftArrow">
            <a:avLst/>
          </a:prstGeom>
          <a:solidFill>
            <a:srgbClr val="FF33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27" name="Şimşek İşareti 26"/>
          <p:cNvSpPr/>
          <p:nvPr/>
        </p:nvSpPr>
        <p:spPr>
          <a:xfrm rot="7734767">
            <a:off x="4937190" y="900575"/>
            <a:ext cx="936391" cy="1799041"/>
          </a:xfrm>
          <a:prstGeom prst="lightningBol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26" name="Bulut Belirtme Çizgisi 25"/>
          <p:cNvSpPr/>
          <p:nvPr/>
        </p:nvSpPr>
        <p:spPr>
          <a:xfrm>
            <a:off x="5851795" y="1591514"/>
            <a:ext cx="1519914" cy="881720"/>
          </a:xfrm>
          <a:prstGeom prst="cloudCallou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600"/>
          </a:p>
        </p:txBody>
      </p:sp>
      <p:sp>
        <p:nvSpPr>
          <p:cNvPr id="40" name="Metin kutusu 39"/>
          <p:cNvSpPr txBox="1"/>
          <p:nvPr/>
        </p:nvSpPr>
        <p:spPr>
          <a:xfrm>
            <a:off x="6250889" y="1173282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Radon Gazı</a:t>
            </a:r>
          </a:p>
        </p:txBody>
      </p:sp>
      <p:pic>
        <p:nvPicPr>
          <p:cNvPr id="41" name="Resim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396" y="2473234"/>
            <a:ext cx="2287171" cy="1625095"/>
          </a:xfrm>
          <a:prstGeom prst="rect">
            <a:avLst/>
          </a:prstGeom>
        </p:spPr>
      </p:pic>
      <p:sp>
        <p:nvSpPr>
          <p:cNvPr id="44" name="Metin kutusu 43"/>
          <p:cNvSpPr txBox="1"/>
          <p:nvPr/>
        </p:nvSpPr>
        <p:spPr>
          <a:xfrm>
            <a:off x="2084780" y="50219"/>
            <a:ext cx="56614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DOĞAL RADYASYON KAYNAKLARI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45" name="Metin kutusu 44"/>
          <p:cNvSpPr txBox="1"/>
          <p:nvPr/>
        </p:nvSpPr>
        <p:spPr>
          <a:xfrm>
            <a:off x="6811299" y="4502022"/>
            <a:ext cx="16013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Yapı Malzemeleri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4" name="Serbest Form 3"/>
          <p:cNvSpPr/>
          <p:nvPr/>
        </p:nvSpPr>
        <p:spPr>
          <a:xfrm>
            <a:off x="4275073" y="1623449"/>
            <a:ext cx="99761" cy="692491"/>
          </a:xfrm>
          <a:custGeom>
            <a:avLst/>
            <a:gdLst>
              <a:gd name="connsiteX0" fmla="*/ 836 w 99761"/>
              <a:gd name="connsiteY0" fmla="*/ 31180 h 692491"/>
              <a:gd name="connsiteX1" fmla="*/ 26961 w 99761"/>
              <a:gd name="connsiteY1" fmla="*/ 536277 h 692491"/>
              <a:gd name="connsiteX2" fmla="*/ 35670 w 99761"/>
              <a:gd name="connsiteY2" fmla="*/ 675614 h 692491"/>
              <a:gd name="connsiteX3" fmla="*/ 96630 w 99761"/>
              <a:gd name="connsiteY3" fmla="*/ 675614 h 692491"/>
              <a:gd name="connsiteX4" fmla="*/ 87921 w 99761"/>
              <a:gd name="connsiteY4" fmla="*/ 544985 h 692491"/>
              <a:gd name="connsiteX5" fmla="*/ 61796 w 99761"/>
              <a:gd name="connsiteY5" fmla="*/ 109557 h 692491"/>
              <a:gd name="connsiteX6" fmla="*/ 836 w 99761"/>
              <a:gd name="connsiteY6" fmla="*/ 31180 h 692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761" h="692491">
                <a:moveTo>
                  <a:pt x="836" y="31180"/>
                </a:moveTo>
                <a:cubicBezTo>
                  <a:pt x="-4970" y="102300"/>
                  <a:pt x="21155" y="428871"/>
                  <a:pt x="26961" y="536277"/>
                </a:cubicBezTo>
                <a:cubicBezTo>
                  <a:pt x="32767" y="643683"/>
                  <a:pt x="24059" y="652391"/>
                  <a:pt x="35670" y="675614"/>
                </a:cubicBezTo>
                <a:cubicBezTo>
                  <a:pt x="47281" y="698837"/>
                  <a:pt x="87922" y="697386"/>
                  <a:pt x="96630" y="675614"/>
                </a:cubicBezTo>
                <a:cubicBezTo>
                  <a:pt x="105339" y="653843"/>
                  <a:pt x="93727" y="639328"/>
                  <a:pt x="87921" y="544985"/>
                </a:cubicBezTo>
                <a:cubicBezTo>
                  <a:pt x="82115" y="450642"/>
                  <a:pt x="69053" y="198094"/>
                  <a:pt x="61796" y="109557"/>
                </a:cubicBezTo>
                <a:cubicBezTo>
                  <a:pt x="54539" y="21020"/>
                  <a:pt x="6642" y="-39940"/>
                  <a:pt x="836" y="31180"/>
                </a:cubicBezTo>
                <a:close/>
              </a:path>
            </a:pathLst>
          </a:cu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318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786743" y="87085"/>
            <a:ext cx="32956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YAPAY RADYASYON</a:t>
            </a:r>
            <a:endParaRPr lang="tr-TR" sz="3200" dirty="0">
              <a:solidFill>
                <a:srgbClr val="FFFF00"/>
              </a:solidFill>
            </a:endParaRPr>
          </a:p>
        </p:txBody>
      </p:sp>
      <p:grpSp>
        <p:nvGrpSpPr>
          <p:cNvPr id="3" name="Grup 2"/>
          <p:cNvGrpSpPr/>
          <p:nvPr/>
        </p:nvGrpSpPr>
        <p:grpSpPr>
          <a:xfrm>
            <a:off x="298484" y="4685211"/>
            <a:ext cx="2131208" cy="2108501"/>
            <a:chOff x="1619673" y="2057400"/>
            <a:chExt cx="3584252" cy="2986237"/>
          </a:xfrm>
        </p:grpSpPr>
        <p:pic>
          <p:nvPicPr>
            <p:cNvPr id="4" name="Picture 3" descr="C:\Users\Proje PC-3\Desktop\Halk İçin RADYASYON bilgisi\Medical-Diagnostic-Hf-X-ray-Machine-MD-8000-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73" y="2260988"/>
              <a:ext cx="2647528" cy="27826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" name="Grup 4"/>
            <p:cNvGrpSpPr/>
            <p:nvPr/>
          </p:nvGrpSpPr>
          <p:grpSpPr>
            <a:xfrm>
              <a:off x="3657601" y="2057400"/>
              <a:ext cx="1546324" cy="1247803"/>
              <a:chOff x="3923928" y="764704"/>
              <a:chExt cx="2880320" cy="2210921"/>
            </a:xfrm>
          </p:grpSpPr>
          <p:pic>
            <p:nvPicPr>
              <p:cNvPr id="6" name="Picture 4" descr="C:\Users\Proje PC-3\Desktop\Halk İçin RADYASYON bilgisi\xray-tube22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39952" y="1052736"/>
                <a:ext cx="2190105" cy="15841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Oval Belirtme Çizgisi 6"/>
              <p:cNvSpPr/>
              <p:nvPr/>
            </p:nvSpPr>
            <p:spPr>
              <a:xfrm>
                <a:off x="3923928" y="764704"/>
                <a:ext cx="2880320" cy="2160240"/>
              </a:xfrm>
              <a:prstGeom prst="wedgeEllipseCallout">
                <a:avLst>
                  <a:gd name="adj1" fmla="val -63807"/>
                  <a:gd name="adj2" fmla="val 24590"/>
                </a:avLst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sz="1200"/>
              </a:p>
            </p:txBody>
          </p:sp>
          <p:sp>
            <p:nvSpPr>
              <p:cNvPr id="8" name="Metin kutusu 7"/>
              <p:cNvSpPr txBox="1"/>
              <p:nvPr/>
            </p:nvSpPr>
            <p:spPr>
              <a:xfrm>
                <a:off x="5235005" y="2452245"/>
                <a:ext cx="1506396" cy="5233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200" dirty="0" smtClean="0">
                    <a:solidFill>
                      <a:schemeClr val="bg1"/>
                    </a:solidFill>
                  </a:rPr>
                  <a:t>X-Işınları</a:t>
                </a:r>
                <a:endParaRPr lang="tr-TR" sz="1200" dirty="0">
                  <a:solidFill>
                    <a:schemeClr val="bg1"/>
                  </a:solidFill>
                </a:endParaRPr>
              </a:p>
            </p:txBody>
          </p:sp>
        </p:grpSp>
      </p:grp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105810"/>
              </p:ext>
            </p:extLst>
          </p:nvPr>
        </p:nvGraphicFramePr>
        <p:xfrm>
          <a:off x="2278322" y="1880186"/>
          <a:ext cx="3992380" cy="29905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2" name="Çalışma Sayfası" r:id="rId5" imgW="3391052" imgH="2232660" progId="Excel.Sheet.8">
                  <p:embed/>
                </p:oleObj>
              </mc:Choice>
              <mc:Fallback>
                <p:oleObj name="Çalışma Sayfası" r:id="rId5" imgW="3391052" imgH="2232660" progId="Excel.Sheet.8">
                  <p:embed/>
                  <p:pic>
                    <p:nvPicPr>
                      <p:cNvPr id="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8322" y="1880186"/>
                        <a:ext cx="3992380" cy="2990577"/>
                      </a:xfrm>
                      <a:prstGeom prst="rect">
                        <a:avLst/>
                      </a:prstGeom>
                      <a:solidFill>
                        <a:srgbClr val="808080"/>
                      </a:solidFill>
                      <a:ln w="952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etin kutusu 10"/>
          <p:cNvSpPr txBox="1"/>
          <p:nvPr/>
        </p:nvSpPr>
        <p:spPr>
          <a:xfrm>
            <a:off x="2512787" y="4164963"/>
            <a:ext cx="3160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 dirty="0"/>
              <a:t>Maruz Kalınan Yıllık             </a:t>
            </a:r>
          </a:p>
          <a:p>
            <a:pPr algn="ctr"/>
            <a:r>
              <a:rPr lang="tr-TR" sz="1400" dirty="0"/>
              <a:t>            Ortalama Dozun Oransal </a:t>
            </a:r>
            <a:r>
              <a:rPr lang="tr-TR" sz="1400" dirty="0" smtClean="0"/>
              <a:t>Değerleri</a:t>
            </a:r>
            <a:endParaRPr lang="tr-TR" sz="1400" dirty="0"/>
          </a:p>
        </p:txBody>
      </p:sp>
      <p:pic>
        <p:nvPicPr>
          <p:cNvPr id="12" name="Picture 3" descr="C:\Users\Dogan\Desktop\how-to-protect-from-nuclear-radiation-hype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268" y="4941693"/>
            <a:ext cx="2482600" cy="1852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050868" y="63252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>
                <a:solidFill>
                  <a:schemeClr val="bg1"/>
                </a:solidFill>
              </a:rPr>
              <a:t>Nükleer santraller ve silahlar</a:t>
            </a:r>
          </a:p>
          <a:p>
            <a:pPr>
              <a:buFont typeface="Arial" pitchFamily="34" charset="0"/>
              <a:buChar char="•"/>
            </a:pPr>
            <a:r>
              <a:rPr lang="tr-TR" dirty="0">
                <a:solidFill>
                  <a:schemeClr val="bg1"/>
                </a:solidFill>
              </a:rPr>
              <a:t>Medikal ve endüstride kullanılan kaynaklar </a:t>
            </a:r>
          </a:p>
          <a:p>
            <a:r>
              <a:rPr lang="tr-TR" dirty="0">
                <a:solidFill>
                  <a:schemeClr val="bg1"/>
                </a:solidFill>
              </a:rPr>
              <a:t>  (X-ışın tüpleri, yapay  radyoaktif maddeler vs.)</a:t>
            </a:r>
          </a:p>
        </p:txBody>
      </p:sp>
      <p:grpSp>
        <p:nvGrpSpPr>
          <p:cNvPr id="14" name="Grup 12"/>
          <p:cNvGrpSpPr/>
          <p:nvPr/>
        </p:nvGrpSpPr>
        <p:grpSpPr>
          <a:xfrm>
            <a:off x="6546669" y="2884844"/>
            <a:ext cx="2398589" cy="1247200"/>
            <a:chOff x="6084167" y="2770995"/>
            <a:chExt cx="2398589" cy="1247200"/>
          </a:xfrm>
        </p:grpSpPr>
        <p:pic>
          <p:nvPicPr>
            <p:cNvPr id="15" name="Picture 1104" descr="TecOps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167" y="3040919"/>
              <a:ext cx="1677501" cy="977276"/>
            </a:xfrm>
            <a:prstGeom prst="rect">
              <a:avLst/>
            </a:prstGeom>
            <a:noFill/>
            <a:ln w="9525">
              <a:solidFill>
                <a:srgbClr val="000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Freeform 1118"/>
            <p:cNvSpPr>
              <a:spLocks/>
            </p:cNvSpPr>
            <p:nvPr/>
          </p:nvSpPr>
          <p:spPr bwMode="auto">
            <a:xfrm rot="8226118" flipV="1">
              <a:off x="7308289" y="2770995"/>
              <a:ext cx="880850" cy="126960"/>
            </a:xfrm>
            <a:custGeom>
              <a:avLst/>
              <a:gdLst>
                <a:gd name="T0" fmla="*/ 0 w 919"/>
                <a:gd name="T1" fmla="*/ 178 h 256"/>
                <a:gd name="T2" fmla="*/ 101 w 919"/>
                <a:gd name="T3" fmla="*/ 30 h 256"/>
                <a:gd name="T4" fmla="*/ 140 w 919"/>
                <a:gd name="T5" fmla="*/ 23 h 256"/>
                <a:gd name="T6" fmla="*/ 241 w 919"/>
                <a:gd name="T7" fmla="*/ 23 h 256"/>
                <a:gd name="T8" fmla="*/ 467 w 919"/>
                <a:gd name="T9" fmla="*/ 217 h 256"/>
                <a:gd name="T10" fmla="*/ 537 w 919"/>
                <a:gd name="T11" fmla="*/ 202 h 256"/>
                <a:gd name="T12" fmla="*/ 584 w 919"/>
                <a:gd name="T13" fmla="*/ 163 h 256"/>
                <a:gd name="T14" fmla="*/ 693 w 919"/>
                <a:gd name="T15" fmla="*/ 132 h 256"/>
                <a:gd name="T16" fmla="*/ 849 w 919"/>
                <a:gd name="T17" fmla="*/ 194 h 256"/>
                <a:gd name="T18" fmla="*/ 896 w 919"/>
                <a:gd name="T19" fmla="*/ 241 h 256"/>
                <a:gd name="T20" fmla="*/ 919 w 919"/>
                <a:gd name="T21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9" h="256">
                  <a:moveTo>
                    <a:pt x="0" y="178"/>
                  </a:moveTo>
                  <a:cubicBezTo>
                    <a:pt x="35" y="124"/>
                    <a:pt x="31" y="56"/>
                    <a:pt x="101" y="30"/>
                  </a:cubicBezTo>
                  <a:cubicBezTo>
                    <a:pt x="113" y="25"/>
                    <a:pt x="127" y="25"/>
                    <a:pt x="140" y="23"/>
                  </a:cubicBezTo>
                  <a:cubicBezTo>
                    <a:pt x="185" y="0"/>
                    <a:pt x="195" y="11"/>
                    <a:pt x="241" y="23"/>
                  </a:cubicBezTo>
                  <a:cubicBezTo>
                    <a:pt x="320" y="72"/>
                    <a:pt x="379" y="190"/>
                    <a:pt x="467" y="217"/>
                  </a:cubicBezTo>
                  <a:cubicBezTo>
                    <a:pt x="476" y="216"/>
                    <a:pt x="523" y="212"/>
                    <a:pt x="537" y="202"/>
                  </a:cubicBezTo>
                  <a:cubicBezTo>
                    <a:pt x="570" y="180"/>
                    <a:pt x="549" y="178"/>
                    <a:pt x="584" y="163"/>
                  </a:cubicBezTo>
                  <a:cubicBezTo>
                    <a:pt x="618" y="149"/>
                    <a:pt x="657" y="140"/>
                    <a:pt x="693" y="132"/>
                  </a:cubicBezTo>
                  <a:cubicBezTo>
                    <a:pt x="755" y="139"/>
                    <a:pt x="801" y="151"/>
                    <a:pt x="849" y="194"/>
                  </a:cubicBezTo>
                  <a:cubicBezTo>
                    <a:pt x="865" y="209"/>
                    <a:pt x="877" y="229"/>
                    <a:pt x="896" y="241"/>
                  </a:cubicBezTo>
                  <a:cubicBezTo>
                    <a:pt x="904" y="246"/>
                    <a:pt x="919" y="256"/>
                    <a:pt x="919" y="256"/>
                  </a:cubicBezTo>
                </a:path>
              </a:pathLst>
            </a:custGeom>
            <a:noFill/>
            <a:ln w="19050" cap="flat" cmpd="sng">
              <a:solidFill>
                <a:srgbClr val="FFFF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>
                <a:latin typeface="+mn-lt"/>
              </a:endParaRPr>
            </a:p>
          </p:txBody>
        </p:sp>
        <p:sp>
          <p:nvSpPr>
            <p:cNvPr id="17" name="Freeform 1119"/>
            <p:cNvSpPr>
              <a:spLocks/>
            </p:cNvSpPr>
            <p:nvPr/>
          </p:nvSpPr>
          <p:spPr bwMode="auto">
            <a:xfrm rot="9096129" flipV="1">
              <a:off x="7455098" y="2916093"/>
              <a:ext cx="880850" cy="126960"/>
            </a:xfrm>
            <a:custGeom>
              <a:avLst/>
              <a:gdLst>
                <a:gd name="T0" fmla="*/ 0 w 919"/>
                <a:gd name="T1" fmla="*/ 178 h 256"/>
                <a:gd name="T2" fmla="*/ 101 w 919"/>
                <a:gd name="T3" fmla="*/ 30 h 256"/>
                <a:gd name="T4" fmla="*/ 140 w 919"/>
                <a:gd name="T5" fmla="*/ 23 h 256"/>
                <a:gd name="T6" fmla="*/ 241 w 919"/>
                <a:gd name="T7" fmla="*/ 23 h 256"/>
                <a:gd name="T8" fmla="*/ 467 w 919"/>
                <a:gd name="T9" fmla="*/ 217 h 256"/>
                <a:gd name="T10" fmla="*/ 537 w 919"/>
                <a:gd name="T11" fmla="*/ 202 h 256"/>
                <a:gd name="T12" fmla="*/ 584 w 919"/>
                <a:gd name="T13" fmla="*/ 163 h 256"/>
                <a:gd name="T14" fmla="*/ 693 w 919"/>
                <a:gd name="T15" fmla="*/ 132 h 256"/>
                <a:gd name="T16" fmla="*/ 849 w 919"/>
                <a:gd name="T17" fmla="*/ 194 h 256"/>
                <a:gd name="T18" fmla="*/ 896 w 919"/>
                <a:gd name="T19" fmla="*/ 241 h 256"/>
                <a:gd name="T20" fmla="*/ 919 w 919"/>
                <a:gd name="T21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9" h="256">
                  <a:moveTo>
                    <a:pt x="0" y="178"/>
                  </a:moveTo>
                  <a:cubicBezTo>
                    <a:pt x="35" y="124"/>
                    <a:pt x="31" y="56"/>
                    <a:pt x="101" y="30"/>
                  </a:cubicBezTo>
                  <a:cubicBezTo>
                    <a:pt x="113" y="25"/>
                    <a:pt x="127" y="25"/>
                    <a:pt x="140" y="23"/>
                  </a:cubicBezTo>
                  <a:cubicBezTo>
                    <a:pt x="185" y="0"/>
                    <a:pt x="195" y="11"/>
                    <a:pt x="241" y="23"/>
                  </a:cubicBezTo>
                  <a:cubicBezTo>
                    <a:pt x="320" y="72"/>
                    <a:pt x="379" y="190"/>
                    <a:pt x="467" y="217"/>
                  </a:cubicBezTo>
                  <a:cubicBezTo>
                    <a:pt x="476" y="216"/>
                    <a:pt x="523" y="212"/>
                    <a:pt x="537" y="202"/>
                  </a:cubicBezTo>
                  <a:cubicBezTo>
                    <a:pt x="570" y="180"/>
                    <a:pt x="549" y="178"/>
                    <a:pt x="584" y="163"/>
                  </a:cubicBezTo>
                  <a:cubicBezTo>
                    <a:pt x="618" y="149"/>
                    <a:pt x="657" y="140"/>
                    <a:pt x="693" y="132"/>
                  </a:cubicBezTo>
                  <a:cubicBezTo>
                    <a:pt x="755" y="139"/>
                    <a:pt x="801" y="151"/>
                    <a:pt x="849" y="194"/>
                  </a:cubicBezTo>
                  <a:cubicBezTo>
                    <a:pt x="865" y="209"/>
                    <a:pt x="877" y="229"/>
                    <a:pt x="896" y="241"/>
                  </a:cubicBezTo>
                  <a:cubicBezTo>
                    <a:pt x="904" y="246"/>
                    <a:pt x="919" y="256"/>
                    <a:pt x="919" y="256"/>
                  </a:cubicBezTo>
                </a:path>
              </a:pathLst>
            </a:custGeom>
            <a:noFill/>
            <a:ln w="19050" cap="flat" cmpd="sng">
              <a:solidFill>
                <a:srgbClr val="FFFF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>
                <a:latin typeface="+mn-lt"/>
              </a:endParaRPr>
            </a:p>
          </p:txBody>
        </p:sp>
        <p:sp>
          <p:nvSpPr>
            <p:cNvPr id="18" name="Freeform 1120"/>
            <p:cNvSpPr>
              <a:spLocks/>
            </p:cNvSpPr>
            <p:nvPr/>
          </p:nvSpPr>
          <p:spPr bwMode="auto">
            <a:xfrm rot="9512983" flipV="1">
              <a:off x="7601906" y="3061190"/>
              <a:ext cx="880850" cy="126960"/>
            </a:xfrm>
            <a:custGeom>
              <a:avLst/>
              <a:gdLst>
                <a:gd name="T0" fmla="*/ 0 w 919"/>
                <a:gd name="T1" fmla="*/ 178 h 256"/>
                <a:gd name="T2" fmla="*/ 101 w 919"/>
                <a:gd name="T3" fmla="*/ 30 h 256"/>
                <a:gd name="T4" fmla="*/ 140 w 919"/>
                <a:gd name="T5" fmla="*/ 23 h 256"/>
                <a:gd name="T6" fmla="*/ 241 w 919"/>
                <a:gd name="T7" fmla="*/ 23 h 256"/>
                <a:gd name="T8" fmla="*/ 467 w 919"/>
                <a:gd name="T9" fmla="*/ 217 h 256"/>
                <a:gd name="T10" fmla="*/ 537 w 919"/>
                <a:gd name="T11" fmla="*/ 202 h 256"/>
                <a:gd name="T12" fmla="*/ 584 w 919"/>
                <a:gd name="T13" fmla="*/ 163 h 256"/>
                <a:gd name="T14" fmla="*/ 693 w 919"/>
                <a:gd name="T15" fmla="*/ 132 h 256"/>
                <a:gd name="T16" fmla="*/ 849 w 919"/>
                <a:gd name="T17" fmla="*/ 194 h 256"/>
                <a:gd name="T18" fmla="*/ 896 w 919"/>
                <a:gd name="T19" fmla="*/ 241 h 256"/>
                <a:gd name="T20" fmla="*/ 919 w 919"/>
                <a:gd name="T21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9" h="256">
                  <a:moveTo>
                    <a:pt x="0" y="178"/>
                  </a:moveTo>
                  <a:cubicBezTo>
                    <a:pt x="35" y="124"/>
                    <a:pt x="31" y="56"/>
                    <a:pt x="101" y="30"/>
                  </a:cubicBezTo>
                  <a:cubicBezTo>
                    <a:pt x="113" y="25"/>
                    <a:pt x="127" y="25"/>
                    <a:pt x="140" y="23"/>
                  </a:cubicBezTo>
                  <a:cubicBezTo>
                    <a:pt x="185" y="0"/>
                    <a:pt x="195" y="11"/>
                    <a:pt x="241" y="23"/>
                  </a:cubicBezTo>
                  <a:cubicBezTo>
                    <a:pt x="320" y="72"/>
                    <a:pt x="379" y="190"/>
                    <a:pt x="467" y="217"/>
                  </a:cubicBezTo>
                  <a:cubicBezTo>
                    <a:pt x="476" y="216"/>
                    <a:pt x="523" y="212"/>
                    <a:pt x="537" y="202"/>
                  </a:cubicBezTo>
                  <a:cubicBezTo>
                    <a:pt x="570" y="180"/>
                    <a:pt x="549" y="178"/>
                    <a:pt x="584" y="163"/>
                  </a:cubicBezTo>
                  <a:cubicBezTo>
                    <a:pt x="618" y="149"/>
                    <a:pt x="657" y="140"/>
                    <a:pt x="693" y="132"/>
                  </a:cubicBezTo>
                  <a:cubicBezTo>
                    <a:pt x="755" y="139"/>
                    <a:pt x="801" y="151"/>
                    <a:pt x="849" y="194"/>
                  </a:cubicBezTo>
                  <a:cubicBezTo>
                    <a:pt x="865" y="209"/>
                    <a:pt x="877" y="229"/>
                    <a:pt x="896" y="241"/>
                  </a:cubicBezTo>
                  <a:cubicBezTo>
                    <a:pt x="904" y="246"/>
                    <a:pt x="919" y="256"/>
                    <a:pt x="919" y="256"/>
                  </a:cubicBezTo>
                </a:path>
              </a:pathLst>
            </a:custGeom>
            <a:noFill/>
            <a:ln w="19050" cap="flat" cmpd="sng">
              <a:solidFill>
                <a:srgbClr val="FFFF0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921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afik"/>
          <p:cNvGraphicFramePr/>
          <p:nvPr>
            <p:extLst>
              <p:ext uri="{D42A27DB-BD31-4B8C-83A1-F6EECF244321}">
                <p14:modId xmlns:p14="http://schemas.microsoft.com/office/powerpoint/2010/main" val="3121805219"/>
              </p:ext>
            </p:extLst>
          </p:nvPr>
        </p:nvGraphicFramePr>
        <p:xfrm>
          <a:off x="243840" y="874713"/>
          <a:ext cx="8839200" cy="561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13597" y="126067"/>
            <a:ext cx="85945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  <a:cs typeface="Times New Roman" pitchFamily="18" charset="0"/>
              </a:rPr>
              <a:t>IŞILAMA KATEGORİLERİ VE TOPLAM ETKİN DOZ ORANLARI</a:t>
            </a:r>
            <a:endParaRPr lang="tr-TR" sz="2800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4" name="24 Metin kutusu"/>
          <p:cNvSpPr txBox="1">
            <a:spLocks noChangeArrowheads="1"/>
          </p:cNvSpPr>
          <p:nvPr/>
        </p:nvSpPr>
        <p:spPr bwMode="auto">
          <a:xfrm>
            <a:off x="76200" y="6488113"/>
            <a:ext cx="175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400" b="1">
                <a:solidFill>
                  <a:srgbClr val="FFFF00"/>
                </a:solidFill>
                <a:latin typeface="+mj-lt"/>
                <a:cs typeface="Times New Roman" pitchFamily="18" charset="0"/>
              </a:rPr>
              <a:t>NCRP 2006</a:t>
            </a:r>
          </a:p>
        </p:txBody>
      </p:sp>
    </p:spTree>
    <p:extLst>
      <p:ext uri="{BB962C8B-B14F-4D97-AF65-F5344CB8AC3E}">
        <p14:creationId xmlns:p14="http://schemas.microsoft.com/office/powerpoint/2010/main" val="61758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3874119" y="2719068"/>
            <a:ext cx="1905000" cy="3075902"/>
          </a:xfrm>
          <a:custGeom>
            <a:avLst/>
            <a:gdLst/>
            <a:ahLst/>
            <a:cxnLst>
              <a:cxn ang="0">
                <a:pos x="1042" y="1"/>
              </a:cxn>
              <a:cxn ang="0">
                <a:pos x="1096" y="7"/>
              </a:cxn>
              <a:cxn ang="0">
                <a:pos x="1151" y="16"/>
              </a:cxn>
              <a:cxn ang="0">
                <a:pos x="1197" y="31"/>
              </a:cxn>
              <a:cxn ang="0">
                <a:pos x="1255" y="56"/>
              </a:cxn>
              <a:cxn ang="0">
                <a:pos x="1301" y="88"/>
              </a:cxn>
              <a:cxn ang="0">
                <a:pos x="1333" y="129"/>
              </a:cxn>
              <a:cxn ang="0">
                <a:pos x="1333" y="837"/>
              </a:cxn>
              <a:cxn ang="0">
                <a:pos x="1320" y="861"/>
              </a:cxn>
              <a:cxn ang="0">
                <a:pos x="1293" y="885"/>
              </a:cxn>
              <a:cxn ang="0">
                <a:pos x="1247" y="901"/>
              </a:cxn>
              <a:cxn ang="0">
                <a:pos x="1197" y="903"/>
              </a:cxn>
              <a:cxn ang="0">
                <a:pos x="1153" y="895"/>
              </a:cxn>
              <a:cxn ang="0">
                <a:pos x="1121" y="875"/>
              </a:cxn>
              <a:cxn ang="0">
                <a:pos x="1107" y="856"/>
              </a:cxn>
              <a:cxn ang="0">
                <a:pos x="1096" y="835"/>
              </a:cxn>
              <a:cxn ang="0">
                <a:pos x="1021" y="1737"/>
              </a:cxn>
              <a:cxn ang="0">
                <a:pos x="1006" y="1781"/>
              </a:cxn>
              <a:cxn ang="0">
                <a:pos x="966" y="1817"/>
              </a:cxn>
              <a:cxn ang="0">
                <a:pos x="914" y="1835"/>
              </a:cxn>
              <a:cxn ang="0">
                <a:pos x="868" y="1840"/>
              </a:cxn>
              <a:cxn ang="0">
                <a:pos x="807" y="1835"/>
              </a:cxn>
              <a:cxn ang="0">
                <a:pos x="759" y="1815"/>
              </a:cxn>
              <a:cxn ang="0">
                <a:pos x="723" y="1787"/>
              </a:cxn>
              <a:cxn ang="0">
                <a:pos x="706" y="1760"/>
              </a:cxn>
              <a:cxn ang="0">
                <a:pos x="627" y="881"/>
              </a:cxn>
              <a:cxn ang="0">
                <a:pos x="618" y="1768"/>
              </a:cxn>
              <a:cxn ang="0">
                <a:pos x="585" y="1808"/>
              </a:cxn>
              <a:cxn ang="0">
                <a:pos x="528" y="1833"/>
              </a:cxn>
              <a:cxn ang="0">
                <a:pos x="457" y="1840"/>
              </a:cxn>
              <a:cxn ang="0">
                <a:pos x="404" y="1832"/>
              </a:cxn>
              <a:cxn ang="0">
                <a:pos x="354" y="1809"/>
              </a:cxn>
              <a:cxn ang="0">
                <a:pos x="323" y="1781"/>
              </a:cxn>
              <a:cxn ang="0">
                <a:pos x="310" y="1745"/>
              </a:cxn>
              <a:cxn ang="0">
                <a:pos x="235" y="835"/>
              </a:cxn>
              <a:cxn ang="0">
                <a:pos x="220" y="863"/>
              </a:cxn>
              <a:cxn ang="0">
                <a:pos x="201" y="880"/>
              </a:cxn>
              <a:cxn ang="0">
                <a:pos x="174" y="896"/>
              </a:cxn>
              <a:cxn ang="0">
                <a:pos x="143" y="903"/>
              </a:cxn>
              <a:cxn ang="0">
                <a:pos x="103" y="903"/>
              </a:cxn>
              <a:cxn ang="0">
                <a:pos x="69" y="899"/>
              </a:cxn>
              <a:cxn ang="0">
                <a:pos x="42" y="888"/>
              </a:cxn>
              <a:cxn ang="0">
                <a:pos x="19" y="872"/>
              </a:cxn>
              <a:cxn ang="0">
                <a:pos x="4" y="852"/>
              </a:cxn>
              <a:cxn ang="0">
                <a:pos x="0" y="150"/>
              </a:cxn>
              <a:cxn ang="0">
                <a:pos x="27" y="92"/>
              </a:cxn>
              <a:cxn ang="0">
                <a:pos x="78" y="56"/>
              </a:cxn>
              <a:cxn ang="0">
                <a:pos x="163" y="23"/>
              </a:cxn>
              <a:cxn ang="0">
                <a:pos x="254" y="5"/>
              </a:cxn>
            </a:cxnLst>
            <a:rect l="0" t="0" r="r" b="b"/>
            <a:pathLst>
              <a:path w="1336" h="1841">
                <a:moveTo>
                  <a:pt x="319" y="0"/>
                </a:moveTo>
                <a:lnTo>
                  <a:pt x="1023" y="1"/>
                </a:lnTo>
                <a:lnTo>
                  <a:pt x="1042" y="1"/>
                </a:lnTo>
                <a:lnTo>
                  <a:pt x="1060" y="3"/>
                </a:lnTo>
                <a:lnTo>
                  <a:pt x="1079" y="4"/>
                </a:lnTo>
                <a:lnTo>
                  <a:pt x="1096" y="7"/>
                </a:lnTo>
                <a:lnTo>
                  <a:pt x="1113" y="9"/>
                </a:lnTo>
                <a:lnTo>
                  <a:pt x="1132" y="12"/>
                </a:lnTo>
                <a:lnTo>
                  <a:pt x="1151" y="16"/>
                </a:lnTo>
                <a:lnTo>
                  <a:pt x="1167" y="20"/>
                </a:lnTo>
                <a:lnTo>
                  <a:pt x="1182" y="25"/>
                </a:lnTo>
                <a:lnTo>
                  <a:pt x="1197" y="31"/>
                </a:lnTo>
                <a:lnTo>
                  <a:pt x="1218" y="39"/>
                </a:lnTo>
                <a:lnTo>
                  <a:pt x="1234" y="45"/>
                </a:lnTo>
                <a:lnTo>
                  <a:pt x="1255" y="56"/>
                </a:lnTo>
                <a:lnTo>
                  <a:pt x="1274" y="67"/>
                </a:lnTo>
                <a:lnTo>
                  <a:pt x="1289" y="77"/>
                </a:lnTo>
                <a:lnTo>
                  <a:pt x="1301" y="88"/>
                </a:lnTo>
                <a:lnTo>
                  <a:pt x="1316" y="103"/>
                </a:lnTo>
                <a:lnTo>
                  <a:pt x="1322" y="113"/>
                </a:lnTo>
                <a:lnTo>
                  <a:pt x="1333" y="129"/>
                </a:lnTo>
                <a:lnTo>
                  <a:pt x="1335" y="142"/>
                </a:lnTo>
                <a:lnTo>
                  <a:pt x="1335" y="154"/>
                </a:lnTo>
                <a:lnTo>
                  <a:pt x="1333" y="837"/>
                </a:lnTo>
                <a:lnTo>
                  <a:pt x="1331" y="845"/>
                </a:lnTo>
                <a:lnTo>
                  <a:pt x="1325" y="852"/>
                </a:lnTo>
                <a:lnTo>
                  <a:pt x="1320" y="861"/>
                </a:lnTo>
                <a:lnTo>
                  <a:pt x="1316" y="868"/>
                </a:lnTo>
                <a:lnTo>
                  <a:pt x="1304" y="876"/>
                </a:lnTo>
                <a:lnTo>
                  <a:pt x="1293" y="885"/>
                </a:lnTo>
                <a:lnTo>
                  <a:pt x="1278" y="892"/>
                </a:lnTo>
                <a:lnTo>
                  <a:pt x="1260" y="899"/>
                </a:lnTo>
                <a:lnTo>
                  <a:pt x="1247" y="901"/>
                </a:lnTo>
                <a:lnTo>
                  <a:pt x="1230" y="903"/>
                </a:lnTo>
                <a:lnTo>
                  <a:pt x="1213" y="903"/>
                </a:lnTo>
                <a:lnTo>
                  <a:pt x="1197" y="903"/>
                </a:lnTo>
                <a:lnTo>
                  <a:pt x="1180" y="901"/>
                </a:lnTo>
                <a:lnTo>
                  <a:pt x="1165" y="897"/>
                </a:lnTo>
                <a:lnTo>
                  <a:pt x="1153" y="895"/>
                </a:lnTo>
                <a:lnTo>
                  <a:pt x="1142" y="888"/>
                </a:lnTo>
                <a:lnTo>
                  <a:pt x="1132" y="883"/>
                </a:lnTo>
                <a:lnTo>
                  <a:pt x="1121" y="875"/>
                </a:lnTo>
                <a:lnTo>
                  <a:pt x="1115" y="868"/>
                </a:lnTo>
                <a:lnTo>
                  <a:pt x="1107" y="863"/>
                </a:lnTo>
                <a:lnTo>
                  <a:pt x="1107" y="856"/>
                </a:lnTo>
                <a:lnTo>
                  <a:pt x="1102" y="849"/>
                </a:lnTo>
                <a:lnTo>
                  <a:pt x="1098" y="844"/>
                </a:lnTo>
                <a:lnTo>
                  <a:pt x="1096" y="835"/>
                </a:lnTo>
                <a:lnTo>
                  <a:pt x="1098" y="312"/>
                </a:lnTo>
                <a:lnTo>
                  <a:pt x="1021" y="312"/>
                </a:lnTo>
                <a:lnTo>
                  <a:pt x="1021" y="1737"/>
                </a:lnTo>
                <a:lnTo>
                  <a:pt x="1021" y="1751"/>
                </a:lnTo>
                <a:lnTo>
                  <a:pt x="1014" y="1767"/>
                </a:lnTo>
                <a:lnTo>
                  <a:pt x="1006" y="1781"/>
                </a:lnTo>
                <a:lnTo>
                  <a:pt x="995" y="1796"/>
                </a:lnTo>
                <a:lnTo>
                  <a:pt x="979" y="1807"/>
                </a:lnTo>
                <a:lnTo>
                  <a:pt x="966" y="1817"/>
                </a:lnTo>
                <a:lnTo>
                  <a:pt x="951" y="1823"/>
                </a:lnTo>
                <a:lnTo>
                  <a:pt x="933" y="1832"/>
                </a:lnTo>
                <a:lnTo>
                  <a:pt x="914" y="1835"/>
                </a:lnTo>
                <a:lnTo>
                  <a:pt x="897" y="1837"/>
                </a:lnTo>
                <a:lnTo>
                  <a:pt x="882" y="1839"/>
                </a:lnTo>
                <a:lnTo>
                  <a:pt x="868" y="1840"/>
                </a:lnTo>
                <a:lnTo>
                  <a:pt x="851" y="1840"/>
                </a:lnTo>
                <a:lnTo>
                  <a:pt x="830" y="1839"/>
                </a:lnTo>
                <a:lnTo>
                  <a:pt x="807" y="1835"/>
                </a:lnTo>
                <a:lnTo>
                  <a:pt x="788" y="1828"/>
                </a:lnTo>
                <a:lnTo>
                  <a:pt x="771" y="1823"/>
                </a:lnTo>
                <a:lnTo>
                  <a:pt x="759" y="1815"/>
                </a:lnTo>
                <a:lnTo>
                  <a:pt x="746" y="1809"/>
                </a:lnTo>
                <a:lnTo>
                  <a:pt x="734" y="1797"/>
                </a:lnTo>
                <a:lnTo>
                  <a:pt x="723" y="1787"/>
                </a:lnTo>
                <a:lnTo>
                  <a:pt x="717" y="1780"/>
                </a:lnTo>
                <a:lnTo>
                  <a:pt x="713" y="1769"/>
                </a:lnTo>
                <a:lnTo>
                  <a:pt x="706" y="1760"/>
                </a:lnTo>
                <a:lnTo>
                  <a:pt x="704" y="1749"/>
                </a:lnTo>
                <a:lnTo>
                  <a:pt x="704" y="881"/>
                </a:lnTo>
                <a:lnTo>
                  <a:pt x="627" y="881"/>
                </a:lnTo>
                <a:lnTo>
                  <a:pt x="625" y="1744"/>
                </a:lnTo>
                <a:lnTo>
                  <a:pt x="622" y="1757"/>
                </a:lnTo>
                <a:lnTo>
                  <a:pt x="618" y="1768"/>
                </a:lnTo>
                <a:lnTo>
                  <a:pt x="608" y="1783"/>
                </a:lnTo>
                <a:lnTo>
                  <a:pt x="599" y="1795"/>
                </a:lnTo>
                <a:lnTo>
                  <a:pt x="585" y="1808"/>
                </a:lnTo>
                <a:lnTo>
                  <a:pt x="568" y="1819"/>
                </a:lnTo>
                <a:lnTo>
                  <a:pt x="549" y="1827"/>
                </a:lnTo>
                <a:lnTo>
                  <a:pt x="528" y="1833"/>
                </a:lnTo>
                <a:lnTo>
                  <a:pt x="503" y="1839"/>
                </a:lnTo>
                <a:lnTo>
                  <a:pt x="480" y="1840"/>
                </a:lnTo>
                <a:lnTo>
                  <a:pt x="457" y="1840"/>
                </a:lnTo>
                <a:lnTo>
                  <a:pt x="438" y="1839"/>
                </a:lnTo>
                <a:lnTo>
                  <a:pt x="421" y="1836"/>
                </a:lnTo>
                <a:lnTo>
                  <a:pt x="404" y="1832"/>
                </a:lnTo>
                <a:lnTo>
                  <a:pt x="388" y="1827"/>
                </a:lnTo>
                <a:lnTo>
                  <a:pt x="371" y="1820"/>
                </a:lnTo>
                <a:lnTo>
                  <a:pt x="354" y="1809"/>
                </a:lnTo>
                <a:lnTo>
                  <a:pt x="346" y="1801"/>
                </a:lnTo>
                <a:lnTo>
                  <a:pt x="333" y="1792"/>
                </a:lnTo>
                <a:lnTo>
                  <a:pt x="323" y="1781"/>
                </a:lnTo>
                <a:lnTo>
                  <a:pt x="321" y="1771"/>
                </a:lnTo>
                <a:lnTo>
                  <a:pt x="316" y="1763"/>
                </a:lnTo>
                <a:lnTo>
                  <a:pt x="310" y="1745"/>
                </a:lnTo>
                <a:lnTo>
                  <a:pt x="312" y="312"/>
                </a:lnTo>
                <a:lnTo>
                  <a:pt x="235" y="312"/>
                </a:lnTo>
                <a:lnTo>
                  <a:pt x="235" y="835"/>
                </a:lnTo>
                <a:lnTo>
                  <a:pt x="231" y="844"/>
                </a:lnTo>
                <a:lnTo>
                  <a:pt x="226" y="855"/>
                </a:lnTo>
                <a:lnTo>
                  <a:pt x="220" y="863"/>
                </a:lnTo>
                <a:lnTo>
                  <a:pt x="212" y="872"/>
                </a:lnTo>
                <a:lnTo>
                  <a:pt x="210" y="875"/>
                </a:lnTo>
                <a:lnTo>
                  <a:pt x="201" y="880"/>
                </a:lnTo>
                <a:lnTo>
                  <a:pt x="193" y="885"/>
                </a:lnTo>
                <a:lnTo>
                  <a:pt x="184" y="889"/>
                </a:lnTo>
                <a:lnTo>
                  <a:pt x="174" y="896"/>
                </a:lnTo>
                <a:lnTo>
                  <a:pt x="166" y="897"/>
                </a:lnTo>
                <a:lnTo>
                  <a:pt x="153" y="901"/>
                </a:lnTo>
                <a:lnTo>
                  <a:pt x="143" y="903"/>
                </a:lnTo>
                <a:lnTo>
                  <a:pt x="134" y="903"/>
                </a:lnTo>
                <a:lnTo>
                  <a:pt x="126" y="903"/>
                </a:lnTo>
                <a:lnTo>
                  <a:pt x="103" y="903"/>
                </a:lnTo>
                <a:lnTo>
                  <a:pt x="94" y="903"/>
                </a:lnTo>
                <a:lnTo>
                  <a:pt x="84" y="901"/>
                </a:lnTo>
                <a:lnTo>
                  <a:pt x="69" y="899"/>
                </a:lnTo>
                <a:lnTo>
                  <a:pt x="63" y="896"/>
                </a:lnTo>
                <a:lnTo>
                  <a:pt x="52" y="892"/>
                </a:lnTo>
                <a:lnTo>
                  <a:pt x="42" y="888"/>
                </a:lnTo>
                <a:lnTo>
                  <a:pt x="36" y="884"/>
                </a:lnTo>
                <a:lnTo>
                  <a:pt x="27" y="876"/>
                </a:lnTo>
                <a:lnTo>
                  <a:pt x="19" y="872"/>
                </a:lnTo>
                <a:lnTo>
                  <a:pt x="13" y="865"/>
                </a:lnTo>
                <a:lnTo>
                  <a:pt x="10" y="861"/>
                </a:lnTo>
                <a:lnTo>
                  <a:pt x="4" y="852"/>
                </a:lnTo>
                <a:lnTo>
                  <a:pt x="2" y="845"/>
                </a:lnTo>
                <a:lnTo>
                  <a:pt x="0" y="837"/>
                </a:lnTo>
                <a:lnTo>
                  <a:pt x="0" y="150"/>
                </a:lnTo>
                <a:lnTo>
                  <a:pt x="2" y="128"/>
                </a:lnTo>
                <a:lnTo>
                  <a:pt x="10" y="109"/>
                </a:lnTo>
                <a:lnTo>
                  <a:pt x="27" y="92"/>
                </a:lnTo>
                <a:lnTo>
                  <a:pt x="42" y="79"/>
                </a:lnTo>
                <a:lnTo>
                  <a:pt x="61" y="68"/>
                </a:lnTo>
                <a:lnTo>
                  <a:pt x="78" y="56"/>
                </a:lnTo>
                <a:lnTo>
                  <a:pt x="107" y="43"/>
                </a:lnTo>
                <a:lnTo>
                  <a:pt x="138" y="31"/>
                </a:lnTo>
                <a:lnTo>
                  <a:pt x="163" y="23"/>
                </a:lnTo>
                <a:lnTo>
                  <a:pt x="184" y="17"/>
                </a:lnTo>
                <a:lnTo>
                  <a:pt x="220" y="9"/>
                </a:lnTo>
                <a:lnTo>
                  <a:pt x="254" y="5"/>
                </a:lnTo>
                <a:lnTo>
                  <a:pt x="285" y="3"/>
                </a:lnTo>
                <a:lnTo>
                  <a:pt x="319" y="0"/>
                </a:lnTo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rnd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Arial" pitchFamily="34" charset="0"/>
              <a:cs typeface="+mn-cs"/>
            </a:endParaRPr>
          </a:p>
        </p:txBody>
      </p:sp>
      <p:sp>
        <p:nvSpPr>
          <p:cNvPr id="3" name="Oval 8"/>
          <p:cNvSpPr>
            <a:spLocks noChangeArrowheads="1"/>
          </p:cNvSpPr>
          <p:nvPr/>
        </p:nvSpPr>
        <p:spPr bwMode="auto">
          <a:xfrm>
            <a:off x="4671881" y="2573991"/>
            <a:ext cx="377957" cy="16940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Arial" pitchFamily="34" charset="0"/>
              <a:cs typeface="+mn-cs"/>
            </a:endParaRPr>
          </a:p>
        </p:txBody>
      </p:sp>
      <p:sp>
        <p:nvSpPr>
          <p:cNvPr id="4" name="Freeform 23"/>
          <p:cNvSpPr>
            <a:spLocks/>
          </p:cNvSpPr>
          <p:nvPr/>
        </p:nvSpPr>
        <p:spPr bwMode="auto">
          <a:xfrm rot="-3536369">
            <a:off x="3482976" y="2854265"/>
            <a:ext cx="836612" cy="1566863"/>
          </a:xfrm>
          <a:custGeom>
            <a:avLst/>
            <a:gdLst>
              <a:gd name="T0" fmla="*/ 0 w 771"/>
              <a:gd name="T1" fmla="*/ 0 h 1043"/>
              <a:gd name="T2" fmla="*/ 2147483647 w 771"/>
              <a:gd name="T3" fmla="*/ 2147483647 h 1043"/>
              <a:gd name="T4" fmla="*/ 2147483647 w 771"/>
              <a:gd name="T5" fmla="*/ 2147483647 h 1043"/>
              <a:gd name="T6" fmla="*/ 2147483647 w 771"/>
              <a:gd name="T7" fmla="*/ 2147483647 h 1043"/>
              <a:gd name="T8" fmla="*/ 2147483647 w 771"/>
              <a:gd name="T9" fmla="*/ 2147483647 h 1043"/>
              <a:gd name="T10" fmla="*/ 2147483647 w 771"/>
              <a:gd name="T11" fmla="*/ 2147483647 h 1043"/>
              <a:gd name="T12" fmla="*/ 2147483647 w 771"/>
              <a:gd name="T13" fmla="*/ 2147483647 h 1043"/>
              <a:gd name="T14" fmla="*/ 2147483647 w 771"/>
              <a:gd name="T15" fmla="*/ 2147483647 h 1043"/>
              <a:gd name="T16" fmla="*/ 2147483647 w 771"/>
              <a:gd name="T17" fmla="*/ 2147483647 h 1043"/>
              <a:gd name="T18" fmla="*/ 2147483647 w 771"/>
              <a:gd name="T19" fmla="*/ 2147483647 h 1043"/>
              <a:gd name="T20" fmla="*/ 2147483647 w 771"/>
              <a:gd name="T21" fmla="*/ 2147483647 h 1043"/>
              <a:gd name="T22" fmla="*/ 2147483647 w 771"/>
              <a:gd name="T23" fmla="*/ 2147483647 h 1043"/>
              <a:gd name="T24" fmla="*/ 2147483647 w 771"/>
              <a:gd name="T25" fmla="*/ 2147483647 h 1043"/>
              <a:gd name="T26" fmla="*/ 2147483647 w 771"/>
              <a:gd name="T27" fmla="*/ 2147483647 h 10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71"/>
              <a:gd name="T43" fmla="*/ 0 h 1043"/>
              <a:gd name="T44" fmla="*/ 771 w 771"/>
              <a:gd name="T45" fmla="*/ 1043 h 10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71" h="1043">
                <a:moveTo>
                  <a:pt x="0" y="0"/>
                </a:moveTo>
                <a:cubicBezTo>
                  <a:pt x="4" y="56"/>
                  <a:pt x="8" y="113"/>
                  <a:pt x="46" y="136"/>
                </a:cubicBezTo>
                <a:cubicBezTo>
                  <a:pt x="84" y="159"/>
                  <a:pt x="204" y="106"/>
                  <a:pt x="227" y="136"/>
                </a:cubicBezTo>
                <a:cubicBezTo>
                  <a:pt x="250" y="166"/>
                  <a:pt x="159" y="287"/>
                  <a:pt x="182" y="317"/>
                </a:cubicBezTo>
                <a:cubicBezTo>
                  <a:pt x="205" y="347"/>
                  <a:pt x="340" y="287"/>
                  <a:pt x="363" y="317"/>
                </a:cubicBezTo>
                <a:cubicBezTo>
                  <a:pt x="386" y="347"/>
                  <a:pt x="295" y="469"/>
                  <a:pt x="318" y="499"/>
                </a:cubicBezTo>
                <a:cubicBezTo>
                  <a:pt x="341" y="529"/>
                  <a:pt x="484" y="476"/>
                  <a:pt x="499" y="499"/>
                </a:cubicBezTo>
                <a:cubicBezTo>
                  <a:pt x="514" y="522"/>
                  <a:pt x="393" y="605"/>
                  <a:pt x="408" y="635"/>
                </a:cubicBezTo>
                <a:cubicBezTo>
                  <a:pt x="423" y="665"/>
                  <a:pt x="567" y="650"/>
                  <a:pt x="590" y="680"/>
                </a:cubicBezTo>
                <a:cubicBezTo>
                  <a:pt x="613" y="710"/>
                  <a:pt x="530" y="786"/>
                  <a:pt x="545" y="816"/>
                </a:cubicBezTo>
                <a:cubicBezTo>
                  <a:pt x="560" y="846"/>
                  <a:pt x="666" y="839"/>
                  <a:pt x="681" y="862"/>
                </a:cubicBezTo>
                <a:cubicBezTo>
                  <a:pt x="696" y="885"/>
                  <a:pt x="628" y="929"/>
                  <a:pt x="635" y="952"/>
                </a:cubicBezTo>
                <a:cubicBezTo>
                  <a:pt x="642" y="975"/>
                  <a:pt x="703" y="983"/>
                  <a:pt x="726" y="998"/>
                </a:cubicBezTo>
                <a:cubicBezTo>
                  <a:pt x="749" y="1013"/>
                  <a:pt x="760" y="1028"/>
                  <a:pt x="771" y="1043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5" name="17 Serbest Form"/>
          <p:cNvSpPr/>
          <p:nvPr/>
        </p:nvSpPr>
        <p:spPr>
          <a:xfrm>
            <a:off x="3035300" y="3255903"/>
            <a:ext cx="1417638" cy="228600"/>
          </a:xfrm>
          <a:custGeom>
            <a:avLst/>
            <a:gdLst>
              <a:gd name="connsiteX0" fmla="*/ 0 w 1645920"/>
              <a:gd name="connsiteY0" fmla="*/ 108668 h 275645"/>
              <a:gd name="connsiteX1" fmla="*/ 198782 w 1645920"/>
              <a:gd name="connsiteY1" fmla="*/ 21203 h 275645"/>
              <a:gd name="connsiteX2" fmla="*/ 508883 w 1645920"/>
              <a:gd name="connsiteY2" fmla="*/ 235888 h 275645"/>
              <a:gd name="connsiteX3" fmla="*/ 826935 w 1645920"/>
              <a:gd name="connsiteY3" fmla="*/ 13252 h 275645"/>
              <a:gd name="connsiteX4" fmla="*/ 1129085 w 1645920"/>
              <a:gd name="connsiteY4" fmla="*/ 259742 h 275645"/>
              <a:gd name="connsiteX5" fmla="*/ 1439186 w 1645920"/>
              <a:gd name="connsiteY5" fmla="*/ 108668 h 275645"/>
              <a:gd name="connsiteX6" fmla="*/ 1645920 w 1645920"/>
              <a:gd name="connsiteY6" fmla="*/ 84814 h 27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5920" h="275645">
                <a:moveTo>
                  <a:pt x="0" y="108668"/>
                </a:moveTo>
                <a:cubicBezTo>
                  <a:pt x="56984" y="54334"/>
                  <a:pt x="113968" y="0"/>
                  <a:pt x="198782" y="21203"/>
                </a:cubicBezTo>
                <a:cubicBezTo>
                  <a:pt x="283596" y="42406"/>
                  <a:pt x="404191" y="237213"/>
                  <a:pt x="508883" y="235888"/>
                </a:cubicBezTo>
                <a:cubicBezTo>
                  <a:pt x="613575" y="234563"/>
                  <a:pt x="723568" y="9276"/>
                  <a:pt x="826935" y="13252"/>
                </a:cubicBezTo>
                <a:cubicBezTo>
                  <a:pt x="930302" y="17228"/>
                  <a:pt x="1027043" y="243839"/>
                  <a:pt x="1129085" y="259742"/>
                </a:cubicBezTo>
                <a:cubicBezTo>
                  <a:pt x="1231127" y="275645"/>
                  <a:pt x="1353047" y="137823"/>
                  <a:pt x="1439186" y="108668"/>
                </a:cubicBezTo>
                <a:cubicBezTo>
                  <a:pt x="1525325" y="79513"/>
                  <a:pt x="1585622" y="82163"/>
                  <a:pt x="1645920" y="84814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18 Metin kutusu"/>
          <p:cNvSpPr txBox="1">
            <a:spLocks noChangeArrowheads="1"/>
          </p:cNvSpPr>
          <p:nvPr/>
        </p:nvSpPr>
        <p:spPr bwMode="auto">
          <a:xfrm>
            <a:off x="4864100" y="3609916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7" name="19 Metin kutusu"/>
          <p:cNvSpPr txBox="1">
            <a:spLocks noChangeArrowheads="1"/>
          </p:cNvSpPr>
          <p:nvPr/>
        </p:nvSpPr>
        <p:spPr bwMode="auto">
          <a:xfrm>
            <a:off x="4787900" y="3457516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8" name="20 Metin kutusu"/>
          <p:cNvSpPr txBox="1">
            <a:spLocks noChangeArrowheads="1"/>
          </p:cNvSpPr>
          <p:nvPr/>
        </p:nvSpPr>
        <p:spPr bwMode="auto">
          <a:xfrm>
            <a:off x="4940300" y="3533716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9" name="21 Metin kutusu"/>
          <p:cNvSpPr txBox="1">
            <a:spLocks noChangeArrowheads="1"/>
          </p:cNvSpPr>
          <p:nvPr/>
        </p:nvSpPr>
        <p:spPr bwMode="auto">
          <a:xfrm>
            <a:off x="4559300" y="3027303"/>
            <a:ext cx="2619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10" name="22 Metin kutusu"/>
          <p:cNvSpPr txBox="1">
            <a:spLocks noChangeArrowheads="1"/>
          </p:cNvSpPr>
          <p:nvPr/>
        </p:nvSpPr>
        <p:spPr bwMode="auto">
          <a:xfrm>
            <a:off x="4405313" y="3132078"/>
            <a:ext cx="2301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11" name="23 Metin kutusu"/>
          <p:cNvSpPr txBox="1">
            <a:spLocks noChangeArrowheads="1"/>
          </p:cNvSpPr>
          <p:nvPr/>
        </p:nvSpPr>
        <p:spPr bwMode="auto">
          <a:xfrm>
            <a:off x="4483100" y="3179703"/>
            <a:ext cx="2619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12" name="24 Metin kutusu"/>
          <p:cNvSpPr txBox="1">
            <a:spLocks noChangeArrowheads="1"/>
          </p:cNvSpPr>
          <p:nvPr/>
        </p:nvSpPr>
        <p:spPr bwMode="auto">
          <a:xfrm>
            <a:off x="4862513" y="3484503"/>
            <a:ext cx="23018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13" name="25 Metin kutusu"/>
          <p:cNvSpPr txBox="1">
            <a:spLocks noChangeArrowheads="1"/>
          </p:cNvSpPr>
          <p:nvPr/>
        </p:nvSpPr>
        <p:spPr bwMode="auto">
          <a:xfrm>
            <a:off x="4787900" y="356070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14" name="26 Metin kutusu"/>
          <p:cNvSpPr txBox="1">
            <a:spLocks noChangeArrowheads="1"/>
          </p:cNvSpPr>
          <p:nvPr/>
        </p:nvSpPr>
        <p:spPr bwMode="auto">
          <a:xfrm>
            <a:off x="4711700" y="3457516"/>
            <a:ext cx="231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15" name="27 Metin kutusu"/>
          <p:cNvSpPr txBox="1">
            <a:spLocks noChangeArrowheads="1"/>
          </p:cNvSpPr>
          <p:nvPr/>
        </p:nvSpPr>
        <p:spPr bwMode="auto">
          <a:xfrm>
            <a:off x="4633913" y="3132078"/>
            <a:ext cx="2301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16" name="28 Metin kutusu"/>
          <p:cNvSpPr txBox="1">
            <a:spLocks noChangeArrowheads="1"/>
          </p:cNvSpPr>
          <p:nvPr/>
        </p:nvSpPr>
        <p:spPr bwMode="auto">
          <a:xfrm>
            <a:off x="4481513" y="3055878"/>
            <a:ext cx="2301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17" name="29 Metin kutusu"/>
          <p:cNvSpPr txBox="1">
            <a:spLocks noChangeArrowheads="1"/>
          </p:cNvSpPr>
          <p:nvPr/>
        </p:nvSpPr>
        <p:spPr bwMode="auto">
          <a:xfrm>
            <a:off x="4635500" y="340830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18" name="33 Metin kutusu"/>
          <p:cNvSpPr txBox="1">
            <a:spLocks noChangeArrowheads="1"/>
          </p:cNvSpPr>
          <p:nvPr/>
        </p:nvSpPr>
        <p:spPr bwMode="auto">
          <a:xfrm>
            <a:off x="4791075" y="3457516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19" name="34 Metin kutusu"/>
          <p:cNvSpPr txBox="1">
            <a:spLocks noChangeArrowheads="1"/>
          </p:cNvSpPr>
          <p:nvPr/>
        </p:nvSpPr>
        <p:spPr bwMode="auto">
          <a:xfrm>
            <a:off x="4711700" y="363690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20" name="35 Metin kutusu"/>
          <p:cNvSpPr txBox="1">
            <a:spLocks noChangeArrowheads="1"/>
          </p:cNvSpPr>
          <p:nvPr/>
        </p:nvSpPr>
        <p:spPr bwMode="auto">
          <a:xfrm>
            <a:off x="4679950" y="3560703"/>
            <a:ext cx="260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21" name="36 Metin kutusu"/>
          <p:cNvSpPr txBox="1">
            <a:spLocks noChangeArrowheads="1"/>
          </p:cNvSpPr>
          <p:nvPr/>
        </p:nvSpPr>
        <p:spPr bwMode="auto">
          <a:xfrm>
            <a:off x="4864100" y="356070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22" name="37 Metin kutusu"/>
          <p:cNvSpPr txBox="1">
            <a:spLocks noChangeArrowheads="1"/>
          </p:cNvSpPr>
          <p:nvPr/>
        </p:nvSpPr>
        <p:spPr bwMode="auto">
          <a:xfrm>
            <a:off x="4786313" y="3686116"/>
            <a:ext cx="2301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23" name="38 Metin kutusu"/>
          <p:cNvSpPr txBox="1">
            <a:spLocks noChangeArrowheads="1"/>
          </p:cNvSpPr>
          <p:nvPr/>
        </p:nvSpPr>
        <p:spPr bwMode="auto">
          <a:xfrm>
            <a:off x="4559300" y="310350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24" name="39 Metin kutusu"/>
          <p:cNvSpPr txBox="1">
            <a:spLocks noChangeArrowheads="1"/>
          </p:cNvSpPr>
          <p:nvPr/>
        </p:nvSpPr>
        <p:spPr bwMode="auto">
          <a:xfrm>
            <a:off x="4559300" y="3208278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25" name="47 Serbest Form"/>
          <p:cNvSpPr/>
          <p:nvPr/>
        </p:nvSpPr>
        <p:spPr>
          <a:xfrm>
            <a:off x="2986088" y="3868620"/>
            <a:ext cx="3136038" cy="136323"/>
          </a:xfrm>
          <a:custGeom>
            <a:avLst/>
            <a:gdLst>
              <a:gd name="connsiteX0" fmla="*/ 6824 w 2381534"/>
              <a:gd name="connsiteY0" fmla="*/ 322997 h 668740"/>
              <a:gd name="connsiteX1" fmla="*/ 20472 w 2381534"/>
              <a:gd name="connsiteY1" fmla="*/ 268406 h 668740"/>
              <a:gd name="connsiteX2" fmla="*/ 129654 w 2381534"/>
              <a:gd name="connsiteY2" fmla="*/ 50042 h 668740"/>
              <a:gd name="connsiteX3" fmla="*/ 225188 w 2381534"/>
              <a:gd name="connsiteY3" fmla="*/ 568657 h 668740"/>
              <a:gd name="connsiteX4" fmla="*/ 320722 w 2381534"/>
              <a:gd name="connsiteY4" fmla="*/ 9098 h 668740"/>
              <a:gd name="connsiteX5" fmla="*/ 457200 w 2381534"/>
              <a:gd name="connsiteY5" fmla="*/ 568657 h 668740"/>
              <a:gd name="connsiteX6" fmla="*/ 539087 w 2381534"/>
              <a:gd name="connsiteY6" fmla="*/ 22746 h 668740"/>
              <a:gd name="connsiteX7" fmla="*/ 675564 w 2381534"/>
              <a:gd name="connsiteY7" fmla="*/ 568657 h 668740"/>
              <a:gd name="connsiteX8" fmla="*/ 730155 w 2381534"/>
              <a:gd name="connsiteY8" fmla="*/ 36394 h 668740"/>
              <a:gd name="connsiteX9" fmla="*/ 880281 w 2381534"/>
              <a:gd name="connsiteY9" fmla="*/ 582304 h 668740"/>
              <a:gd name="connsiteX10" fmla="*/ 962167 w 2381534"/>
              <a:gd name="connsiteY10" fmla="*/ 36394 h 668740"/>
              <a:gd name="connsiteX11" fmla="*/ 1139588 w 2381534"/>
              <a:gd name="connsiteY11" fmla="*/ 568657 h 668740"/>
              <a:gd name="connsiteX12" fmla="*/ 1235122 w 2381534"/>
              <a:gd name="connsiteY12" fmla="*/ 63689 h 668740"/>
              <a:gd name="connsiteX13" fmla="*/ 1385248 w 2381534"/>
              <a:gd name="connsiteY13" fmla="*/ 595952 h 668740"/>
              <a:gd name="connsiteX14" fmla="*/ 1467134 w 2381534"/>
              <a:gd name="connsiteY14" fmla="*/ 90985 h 668740"/>
              <a:gd name="connsiteX15" fmla="*/ 1617260 w 2381534"/>
              <a:gd name="connsiteY15" fmla="*/ 636895 h 668740"/>
              <a:gd name="connsiteX16" fmla="*/ 1685499 w 2381534"/>
              <a:gd name="connsiteY16" fmla="*/ 36394 h 668740"/>
              <a:gd name="connsiteX17" fmla="*/ 1835624 w 2381534"/>
              <a:gd name="connsiteY17" fmla="*/ 664191 h 668740"/>
              <a:gd name="connsiteX18" fmla="*/ 1876567 w 2381534"/>
              <a:gd name="connsiteY18" fmla="*/ 63689 h 668740"/>
              <a:gd name="connsiteX19" fmla="*/ 1985749 w 2381534"/>
              <a:gd name="connsiteY19" fmla="*/ 391236 h 668740"/>
              <a:gd name="connsiteX20" fmla="*/ 2381534 w 2381534"/>
              <a:gd name="connsiteY20" fmla="*/ 391236 h 66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81534" h="668740">
                <a:moveTo>
                  <a:pt x="6824" y="322997"/>
                </a:moveTo>
                <a:cubicBezTo>
                  <a:pt x="3412" y="318448"/>
                  <a:pt x="0" y="313899"/>
                  <a:pt x="20472" y="268406"/>
                </a:cubicBezTo>
                <a:cubicBezTo>
                  <a:pt x="40944" y="222913"/>
                  <a:pt x="95535" y="0"/>
                  <a:pt x="129654" y="50042"/>
                </a:cubicBezTo>
                <a:cubicBezTo>
                  <a:pt x="163773" y="100084"/>
                  <a:pt x="193344" y="575481"/>
                  <a:pt x="225188" y="568657"/>
                </a:cubicBezTo>
                <a:cubicBezTo>
                  <a:pt x="257032" y="561833"/>
                  <a:pt x="282053" y="9098"/>
                  <a:pt x="320722" y="9098"/>
                </a:cubicBezTo>
                <a:cubicBezTo>
                  <a:pt x="359391" y="9098"/>
                  <a:pt x="420806" y="566382"/>
                  <a:pt x="457200" y="568657"/>
                </a:cubicBezTo>
                <a:cubicBezTo>
                  <a:pt x="493594" y="570932"/>
                  <a:pt x="502693" y="22746"/>
                  <a:pt x="539087" y="22746"/>
                </a:cubicBezTo>
                <a:cubicBezTo>
                  <a:pt x="575481" y="22746"/>
                  <a:pt x="643719" y="566382"/>
                  <a:pt x="675564" y="568657"/>
                </a:cubicBezTo>
                <a:cubicBezTo>
                  <a:pt x="707409" y="570932"/>
                  <a:pt x="696035" y="34119"/>
                  <a:pt x="730155" y="36394"/>
                </a:cubicBezTo>
                <a:cubicBezTo>
                  <a:pt x="764275" y="38669"/>
                  <a:pt x="841612" y="582304"/>
                  <a:pt x="880281" y="582304"/>
                </a:cubicBezTo>
                <a:cubicBezTo>
                  <a:pt x="918950" y="582304"/>
                  <a:pt x="918949" y="38668"/>
                  <a:pt x="962167" y="36394"/>
                </a:cubicBezTo>
                <a:cubicBezTo>
                  <a:pt x="1005385" y="34120"/>
                  <a:pt x="1094096" y="564108"/>
                  <a:pt x="1139588" y="568657"/>
                </a:cubicBezTo>
                <a:cubicBezTo>
                  <a:pt x="1185081" y="573206"/>
                  <a:pt x="1194179" y="59140"/>
                  <a:pt x="1235122" y="63689"/>
                </a:cubicBezTo>
                <a:cubicBezTo>
                  <a:pt x="1276065" y="68238"/>
                  <a:pt x="1346579" y="591403"/>
                  <a:pt x="1385248" y="595952"/>
                </a:cubicBezTo>
                <a:cubicBezTo>
                  <a:pt x="1423917" y="600501"/>
                  <a:pt x="1428465" y="84161"/>
                  <a:pt x="1467134" y="90985"/>
                </a:cubicBezTo>
                <a:cubicBezTo>
                  <a:pt x="1505803" y="97809"/>
                  <a:pt x="1580866" y="645994"/>
                  <a:pt x="1617260" y="636895"/>
                </a:cubicBezTo>
                <a:cubicBezTo>
                  <a:pt x="1653654" y="627797"/>
                  <a:pt x="1649105" y="31845"/>
                  <a:pt x="1685499" y="36394"/>
                </a:cubicBezTo>
                <a:cubicBezTo>
                  <a:pt x="1721893" y="40943"/>
                  <a:pt x="1803779" y="659642"/>
                  <a:pt x="1835624" y="664191"/>
                </a:cubicBezTo>
                <a:cubicBezTo>
                  <a:pt x="1867469" y="668740"/>
                  <a:pt x="1851546" y="109181"/>
                  <a:pt x="1876567" y="63689"/>
                </a:cubicBezTo>
                <a:cubicBezTo>
                  <a:pt x="1901588" y="18197"/>
                  <a:pt x="1901588" y="336645"/>
                  <a:pt x="1985749" y="391236"/>
                </a:cubicBezTo>
                <a:cubicBezTo>
                  <a:pt x="2069910" y="445827"/>
                  <a:pt x="2381534" y="391236"/>
                  <a:pt x="2381534" y="391236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6423077" y="3027303"/>
            <a:ext cx="11304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Soğurulan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doz</a:t>
            </a:r>
            <a:endParaRPr lang="tr-TR" dirty="0">
              <a:solidFill>
                <a:schemeClr val="bg1"/>
              </a:solidFill>
            </a:endParaRPr>
          </a:p>
        </p:txBody>
      </p:sp>
      <p:cxnSp>
        <p:nvCxnSpPr>
          <p:cNvPr id="27" name="Düz Ok Bağlayıcısı 26"/>
          <p:cNvCxnSpPr>
            <a:endCxn id="15" idx="3"/>
          </p:cNvCxnSpPr>
          <p:nvPr/>
        </p:nvCxnSpPr>
        <p:spPr>
          <a:xfrm flipH="1">
            <a:off x="4864100" y="3242409"/>
            <a:ext cx="1494056" cy="27782"/>
          </a:xfrm>
          <a:prstGeom prst="straightConnector1">
            <a:avLst/>
          </a:prstGeom>
          <a:ln w="19050">
            <a:solidFill>
              <a:srgbClr val="FFFF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>
            <a:stCxn id="26" idx="1"/>
            <a:endCxn id="8" idx="3"/>
          </p:cNvCxnSpPr>
          <p:nvPr/>
        </p:nvCxnSpPr>
        <p:spPr>
          <a:xfrm flipH="1">
            <a:off x="5202238" y="3350469"/>
            <a:ext cx="1220839" cy="321360"/>
          </a:xfrm>
          <a:prstGeom prst="straightConnector1">
            <a:avLst/>
          </a:prstGeom>
          <a:ln w="19050">
            <a:solidFill>
              <a:srgbClr val="FFFF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Gülen Yüz 28"/>
          <p:cNvSpPr/>
          <p:nvPr/>
        </p:nvSpPr>
        <p:spPr>
          <a:xfrm>
            <a:off x="4457701" y="1809691"/>
            <a:ext cx="809624" cy="819150"/>
          </a:xfrm>
          <a:prstGeom prst="smileyFac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17 Serbest Form"/>
          <p:cNvSpPr/>
          <p:nvPr/>
        </p:nvSpPr>
        <p:spPr>
          <a:xfrm>
            <a:off x="2453616" y="3010159"/>
            <a:ext cx="1417638" cy="45719"/>
          </a:xfrm>
          <a:custGeom>
            <a:avLst/>
            <a:gdLst>
              <a:gd name="connsiteX0" fmla="*/ 0 w 1645920"/>
              <a:gd name="connsiteY0" fmla="*/ 108668 h 275645"/>
              <a:gd name="connsiteX1" fmla="*/ 198782 w 1645920"/>
              <a:gd name="connsiteY1" fmla="*/ 21203 h 275645"/>
              <a:gd name="connsiteX2" fmla="*/ 508883 w 1645920"/>
              <a:gd name="connsiteY2" fmla="*/ 235888 h 275645"/>
              <a:gd name="connsiteX3" fmla="*/ 826935 w 1645920"/>
              <a:gd name="connsiteY3" fmla="*/ 13252 h 275645"/>
              <a:gd name="connsiteX4" fmla="*/ 1129085 w 1645920"/>
              <a:gd name="connsiteY4" fmla="*/ 259742 h 275645"/>
              <a:gd name="connsiteX5" fmla="*/ 1439186 w 1645920"/>
              <a:gd name="connsiteY5" fmla="*/ 108668 h 275645"/>
              <a:gd name="connsiteX6" fmla="*/ 1645920 w 1645920"/>
              <a:gd name="connsiteY6" fmla="*/ 84814 h 27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5920" h="275645">
                <a:moveTo>
                  <a:pt x="0" y="108668"/>
                </a:moveTo>
                <a:cubicBezTo>
                  <a:pt x="56984" y="54334"/>
                  <a:pt x="113968" y="0"/>
                  <a:pt x="198782" y="21203"/>
                </a:cubicBezTo>
                <a:cubicBezTo>
                  <a:pt x="283596" y="42406"/>
                  <a:pt x="404191" y="237213"/>
                  <a:pt x="508883" y="235888"/>
                </a:cubicBezTo>
                <a:cubicBezTo>
                  <a:pt x="613575" y="234563"/>
                  <a:pt x="723568" y="9276"/>
                  <a:pt x="826935" y="13252"/>
                </a:cubicBezTo>
                <a:cubicBezTo>
                  <a:pt x="930302" y="17228"/>
                  <a:pt x="1027043" y="243839"/>
                  <a:pt x="1129085" y="259742"/>
                </a:cubicBezTo>
                <a:cubicBezTo>
                  <a:pt x="1231127" y="275645"/>
                  <a:pt x="1353047" y="137823"/>
                  <a:pt x="1439186" y="108668"/>
                </a:cubicBezTo>
                <a:cubicBezTo>
                  <a:pt x="1525325" y="79513"/>
                  <a:pt x="1585622" y="82163"/>
                  <a:pt x="1645920" y="84814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1" name="Gözyaşı Damlası 30"/>
          <p:cNvSpPr/>
          <p:nvPr/>
        </p:nvSpPr>
        <p:spPr>
          <a:xfrm>
            <a:off x="3861440" y="2960628"/>
            <a:ext cx="65378" cy="138906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Metin kutusu 31"/>
          <p:cNvSpPr txBox="1"/>
          <p:nvPr/>
        </p:nvSpPr>
        <p:spPr>
          <a:xfrm>
            <a:off x="408570" y="2561947"/>
            <a:ext cx="2103268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İyonlaştırıcı olmayan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radyasyon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3" name="Metin kutusu 32"/>
          <p:cNvSpPr txBox="1"/>
          <p:nvPr/>
        </p:nvSpPr>
        <p:spPr>
          <a:xfrm>
            <a:off x="726674" y="3367137"/>
            <a:ext cx="1357615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İyonlaştırıcı  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radyasyon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2724150" y="1638300"/>
            <a:ext cx="864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Sıcaklık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artışı</a:t>
            </a:r>
            <a:endParaRPr lang="tr-TR" dirty="0">
              <a:solidFill>
                <a:schemeClr val="bg1"/>
              </a:solidFill>
            </a:endParaRPr>
          </a:p>
        </p:txBody>
      </p:sp>
      <p:cxnSp>
        <p:nvCxnSpPr>
          <p:cNvPr id="35" name="Düz Ok Bağlayıcısı 34"/>
          <p:cNvCxnSpPr/>
          <p:nvPr/>
        </p:nvCxnSpPr>
        <p:spPr>
          <a:xfrm>
            <a:off x="3252943" y="2343310"/>
            <a:ext cx="491176" cy="531441"/>
          </a:xfrm>
          <a:prstGeom prst="straightConnector1">
            <a:avLst/>
          </a:prstGeom>
          <a:ln w="19050">
            <a:solidFill>
              <a:srgbClr val="FFFF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ağ Ayraç 35"/>
          <p:cNvSpPr/>
          <p:nvPr/>
        </p:nvSpPr>
        <p:spPr>
          <a:xfrm>
            <a:off x="2455023" y="3315464"/>
            <a:ext cx="260175" cy="741304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15 Metin kutusu"/>
          <p:cNvSpPr txBox="1"/>
          <p:nvPr/>
        </p:nvSpPr>
        <p:spPr>
          <a:xfrm>
            <a:off x="805458" y="31600"/>
            <a:ext cx="7199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FF00"/>
                </a:solidFill>
              </a:rPr>
              <a:t>İYONLAŞTIRICI RADYASYON </a:t>
            </a:r>
          </a:p>
          <a:p>
            <a:pPr algn="ctr"/>
            <a:r>
              <a:rPr lang="tr-TR" sz="2400" dirty="0" smtClean="0">
                <a:solidFill>
                  <a:srgbClr val="FFFF00"/>
                </a:solidFill>
              </a:rPr>
              <a:t>VE</a:t>
            </a:r>
          </a:p>
          <a:p>
            <a:pPr algn="ctr"/>
            <a:r>
              <a:rPr lang="tr-TR" sz="2400" dirty="0" smtClean="0">
                <a:solidFill>
                  <a:srgbClr val="FFFF00"/>
                </a:solidFill>
              </a:rPr>
              <a:t> İYONLAŞTIRICI OLMAYAN RADYASYON</a:t>
            </a:r>
            <a:endParaRPr lang="tr-TR" sz="2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437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120840" y="93281"/>
            <a:ext cx="4448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RADYASYON ve TÜRLERİ ?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057409" y="785024"/>
            <a:ext cx="6831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Enerjinin parçacık veya </a:t>
            </a:r>
            <a:r>
              <a:rPr lang="tr-TR" dirty="0" err="1" smtClean="0">
                <a:solidFill>
                  <a:schemeClr val="bg1"/>
                </a:solidFill>
              </a:rPr>
              <a:t>elektromağnetik</a:t>
            </a:r>
            <a:r>
              <a:rPr lang="tr-TR" dirty="0" smtClean="0">
                <a:solidFill>
                  <a:schemeClr val="bg1"/>
                </a:solidFill>
              </a:rPr>
              <a:t> dalgalarla ortamda yayılmasıdır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7" name="Picture 4" descr="emwave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715" y="1253014"/>
            <a:ext cx="1659068" cy="87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2245572" y="2468176"/>
            <a:ext cx="3705566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İyonlaştırıcı olmayan radyasyonlar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862149" y="3271365"/>
            <a:ext cx="3040256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i="1" dirty="0" smtClean="0">
                <a:solidFill>
                  <a:srgbClr val="FFCCFF"/>
                </a:solidFill>
              </a:rPr>
              <a:t>Optik bölgede radyasyonlar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Ultraviyole (UV)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Görünür Işık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err="1" smtClean="0">
                <a:solidFill>
                  <a:schemeClr val="bg1"/>
                </a:solidFill>
              </a:rPr>
              <a:t>Infrared</a:t>
            </a:r>
            <a:r>
              <a:rPr lang="tr-TR" dirty="0" smtClean="0">
                <a:solidFill>
                  <a:schemeClr val="bg1"/>
                </a:solidFill>
              </a:rPr>
              <a:t> (IR)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4575583" y="3271365"/>
            <a:ext cx="4046301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i="1" dirty="0" err="1" smtClean="0">
                <a:solidFill>
                  <a:srgbClr val="FFCCFF"/>
                </a:solidFill>
              </a:rPr>
              <a:t>Radyofrekans</a:t>
            </a:r>
            <a:r>
              <a:rPr lang="tr-TR" sz="2000" i="1" dirty="0" smtClean="0">
                <a:solidFill>
                  <a:srgbClr val="FFCCFF"/>
                </a:solidFill>
              </a:rPr>
              <a:t>  bölgede radyasyonlar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Mikrodalgalar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Radyo dalgaları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	Çok düşük frekanslarda </a:t>
            </a:r>
            <a:r>
              <a:rPr lang="tr-TR" dirty="0" err="1" smtClean="0">
                <a:solidFill>
                  <a:schemeClr val="bg1"/>
                </a:solidFill>
              </a:rPr>
              <a:t>salgalar</a:t>
            </a:r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2723218" y="5142646"/>
            <a:ext cx="281814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İyonlaştırıcı  radyasyonlar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3192095" y="5860868"/>
            <a:ext cx="2052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CCFF"/>
                </a:solidFill>
              </a:rPr>
              <a:t>Gama ve X-ışınları</a:t>
            </a:r>
            <a:endParaRPr lang="tr-TR" sz="2000" dirty="0">
              <a:solidFill>
                <a:srgbClr val="FFCC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0261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>
            <a:spLocks noChangeArrowheads="1"/>
          </p:cNvSpPr>
          <p:nvPr/>
        </p:nvSpPr>
        <p:spPr bwMode="auto">
          <a:xfrm>
            <a:off x="2393810" y="225892"/>
            <a:ext cx="39506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İYONLAŞTIRICI RADYASON</a:t>
            </a:r>
            <a:endParaRPr lang="tr-TR" sz="28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3611563" y="3241908"/>
            <a:ext cx="1905000" cy="3075902"/>
          </a:xfrm>
          <a:custGeom>
            <a:avLst/>
            <a:gdLst/>
            <a:ahLst/>
            <a:cxnLst>
              <a:cxn ang="0">
                <a:pos x="1042" y="1"/>
              </a:cxn>
              <a:cxn ang="0">
                <a:pos x="1096" y="7"/>
              </a:cxn>
              <a:cxn ang="0">
                <a:pos x="1151" y="16"/>
              </a:cxn>
              <a:cxn ang="0">
                <a:pos x="1197" y="31"/>
              </a:cxn>
              <a:cxn ang="0">
                <a:pos x="1255" y="56"/>
              </a:cxn>
              <a:cxn ang="0">
                <a:pos x="1301" y="88"/>
              </a:cxn>
              <a:cxn ang="0">
                <a:pos x="1333" y="129"/>
              </a:cxn>
              <a:cxn ang="0">
                <a:pos x="1333" y="837"/>
              </a:cxn>
              <a:cxn ang="0">
                <a:pos x="1320" y="861"/>
              </a:cxn>
              <a:cxn ang="0">
                <a:pos x="1293" y="885"/>
              </a:cxn>
              <a:cxn ang="0">
                <a:pos x="1247" y="901"/>
              </a:cxn>
              <a:cxn ang="0">
                <a:pos x="1197" y="903"/>
              </a:cxn>
              <a:cxn ang="0">
                <a:pos x="1153" y="895"/>
              </a:cxn>
              <a:cxn ang="0">
                <a:pos x="1121" y="875"/>
              </a:cxn>
              <a:cxn ang="0">
                <a:pos x="1107" y="856"/>
              </a:cxn>
              <a:cxn ang="0">
                <a:pos x="1096" y="835"/>
              </a:cxn>
              <a:cxn ang="0">
                <a:pos x="1021" y="1737"/>
              </a:cxn>
              <a:cxn ang="0">
                <a:pos x="1006" y="1781"/>
              </a:cxn>
              <a:cxn ang="0">
                <a:pos x="966" y="1817"/>
              </a:cxn>
              <a:cxn ang="0">
                <a:pos x="914" y="1835"/>
              </a:cxn>
              <a:cxn ang="0">
                <a:pos x="868" y="1840"/>
              </a:cxn>
              <a:cxn ang="0">
                <a:pos x="807" y="1835"/>
              </a:cxn>
              <a:cxn ang="0">
                <a:pos x="759" y="1815"/>
              </a:cxn>
              <a:cxn ang="0">
                <a:pos x="723" y="1787"/>
              </a:cxn>
              <a:cxn ang="0">
                <a:pos x="706" y="1760"/>
              </a:cxn>
              <a:cxn ang="0">
                <a:pos x="627" y="881"/>
              </a:cxn>
              <a:cxn ang="0">
                <a:pos x="618" y="1768"/>
              </a:cxn>
              <a:cxn ang="0">
                <a:pos x="585" y="1808"/>
              </a:cxn>
              <a:cxn ang="0">
                <a:pos x="528" y="1833"/>
              </a:cxn>
              <a:cxn ang="0">
                <a:pos x="457" y="1840"/>
              </a:cxn>
              <a:cxn ang="0">
                <a:pos x="404" y="1832"/>
              </a:cxn>
              <a:cxn ang="0">
                <a:pos x="354" y="1809"/>
              </a:cxn>
              <a:cxn ang="0">
                <a:pos x="323" y="1781"/>
              </a:cxn>
              <a:cxn ang="0">
                <a:pos x="310" y="1745"/>
              </a:cxn>
              <a:cxn ang="0">
                <a:pos x="235" y="835"/>
              </a:cxn>
              <a:cxn ang="0">
                <a:pos x="220" y="863"/>
              </a:cxn>
              <a:cxn ang="0">
                <a:pos x="201" y="880"/>
              </a:cxn>
              <a:cxn ang="0">
                <a:pos x="174" y="896"/>
              </a:cxn>
              <a:cxn ang="0">
                <a:pos x="143" y="903"/>
              </a:cxn>
              <a:cxn ang="0">
                <a:pos x="103" y="903"/>
              </a:cxn>
              <a:cxn ang="0">
                <a:pos x="69" y="899"/>
              </a:cxn>
              <a:cxn ang="0">
                <a:pos x="42" y="888"/>
              </a:cxn>
              <a:cxn ang="0">
                <a:pos x="19" y="872"/>
              </a:cxn>
              <a:cxn ang="0">
                <a:pos x="4" y="852"/>
              </a:cxn>
              <a:cxn ang="0">
                <a:pos x="0" y="150"/>
              </a:cxn>
              <a:cxn ang="0">
                <a:pos x="27" y="92"/>
              </a:cxn>
              <a:cxn ang="0">
                <a:pos x="78" y="56"/>
              </a:cxn>
              <a:cxn ang="0">
                <a:pos x="163" y="23"/>
              </a:cxn>
              <a:cxn ang="0">
                <a:pos x="254" y="5"/>
              </a:cxn>
            </a:cxnLst>
            <a:rect l="0" t="0" r="r" b="b"/>
            <a:pathLst>
              <a:path w="1336" h="1841">
                <a:moveTo>
                  <a:pt x="319" y="0"/>
                </a:moveTo>
                <a:lnTo>
                  <a:pt x="1023" y="1"/>
                </a:lnTo>
                <a:lnTo>
                  <a:pt x="1042" y="1"/>
                </a:lnTo>
                <a:lnTo>
                  <a:pt x="1060" y="3"/>
                </a:lnTo>
                <a:lnTo>
                  <a:pt x="1079" y="4"/>
                </a:lnTo>
                <a:lnTo>
                  <a:pt x="1096" y="7"/>
                </a:lnTo>
                <a:lnTo>
                  <a:pt x="1113" y="9"/>
                </a:lnTo>
                <a:lnTo>
                  <a:pt x="1132" y="12"/>
                </a:lnTo>
                <a:lnTo>
                  <a:pt x="1151" y="16"/>
                </a:lnTo>
                <a:lnTo>
                  <a:pt x="1167" y="20"/>
                </a:lnTo>
                <a:lnTo>
                  <a:pt x="1182" y="25"/>
                </a:lnTo>
                <a:lnTo>
                  <a:pt x="1197" y="31"/>
                </a:lnTo>
                <a:lnTo>
                  <a:pt x="1218" y="39"/>
                </a:lnTo>
                <a:lnTo>
                  <a:pt x="1234" y="45"/>
                </a:lnTo>
                <a:lnTo>
                  <a:pt x="1255" y="56"/>
                </a:lnTo>
                <a:lnTo>
                  <a:pt x="1274" y="67"/>
                </a:lnTo>
                <a:lnTo>
                  <a:pt x="1289" y="77"/>
                </a:lnTo>
                <a:lnTo>
                  <a:pt x="1301" y="88"/>
                </a:lnTo>
                <a:lnTo>
                  <a:pt x="1316" y="103"/>
                </a:lnTo>
                <a:lnTo>
                  <a:pt x="1322" y="113"/>
                </a:lnTo>
                <a:lnTo>
                  <a:pt x="1333" y="129"/>
                </a:lnTo>
                <a:lnTo>
                  <a:pt x="1335" y="142"/>
                </a:lnTo>
                <a:lnTo>
                  <a:pt x="1335" y="154"/>
                </a:lnTo>
                <a:lnTo>
                  <a:pt x="1333" y="837"/>
                </a:lnTo>
                <a:lnTo>
                  <a:pt x="1331" y="845"/>
                </a:lnTo>
                <a:lnTo>
                  <a:pt x="1325" y="852"/>
                </a:lnTo>
                <a:lnTo>
                  <a:pt x="1320" y="861"/>
                </a:lnTo>
                <a:lnTo>
                  <a:pt x="1316" y="868"/>
                </a:lnTo>
                <a:lnTo>
                  <a:pt x="1304" y="876"/>
                </a:lnTo>
                <a:lnTo>
                  <a:pt x="1293" y="885"/>
                </a:lnTo>
                <a:lnTo>
                  <a:pt x="1278" y="892"/>
                </a:lnTo>
                <a:lnTo>
                  <a:pt x="1260" y="899"/>
                </a:lnTo>
                <a:lnTo>
                  <a:pt x="1247" y="901"/>
                </a:lnTo>
                <a:lnTo>
                  <a:pt x="1230" y="903"/>
                </a:lnTo>
                <a:lnTo>
                  <a:pt x="1213" y="903"/>
                </a:lnTo>
                <a:lnTo>
                  <a:pt x="1197" y="903"/>
                </a:lnTo>
                <a:lnTo>
                  <a:pt x="1180" y="901"/>
                </a:lnTo>
                <a:lnTo>
                  <a:pt x="1165" y="897"/>
                </a:lnTo>
                <a:lnTo>
                  <a:pt x="1153" y="895"/>
                </a:lnTo>
                <a:lnTo>
                  <a:pt x="1142" y="888"/>
                </a:lnTo>
                <a:lnTo>
                  <a:pt x="1132" y="883"/>
                </a:lnTo>
                <a:lnTo>
                  <a:pt x="1121" y="875"/>
                </a:lnTo>
                <a:lnTo>
                  <a:pt x="1115" y="868"/>
                </a:lnTo>
                <a:lnTo>
                  <a:pt x="1107" y="863"/>
                </a:lnTo>
                <a:lnTo>
                  <a:pt x="1107" y="856"/>
                </a:lnTo>
                <a:lnTo>
                  <a:pt x="1102" y="849"/>
                </a:lnTo>
                <a:lnTo>
                  <a:pt x="1098" y="844"/>
                </a:lnTo>
                <a:lnTo>
                  <a:pt x="1096" y="835"/>
                </a:lnTo>
                <a:lnTo>
                  <a:pt x="1098" y="312"/>
                </a:lnTo>
                <a:lnTo>
                  <a:pt x="1021" y="312"/>
                </a:lnTo>
                <a:lnTo>
                  <a:pt x="1021" y="1737"/>
                </a:lnTo>
                <a:lnTo>
                  <a:pt x="1021" y="1751"/>
                </a:lnTo>
                <a:lnTo>
                  <a:pt x="1014" y="1767"/>
                </a:lnTo>
                <a:lnTo>
                  <a:pt x="1006" y="1781"/>
                </a:lnTo>
                <a:lnTo>
                  <a:pt x="995" y="1796"/>
                </a:lnTo>
                <a:lnTo>
                  <a:pt x="979" y="1807"/>
                </a:lnTo>
                <a:lnTo>
                  <a:pt x="966" y="1817"/>
                </a:lnTo>
                <a:lnTo>
                  <a:pt x="951" y="1823"/>
                </a:lnTo>
                <a:lnTo>
                  <a:pt x="933" y="1832"/>
                </a:lnTo>
                <a:lnTo>
                  <a:pt x="914" y="1835"/>
                </a:lnTo>
                <a:lnTo>
                  <a:pt x="897" y="1837"/>
                </a:lnTo>
                <a:lnTo>
                  <a:pt x="882" y="1839"/>
                </a:lnTo>
                <a:lnTo>
                  <a:pt x="868" y="1840"/>
                </a:lnTo>
                <a:lnTo>
                  <a:pt x="851" y="1840"/>
                </a:lnTo>
                <a:lnTo>
                  <a:pt x="830" y="1839"/>
                </a:lnTo>
                <a:lnTo>
                  <a:pt x="807" y="1835"/>
                </a:lnTo>
                <a:lnTo>
                  <a:pt x="788" y="1828"/>
                </a:lnTo>
                <a:lnTo>
                  <a:pt x="771" y="1823"/>
                </a:lnTo>
                <a:lnTo>
                  <a:pt x="759" y="1815"/>
                </a:lnTo>
                <a:lnTo>
                  <a:pt x="746" y="1809"/>
                </a:lnTo>
                <a:lnTo>
                  <a:pt x="734" y="1797"/>
                </a:lnTo>
                <a:lnTo>
                  <a:pt x="723" y="1787"/>
                </a:lnTo>
                <a:lnTo>
                  <a:pt x="717" y="1780"/>
                </a:lnTo>
                <a:lnTo>
                  <a:pt x="713" y="1769"/>
                </a:lnTo>
                <a:lnTo>
                  <a:pt x="706" y="1760"/>
                </a:lnTo>
                <a:lnTo>
                  <a:pt x="704" y="1749"/>
                </a:lnTo>
                <a:lnTo>
                  <a:pt x="704" y="881"/>
                </a:lnTo>
                <a:lnTo>
                  <a:pt x="627" y="881"/>
                </a:lnTo>
                <a:lnTo>
                  <a:pt x="625" y="1744"/>
                </a:lnTo>
                <a:lnTo>
                  <a:pt x="622" y="1757"/>
                </a:lnTo>
                <a:lnTo>
                  <a:pt x="618" y="1768"/>
                </a:lnTo>
                <a:lnTo>
                  <a:pt x="608" y="1783"/>
                </a:lnTo>
                <a:lnTo>
                  <a:pt x="599" y="1795"/>
                </a:lnTo>
                <a:lnTo>
                  <a:pt x="585" y="1808"/>
                </a:lnTo>
                <a:lnTo>
                  <a:pt x="568" y="1819"/>
                </a:lnTo>
                <a:lnTo>
                  <a:pt x="549" y="1827"/>
                </a:lnTo>
                <a:lnTo>
                  <a:pt x="528" y="1833"/>
                </a:lnTo>
                <a:lnTo>
                  <a:pt x="503" y="1839"/>
                </a:lnTo>
                <a:lnTo>
                  <a:pt x="480" y="1840"/>
                </a:lnTo>
                <a:lnTo>
                  <a:pt x="457" y="1840"/>
                </a:lnTo>
                <a:lnTo>
                  <a:pt x="438" y="1839"/>
                </a:lnTo>
                <a:lnTo>
                  <a:pt x="421" y="1836"/>
                </a:lnTo>
                <a:lnTo>
                  <a:pt x="404" y="1832"/>
                </a:lnTo>
                <a:lnTo>
                  <a:pt x="388" y="1827"/>
                </a:lnTo>
                <a:lnTo>
                  <a:pt x="371" y="1820"/>
                </a:lnTo>
                <a:lnTo>
                  <a:pt x="354" y="1809"/>
                </a:lnTo>
                <a:lnTo>
                  <a:pt x="346" y="1801"/>
                </a:lnTo>
                <a:lnTo>
                  <a:pt x="333" y="1792"/>
                </a:lnTo>
                <a:lnTo>
                  <a:pt x="323" y="1781"/>
                </a:lnTo>
                <a:lnTo>
                  <a:pt x="321" y="1771"/>
                </a:lnTo>
                <a:lnTo>
                  <a:pt x="316" y="1763"/>
                </a:lnTo>
                <a:lnTo>
                  <a:pt x="310" y="1745"/>
                </a:lnTo>
                <a:lnTo>
                  <a:pt x="312" y="312"/>
                </a:lnTo>
                <a:lnTo>
                  <a:pt x="235" y="312"/>
                </a:lnTo>
                <a:lnTo>
                  <a:pt x="235" y="835"/>
                </a:lnTo>
                <a:lnTo>
                  <a:pt x="231" y="844"/>
                </a:lnTo>
                <a:lnTo>
                  <a:pt x="226" y="855"/>
                </a:lnTo>
                <a:lnTo>
                  <a:pt x="220" y="863"/>
                </a:lnTo>
                <a:lnTo>
                  <a:pt x="212" y="872"/>
                </a:lnTo>
                <a:lnTo>
                  <a:pt x="210" y="875"/>
                </a:lnTo>
                <a:lnTo>
                  <a:pt x="201" y="880"/>
                </a:lnTo>
                <a:lnTo>
                  <a:pt x="193" y="885"/>
                </a:lnTo>
                <a:lnTo>
                  <a:pt x="184" y="889"/>
                </a:lnTo>
                <a:lnTo>
                  <a:pt x="174" y="896"/>
                </a:lnTo>
                <a:lnTo>
                  <a:pt x="166" y="897"/>
                </a:lnTo>
                <a:lnTo>
                  <a:pt x="153" y="901"/>
                </a:lnTo>
                <a:lnTo>
                  <a:pt x="143" y="903"/>
                </a:lnTo>
                <a:lnTo>
                  <a:pt x="134" y="903"/>
                </a:lnTo>
                <a:lnTo>
                  <a:pt x="126" y="903"/>
                </a:lnTo>
                <a:lnTo>
                  <a:pt x="103" y="903"/>
                </a:lnTo>
                <a:lnTo>
                  <a:pt x="94" y="903"/>
                </a:lnTo>
                <a:lnTo>
                  <a:pt x="84" y="901"/>
                </a:lnTo>
                <a:lnTo>
                  <a:pt x="69" y="899"/>
                </a:lnTo>
                <a:lnTo>
                  <a:pt x="63" y="896"/>
                </a:lnTo>
                <a:lnTo>
                  <a:pt x="52" y="892"/>
                </a:lnTo>
                <a:lnTo>
                  <a:pt x="42" y="888"/>
                </a:lnTo>
                <a:lnTo>
                  <a:pt x="36" y="884"/>
                </a:lnTo>
                <a:lnTo>
                  <a:pt x="27" y="876"/>
                </a:lnTo>
                <a:lnTo>
                  <a:pt x="19" y="872"/>
                </a:lnTo>
                <a:lnTo>
                  <a:pt x="13" y="865"/>
                </a:lnTo>
                <a:lnTo>
                  <a:pt x="10" y="861"/>
                </a:lnTo>
                <a:lnTo>
                  <a:pt x="4" y="852"/>
                </a:lnTo>
                <a:lnTo>
                  <a:pt x="2" y="845"/>
                </a:lnTo>
                <a:lnTo>
                  <a:pt x="0" y="837"/>
                </a:lnTo>
                <a:lnTo>
                  <a:pt x="0" y="150"/>
                </a:lnTo>
                <a:lnTo>
                  <a:pt x="2" y="128"/>
                </a:lnTo>
                <a:lnTo>
                  <a:pt x="10" y="109"/>
                </a:lnTo>
                <a:lnTo>
                  <a:pt x="27" y="92"/>
                </a:lnTo>
                <a:lnTo>
                  <a:pt x="42" y="79"/>
                </a:lnTo>
                <a:lnTo>
                  <a:pt x="61" y="68"/>
                </a:lnTo>
                <a:lnTo>
                  <a:pt x="78" y="56"/>
                </a:lnTo>
                <a:lnTo>
                  <a:pt x="107" y="43"/>
                </a:lnTo>
                <a:lnTo>
                  <a:pt x="138" y="31"/>
                </a:lnTo>
                <a:lnTo>
                  <a:pt x="163" y="23"/>
                </a:lnTo>
                <a:lnTo>
                  <a:pt x="184" y="17"/>
                </a:lnTo>
                <a:lnTo>
                  <a:pt x="220" y="9"/>
                </a:lnTo>
                <a:lnTo>
                  <a:pt x="254" y="5"/>
                </a:lnTo>
                <a:lnTo>
                  <a:pt x="285" y="3"/>
                </a:lnTo>
                <a:lnTo>
                  <a:pt x="319" y="0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 cap="rnd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Arial" pitchFamily="34" charset="0"/>
              <a:cs typeface="+mn-cs"/>
            </a:endParaRPr>
          </a:p>
        </p:txBody>
      </p:sp>
      <p:grpSp>
        <p:nvGrpSpPr>
          <p:cNvPr id="6" name="5 Grup"/>
          <p:cNvGrpSpPr>
            <a:grpSpLocks/>
          </p:cNvGrpSpPr>
          <p:nvPr/>
        </p:nvGrpSpPr>
        <p:grpSpPr bwMode="auto">
          <a:xfrm>
            <a:off x="2111375" y="2846328"/>
            <a:ext cx="403225" cy="293688"/>
            <a:chOff x="1684338" y="2370137"/>
            <a:chExt cx="360362" cy="360363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1684338" y="2370137"/>
              <a:ext cx="215900" cy="21590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 sz="2400">
                <a:latin typeface="Calibri" pitchFamily="34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1684338" y="2514600"/>
              <a:ext cx="215900" cy="215900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 sz="2400">
                <a:latin typeface="Calibri" pitchFamily="34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1828800" y="2370137"/>
              <a:ext cx="215900" cy="215900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 sz="2400">
                <a:latin typeface="Calibri" pitchFamily="34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1828800" y="2514600"/>
              <a:ext cx="215900" cy="21590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 sz="2400">
                <a:latin typeface="Calibri" pitchFamily="34" charset="0"/>
              </a:endParaRPr>
            </a:p>
          </p:txBody>
        </p:sp>
      </p:grpSp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2568575" y="3008253"/>
            <a:ext cx="533400" cy="4763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2339975" y="3541653"/>
            <a:ext cx="71438" cy="7302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 sz="24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" name="Line 16"/>
          <p:cNvSpPr>
            <a:spLocks noChangeShapeType="1"/>
          </p:cNvSpPr>
          <p:nvPr/>
        </p:nvSpPr>
        <p:spPr bwMode="auto">
          <a:xfrm flipV="1">
            <a:off x="2644775" y="3541653"/>
            <a:ext cx="990600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1600200" y="2779653"/>
            <a:ext cx="358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400">
                <a:solidFill>
                  <a:schemeClr val="bg1"/>
                </a:solidFill>
                <a:latin typeface="Calibri" pitchFamily="34" charset="0"/>
              </a:rPr>
              <a:t>α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1611313" y="3313053"/>
            <a:ext cx="3476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000">
                <a:solidFill>
                  <a:schemeClr val="bg1"/>
                </a:solidFill>
                <a:latin typeface="Calibri" pitchFamily="34" charset="0"/>
              </a:rPr>
              <a:t>β</a:t>
            </a: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1547664" y="3846453"/>
            <a:ext cx="47320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000" dirty="0">
                <a:solidFill>
                  <a:schemeClr val="bg1"/>
                </a:solidFill>
                <a:latin typeface="Calibri" pitchFamily="34" charset="0"/>
              </a:rPr>
              <a:t>γ</a:t>
            </a:r>
            <a:r>
              <a:rPr lang="tr-TR" sz="2000" dirty="0">
                <a:solidFill>
                  <a:schemeClr val="bg1"/>
                </a:solidFill>
                <a:latin typeface="Calibri" pitchFamily="34" charset="0"/>
              </a:rPr>
              <a:t>,x</a:t>
            </a:r>
            <a:endParaRPr lang="el-GR" sz="20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7" name="Freeform 23"/>
          <p:cNvSpPr>
            <a:spLocks/>
          </p:cNvSpPr>
          <p:nvPr/>
        </p:nvSpPr>
        <p:spPr bwMode="auto">
          <a:xfrm rot="-3536369">
            <a:off x="3244851" y="3368615"/>
            <a:ext cx="836612" cy="1566863"/>
          </a:xfrm>
          <a:custGeom>
            <a:avLst/>
            <a:gdLst>
              <a:gd name="T0" fmla="*/ 0 w 771"/>
              <a:gd name="T1" fmla="*/ 0 h 1043"/>
              <a:gd name="T2" fmla="*/ 2147483647 w 771"/>
              <a:gd name="T3" fmla="*/ 2147483647 h 1043"/>
              <a:gd name="T4" fmla="*/ 2147483647 w 771"/>
              <a:gd name="T5" fmla="*/ 2147483647 h 1043"/>
              <a:gd name="T6" fmla="*/ 2147483647 w 771"/>
              <a:gd name="T7" fmla="*/ 2147483647 h 1043"/>
              <a:gd name="T8" fmla="*/ 2147483647 w 771"/>
              <a:gd name="T9" fmla="*/ 2147483647 h 1043"/>
              <a:gd name="T10" fmla="*/ 2147483647 w 771"/>
              <a:gd name="T11" fmla="*/ 2147483647 h 1043"/>
              <a:gd name="T12" fmla="*/ 2147483647 w 771"/>
              <a:gd name="T13" fmla="*/ 2147483647 h 1043"/>
              <a:gd name="T14" fmla="*/ 2147483647 w 771"/>
              <a:gd name="T15" fmla="*/ 2147483647 h 1043"/>
              <a:gd name="T16" fmla="*/ 2147483647 w 771"/>
              <a:gd name="T17" fmla="*/ 2147483647 h 1043"/>
              <a:gd name="T18" fmla="*/ 2147483647 w 771"/>
              <a:gd name="T19" fmla="*/ 2147483647 h 1043"/>
              <a:gd name="T20" fmla="*/ 2147483647 w 771"/>
              <a:gd name="T21" fmla="*/ 2147483647 h 1043"/>
              <a:gd name="T22" fmla="*/ 2147483647 w 771"/>
              <a:gd name="T23" fmla="*/ 2147483647 h 1043"/>
              <a:gd name="T24" fmla="*/ 2147483647 w 771"/>
              <a:gd name="T25" fmla="*/ 2147483647 h 1043"/>
              <a:gd name="T26" fmla="*/ 2147483647 w 771"/>
              <a:gd name="T27" fmla="*/ 2147483647 h 10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71"/>
              <a:gd name="T43" fmla="*/ 0 h 1043"/>
              <a:gd name="T44" fmla="*/ 771 w 771"/>
              <a:gd name="T45" fmla="*/ 1043 h 10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71" h="1043">
                <a:moveTo>
                  <a:pt x="0" y="0"/>
                </a:moveTo>
                <a:cubicBezTo>
                  <a:pt x="4" y="56"/>
                  <a:pt x="8" y="113"/>
                  <a:pt x="46" y="136"/>
                </a:cubicBezTo>
                <a:cubicBezTo>
                  <a:pt x="84" y="159"/>
                  <a:pt x="204" y="106"/>
                  <a:pt x="227" y="136"/>
                </a:cubicBezTo>
                <a:cubicBezTo>
                  <a:pt x="250" y="166"/>
                  <a:pt x="159" y="287"/>
                  <a:pt x="182" y="317"/>
                </a:cubicBezTo>
                <a:cubicBezTo>
                  <a:pt x="205" y="347"/>
                  <a:pt x="340" y="287"/>
                  <a:pt x="363" y="317"/>
                </a:cubicBezTo>
                <a:cubicBezTo>
                  <a:pt x="386" y="347"/>
                  <a:pt x="295" y="469"/>
                  <a:pt x="318" y="499"/>
                </a:cubicBezTo>
                <a:cubicBezTo>
                  <a:pt x="341" y="529"/>
                  <a:pt x="484" y="476"/>
                  <a:pt x="499" y="499"/>
                </a:cubicBezTo>
                <a:cubicBezTo>
                  <a:pt x="514" y="522"/>
                  <a:pt x="393" y="605"/>
                  <a:pt x="408" y="635"/>
                </a:cubicBezTo>
                <a:cubicBezTo>
                  <a:pt x="423" y="665"/>
                  <a:pt x="567" y="650"/>
                  <a:pt x="590" y="680"/>
                </a:cubicBezTo>
                <a:cubicBezTo>
                  <a:pt x="613" y="710"/>
                  <a:pt x="530" y="786"/>
                  <a:pt x="545" y="816"/>
                </a:cubicBezTo>
                <a:cubicBezTo>
                  <a:pt x="560" y="846"/>
                  <a:pt x="666" y="839"/>
                  <a:pt x="681" y="862"/>
                </a:cubicBezTo>
                <a:cubicBezTo>
                  <a:pt x="696" y="885"/>
                  <a:pt x="628" y="929"/>
                  <a:pt x="635" y="952"/>
                </a:cubicBezTo>
                <a:cubicBezTo>
                  <a:pt x="642" y="975"/>
                  <a:pt x="703" y="983"/>
                  <a:pt x="726" y="998"/>
                </a:cubicBezTo>
                <a:cubicBezTo>
                  <a:pt x="749" y="1013"/>
                  <a:pt x="760" y="1028"/>
                  <a:pt x="771" y="1043"/>
                </a:cubicBezTo>
              </a:path>
            </a:pathLst>
          </a:custGeom>
          <a:noFill/>
          <a:ln w="9525">
            <a:solidFill>
              <a:srgbClr val="FF33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18" name="17 Serbest Form"/>
          <p:cNvSpPr/>
          <p:nvPr/>
        </p:nvSpPr>
        <p:spPr>
          <a:xfrm>
            <a:off x="2797175" y="3770253"/>
            <a:ext cx="1417638" cy="228600"/>
          </a:xfrm>
          <a:custGeom>
            <a:avLst/>
            <a:gdLst>
              <a:gd name="connsiteX0" fmla="*/ 0 w 1645920"/>
              <a:gd name="connsiteY0" fmla="*/ 108668 h 275645"/>
              <a:gd name="connsiteX1" fmla="*/ 198782 w 1645920"/>
              <a:gd name="connsiteY1" fmla="*/ 21203 h 275645"/>
              <a:gd name="connsiteX2" fmla="*/ 508883 w 1645920"/>
              <a:gd name="connsiteY2" fmla="*/ 235888 h 275645"/>
              <a:gd name="connsiteX3" fmla="*/ 826935 w 1645920"/>
              <a:gd name="connsiteY3" fmla="*/ 13252 h 275645"/>
              <a:gd name="connsiteX4" fmla="*/ 1129085 w 1645920"/>
              <a:gd name="connsiteY4" fmla="*/ 259742 h 275645"/>
              <a:gd name="connsiteX5" fmla="*/ 1439186 w 1645920"/>
              <a:gd name="connsiteY5" fmla="*/ 108668 h 275645"/>
              <a:gd name="connsiteX6" fmla="*/ 1645920 w 1645920"/>
              <a:gd name="connsiteY6" fmla="*/ 84814 h 27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5920" h="275645">
                <a:moveTo>
                  <a:pt x="0" y="108668"/>
                </a:moveTo>
                <a:cubicBezTo>
                  <a:pt x="56984" y="54334"/>
                  <a:pt x="113968" y="0"/>
                  <a:pt x="198782" y="21203"/>
                </a:cubicBezTo>
                <a:cubicBezTo>
                  <a:pt x="283596" y="42406"/>
                  <a:pt x="404191" y="237213"/>
                  <a:pt x="508883" y="235888"/>
                </a:cubicBezTo>
                <a:cubicBezTo>
                  <a:pt x="613575" y="234563"/>
                  <a:pt x="723568" y="9276"/>
                  <a:pt x="826935" y="13252"/>
                </a:cubicBezTo>
                <a:cubicBezTo>
                  <a:pt x="930302" y="17228"/>
                  <a:pt x="1027043" y="243839"/>
                  <a:pt x="1129085" y="259742"/>
                </a:cubicBezTo>
                <a:cubicBezTo>
                  <a:pt x="1231127" y="275645"/>
                  <a:pt x="1353047" y="137823"/>
                  <a:pt x="1439186" y="108668"/>
                </a:cubicBezTo>
                <a:cubicBezTo>
                  <a:pt x="1525325" y="79513"/>
                  <a:pt x="1585622" y="82163"/>
                  <a:pt x="1645920" y="84814"/>
                </a:cubicBezTo>
              </a:path>
            </a:pathLst>
          </a:custGeom>
          <a:ln>
            <a:solidFill>
              <a:srgbClr val="FF33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9" name="18 Metin kutusu"/>
          <p:cNvSpPr txBox="1">
            <a:spLocks noChangeArrowheads="1"/>
          </p:cNvSpPr>
          <p:nvPr/>
        </p:nvSpPr>
        <p:spPr bwMode="auto">
          <a:xfrm>
            <a:off x="4625975" y="4124266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20" name="19 Metin kutusu"/>
          <p:cNvSpPr txBox="1">
            <a:spLocks noChangeArrowheads="1"/>
          </p:cNvSpPr>
          <p:nvPr/>
        </p:nvSpPr>
        <p:spPr bwMode="auto">
          <a:xfrm>
            <a:off x="4549775" y="3971866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21" name="20 Metin kutusu"/>
          <p:cNvSpPr txBox="1">
            <a:spLocks noChangeArrowheads="1"/>
          </p:cNvSpPr>
          <p:nvPr/>
        </p:nvSpPr>
        <p:spPr bwMode="auto">
          <a:xfrm>
            <a:off x="4702175" y="4048066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22" name="21 Metin kutusu"/>
          <p:cNvSpPr txBox="1">
            <a:spLocks noChangeArrowheads="1"/>
          </p:cNvSpPr>
          <p:nvPr/>
        </p:nvSpPr>
        <p:spPr bwMode="auto">
          <a:xfrm>
            <a:off x="4321175" y="3541653"/>
            <a:ext cx="2619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23" name="22 Metin kutusu"/>
          <p:cNvSpPr txBox="1">
            <a:spLocks noChangeArrowheads="1"/>
          </p:cNvSpPr>
          <p:nvPr/>
        </p:nvSpPr>
        <p:spPr bwMode="auto">
          <a:xfrm>
            <a:off x="4167188" y="3646428"/>
            <a:ext cx="2301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24" name="23 Metin kutusu"/>
          <p:cNvSpPr txBox="1">
            <a:spLocks noChangeArrowheads="1"/>
          </p:cNvSpPr>
          <p:nvPr/>
        </p:nvSpPr>
        <p:spPr bwMode="auto">
          <a:xfrm>
            <a:off x="4244975" y="3694053"/>
            <a:ext cx="2619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25" name="24 Metin kutusu"/>
          <p:cNvSpPr txBox="1">
            <a:spLocks noChangeArrowheads="1"/>
          </p:cNvSpPr>
          <p:nvPr/>
        </p:nvSpPr>
        <p:spPr bwMode="auto">
          <a:xfrm>
            <a:off x="4624388" y="3998853"/>
            <a:ext cx="230187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26" name="25 Metin kutusu"/>
          <p:cNvSpPr txBox="1">
            <a:spLocks noChangeArrowheads="1"/>
          </p:cNvSpPr>
          <p:nvPr/>
        </p:nvSpPr>
        <p:spPr bwMode="auto">
          <a:xfrm>
            <a:off x="4549775" y="407505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27" name="26 Metin kutusu"/>
          <p:cNvSpPr txBox="1">
            <a:spLocks noChangeArrowheads="1"/>
          </p:cNvSpPr>
          <p:nvPr/>
        </p:nvSpPr>
        <p:spPr bwMode="auto">
          <a:xfrm>
            <a:off x="4473575" y="3971866"/>
            <a:ext cx="231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28" name="27 Metin kutusu"/>
          <p:cNvSpPr txBox="1">
            <a:spLocks noChangeArrowheads="1"/>
          </p:cNvSpPr>
          <p:nvPr/>
        </p:nvSpPr>
        <p:spPr bwMode="auto">
          <a:xfrm>
            <a:off x="4395788" y="3646428"/>
            <a:ext cx="2301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29" name="28 Metin kutusu"/>
          <p:cNvSpPr txBox="1">
            <a:spLocks noChangeArrowheads="1"/>
          </p:cNvSpPr>
          <p:nvPr/>
        </p:nvSpPr>
        <p:spPr bwMode="auto">
          <a:xfrm>
            <a:off x="4243388" y="3570228"/>
            <a:ext cx="2301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30" name="29 Metin kutusu"/>
          <p:cNvSpPr txBox="1">
            <a:spLocks noChangeArrowheads="1"/>
          </p:cNvSpPr>
          <p:nvPr/>
        </p:nvSpPr>
        <p:spPr bwMode="auto">
          <a:xfrm>
            <a:off x="4397375" y="392265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31" name="30 Metin kutusu"/>
          <p:cNvSpPr txBox="1">
            <a:spLocks noChangeArrowheads="1"/>
          </p:cNvSpPr>
          <p:nvPr/>
        </p:nvSpPr>
        <p:spPr bwMode="auto">
          <a:xfrm>
            <a:off x="3544843" y="3465453"/>
            <a:ext cx="2301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32" name="31 Metin kutusu"/>
          <p:cNvSpPr txBox="1">
            <a:spLocks noChangeArrowheads="1"/>
          </p:cNvSpPr>
          <p:nvPr/>
        </p:nvSpPr>
        <p:spPr bwMode="auto">
          <a:xfrm>
            <a:off x="3621043" y="3389253"/>
            <a:ext cx="23018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33" name="32 Metin kutusu"/>
          <p:cNvSpPr txBox="1">
            <a:spLocks noChangeArrowheads="1"/>
          </p:cNvSpPr>
          <p:nvPr/>
        </p:nvSpPr>
        <p:spPr bwMode="auto">
          <a:xfrm>
            <a:off x="3621043" y="3494028"/>
            <a:ext cx="2603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34" name="33 Metin kutusu"/>
          <p:cNvSpPr txBox="1">
            <a:spLocks noChangeArrowheads="1"/>
          </p:cNvSpPr>
          <p:nvPr/>
        </p:nvSpPr>
        <p:spPr bwMode="auto">
          <a:xfrm>
            <a:off x="4552950" y="3971866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35" name="34 Metin kutusu"/>
          <p:cNvSpPr txBox="1">
            <a:spLocks noChangeArrowheads="1"/>
          </p:cNvSpPr>
          <p:nvPr/>
        </p:nvSpPr>
        <p:spPr bwMode="auto">
          <a:xfrm>
            <a:off x="4473575" y="415125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36" name="35 Metin kutusu"/>
          <p:cNvSpPr txBox="1">
            <a:spLocks noChangeArrowheads="1"/>
          </p:cNvSpPr>
          <p:nvPr/>
        </p:nvSpPr>
        <p:spPr bwMode="auto">
          <a:xfrm>
            <a:off x="4441825" y="4075053"/>
            <a:ext cx="260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37" name="36 Metin kutusu"/>
          <p:cNvSpPr txBox="1">
            <a:spLocks noChangeArrowheads="1"/>
          </p:cNvSpPr>
          <p:nvPr/>
        </p:nvSpPr>
        <p:spPr bwMode="auto">
          <a:xfrm>
            <a:off x="4625975" y="407505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38" name="37 Metin kutusu"/>
          <p:cNvSpPr txBox="1">
            <a:spLocks noChangeArrowheads="1"/>
          </p:cNvSpPr>
          <p:nvPr/>
        </p:nvSpPr>
        <p:spPr bwMode="auto">
          <a:xfrm>
            <a:off x="4548188" y="4200466"/>
            <a:ext cx="2301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39" name="38 Metin kutusu"/>
          <p:cNvSpPr txBox="1">
            <a:spLocks noChangeArrowheads="1"/>
          </p:cNvSpPr>
          <p:nvPr/>
        </p:nvSpPr>
        <p:spPr bwMode="auto">
          <a:xfrm>
            <a:off x="4321175" y="361785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40" name="39 Metin kutusu"/>
          <p:cNvSpPr txBox="1">
            <a:spLocks noChangeArrowheads="1"/>
          </p:cNvSpPr>
          <p:nvPr/>
        </p:nvSpPr>
        <p:spPr bwMode="auto">
          <a:xfrm>
            <a:off x="4321175" y="3722628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41" name="40 Metin kutusu"/>
          <p:cNvSpPr txBox="1">
            <a:spLocks noChangeArrowheads="1"/>
          </p:cNvSpPr>
          <p:nvPr/>
        </p:nvSpPr>
        <p:spPr bwMode="auto">
          <a:xfrm>
            <a:off x="3409950" y="2779653"/>
            <a:ext cx="2619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chemeClr val="bg1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42" name="41 Metin kutusu"/>
          <p:cNvSpPr txBox="1">
            <a:spLocks noChangeArrowheads="1"/>
          </p:cNvSpPr>
          <p:nvPr/>
        </p:nvSpPr>
        <p:spPr bwMode="auto">
          <a:xfrm>
            <a:off x="3254375" y="2884428"/>
            <a:ext cx="231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chemeClr val="bg1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43" name="42 Metin kutusu"/>
          <p:cNvSpPr txBox="1">
            <a:spLocks noChangeArrowheads="1"/>
          </p:cNvSpPr>
          <p:nvPr/>
        </p:nvSpPr>
        <p:spPr bwMode="auto">
          <a:xfrm>
            <a:off x="3333750" y="2932053"/>
            <a:ext cx="2619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chemeClr val="bg1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44" name="43 Metin kutusu"/>
          <p:cNvSpPr txBox="1">
            <a:spLocks noChangeArrowheads="1"/>
          </p:cNvSpPr>
          <p:nvPr/>
        </p:nvSpPr>
        <p:spPr bwMode="auto">
          <a:xfrm>
            <a:off x="3482975" y="2884428"/>
            <a:ext cx="231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chemeClr val="bg1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45" name="44 Metin kutusu"/>
          <p:cNvSpPr txBox="1">
            <a:spLocks noChangeArrowheads="1"/>
          </p:cNvSpPr>
          <p:nvPr/>
        </p:nvSpPr>
        <p:spPr bwMode="auto">
          <a:xfrm>
            <a:off x="3330575" y="2808228"/>
            <a:ext cx="231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chemeClr val="bg1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46" name="45 Metin kutusu"/>
          <p:cNvSpPr txBox="1">
            <a:spLocks noChangeArrowheads="1"/>
          </p:cNvSpPr>
          <p:nvPr/>
        </p:nvSpPr>
        <p:spPr bwMode="auto">
          <a:xfrm>
            <a:off x="3409950" y="2855853"/>
            <a:ext cx="2317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chemeClr val="bg1"/>
                </a:solidFill>
                <a:latin typeface="Calibri" pitchFamily="34" charset="0"/>
              </a:rPr>
              <a:t>-</a:t>
            </a:r>
          </a:p>
        </p:txBody>
      </p:sp>
      <p:sp>
        <p:nvSpPr>
          <p:cNvPr id="47" name="46 Metin kutusu"/>
          <p:cNvSpPr txBox="1">
            <a:spLocks noChangeArrowheads="1"/>
          </p:cNvSpPr>
          <p:nvPr/>
        </p:nvSpPr>
        <p:spPr bwMode="auto">
          <a:xfrm>
            <a:off x="3409950" y="2960628"/>
            <a:ext cx="26193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chemeClr val="bg1"/>
                </a:solidFill>
                <a:latin typeface="Calibri" pitchFamily="34" charset="0"/>
              </a:rPr>
              <a:t>+</a:t>
            </a:r>
          </a:p>
        </p:txBody>
      </p:sp>
      <p:sp>
        <p:nvSpPr>
          <p:cNvPr id="48" name="47 Serbest Form"/>
          <p:cNvSpPr/>
          <p:nvPr/>
        </p:nvSpPr>
        <p:spPr>
          <a:xfrm>
            <a:off x="2778125" y="4354453"/>
            <a:ext cx="2838450" cy="177800"/>
          </a:xfrm>
          <a:custGeom>
            <a:avLst/>
            <a:gdLst>
              <a:gd name="connsiteX0" fmla="*/ 6824 w 2381534"/>
              <a:gd name="connsiteY0" fmla="*/ 322997 h 668740"/>
              <a:gd name="connsiteX1" fmla="*/ 20472 w 2381534"/>
              <a:gd name="connsiteY1" fmla="*/ 268406 h 668740"/>
              <a:gd name="connsiteX2" fmla="*/ 129654 w 2381534"/>
              <a:gd name="connsiteY2" fmla="*/ 50042 h 668740"/>
              <a:gd name="connsiteX3" fmla="*/ 225188 w 2381534"/>
              <a:gd name="connsiteY3" fmla="*/ 568657 h 668740"/>
              <a:gd name="connsiteX4" fmla="*/ 320722 w 2381534"/>
              <a:gd name="connsiteY4" fmla="*/ 9098 h 668740"/>
              <a:gd name="connsiteX5" fmla="*/ 457200 w 2381534"/>
              <a:gd name="connsiteY5" fmla="*/ 568657 h 668740"/>
              <a:gd name="connsiteX6" fmla="*/ 539087 w 2381534"/>
              <a:gd name="connsiteY6" fmla="*/ 22746 h 668740"/>
              <a:gd name="connsiteX7" fmla="*/ 675564 w 2381534"/>
              <a:gd name="connsiteY7" fmla="*/ 568657 h 668740"/>
              <a:gd name="connsiteX8" fmla="*/ 730155 w 2381534"/>
              <a:gd name="connsiteY8" fmla="*/ 36394 h 668740"/>
              <a:gd name="connsiteX9" fmla="*/ 880281 w 2381534"/>
              <a:gd name="connsiteY9" fmla="*/ 582304 h 668740"/>
              <a:gd name="connsiteX10" fmla="*/ 962167 w 2381534"/>
              <a:gd name="connsiteY10" fmla="*/ 36394 h 668740"/>
              <a:gd name="connsiteX11" fmla="*/ 1139588 w 2381534"/>
              <a:gd name="connsiteY11" fmla="*/ 568657 h 668740"/>
              <a:gd name="connsiteX12" fmla="*/ 1235122 w 2381534"/>
              <a:gd name="connsiteY12" fmla="*/ 63689 h 668740"/>
              <a:gd name="connsiteX13" fmla="*/ 1385248 w 2381534"/>
              <a:gd name="connsiteY13" fmla="*/ 595952 h 668740"/>
              <a:gd name="connsiteX14" fmla="*/ 1467134 w 2381534"/>
              <a:gd name="connsiteY14" fmla="*/ 90985 h 668740"/>
              <a:gd name="connsiteX15" fmla="*/ 1617260 w 2381534"/>
              <a:gd name="connsiteY15" fmla="*/ 636895 h 668740"/>
              <a:gd name="connsiteX16" fmla="*/ 1685499 w 2381534"/>
              <a:gd name="connsiteY16" fmla="*/ 36394 h 668740"/>
              <a:gd name="connsiteX17" fmla="*/ 1835624 w 2381534"/>
              <a:gd name="connsiteY17" fmla="*/ 664191 h 668740"/>
              <a:gd name="connsiteX18" fmla="*/ 1876567 w 2381534"/>
              <a:gd name="connsiteY18" fmla="*/ 63689 h 668740"/>
              <a:gd name="connsiteX19" fmla="*/ 1985749 w 2381534"/>
              <a:gd name="connsiteY19" fmla="*/ 391236 h 668740"/>
              <a:gd name="connsiteX20" fmla="*/ 2381534 w 2381534"/>
              <a:gd name="connsiteY20" fmla="*/ 391236 h 66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81534" h="668740">
                <a:moveTo>
                  <a:pt x="6824" y="322997"/>
                </a:moveTo>
                <a:cubicBezTo>
                  <a:pt x="3412" y="318448"/>
                  <a:pt x="0" y="313899"/>
                  <a:pt x="20472" y="268406"/>
                </a:cubicBezTo>
                <a:cubicBezTo>
                  <a:pt x="40944" y="222913"/>
                  <a:pt x="95535" y="0"/>
                  <a:pt x="129654" y="50042"/>
                </a:cubicBezTo>
                <a:cubicBezTo>
                  <a:pt x="163773" y="100084"/>
                  <a:pt x="193344" y="575481"/>
                  <a:pt x="225188" y="568657"/>
                </a:cubicBezTo>
                <a:cubicBezTo>
                  <a:pt x="257032" y="561833"/>
                  <a:pt x="282053" y="9098"/>
                  <a:pt x="320722" y="9098"/>
                </a:cubicBezTo>
                <a:cubicBezTo>
                  <a:pt x="359391" y="9098"/>
                  <a:pt x="420806" y="566382"/>
                  <a:pt x="457200" y="568657"/>
                </a:cubicBezTo>
                <a:cubicBezTo>
                  <a:pt x="493594" y="570932"/>
                  <a:pt x="502693" y="22746"/>
                  <a:pt x="539087" y="22746"/>
                </a:cubicBezTo>
                <a:cubicBezTo>
                  <a:pt x="575481" y="22746"/>
                  <a:pt x="643719" y="566382"/>
                  <a:pt x="675564" y="568657"/>
                </a:cubicBezTo>
                <a:cubicBezTo>
                  <a:pt x="707409" y="570932"/>
                  <a:pt x="696035" y="34119"/>
                  <a:pt x="730155" y="36394"/>
                </a:cubicBezTo>
                <a:cubicBezTo>
                  <a:pt x="764275" y="38669"/>
                  <a:pt x="841612" y="582304"/>
                  <a:pt x="880281" y="582304"/>
                </a:cubicBezTo>
                <a:cubicBezTo>
                  <a:pt x="918950" y="582304"/>
                  <a:pt x="918949" y="38668"/>
                  <a:pt x="962167" y="36394"/>
                </a:cubicBezTo>
                <a:cubicBezTo>
                  <a:pt x="1005385" y="34120"/>
                  <a:pt x="1094096" y="564108"/>
                  <a:pt x="1139588" y="568657"/>
                </a:cubicBezTo>
                <a:cubicBezTo>
                  <a:pt x="1185081" y="573206"/>
                  <a:pt x="1194179" y="59140"/>
                  <a:pt x="1235122" y="63689"/>
                </a:cubicBezTo>
                <a:cubicBezTo>
                  <a:pt x="1276065" y="68238"/>
                  <a:pt x="1346579" y="591403"/>
                  <a:pt x="1385248" y="595952"/>
                </a:cubicBezTo>
                <a:cubicBezTo>
                  <a:pt x="1423917" y="600501"/>
                  <a:pt x="1428465" y="84161"/>
                  <a:pt x="1467134" y="90985"/>
                </a:cubicBezTo>
                <a:cubicBezTo>
                  <a:pt x="1505803" y="97809"/>
                  <a:pt x="1580866" y="645994"/>
                  <a:pt x="1617260" y="636895"/>
                </a:cubicBezTo>
                <a:cubicBezTo>
                  <a:pt x="1653654" y="627797"/>
                  <a:pt x="1649105" y="31845"/>
                  <a:pt x="1685499" y="36394"/>
                </a:cubicBezTo>
                <a:cubicBezTo>
                  <a:pt x="1721893" y="40943"/>
                  <a:pt x="1803779" y="659642"/>
                  <a:pt x="1835624" y="664191"/>
                </a:cubicBezTo>
                <a:cubicBezTo>
                  <a:pt x="1867469" y="668740"/>
                  <a:pt x="1851546" y="109181"/>
                  <a:pt x="1876567" y="63689"/>
                </a:cubicBezTo>
                <a:cubicBezTo>
                  <a:pt x="1901588" y="18197"/>
                  <a:pt x="1901588" y="336645"/>
                  <a:pt x="1985749" y="391236"/>
                </a:cubicBezTo>
                <a:cubicBezTo>
                  <a:pt x="2069910" y="445827"/>
                  <a:pt x="2381534" y="391236"/>
                  <a:pt x="2381534" y="391236"/>
                </a:cubicBezTo>
              </a:path>
            </a:pathLst>
          </a:custGeom>
          <a:ln>
            <a:solidFill>
              <a:srgbClr val="FF33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9" name="48 Metin kutusu"/>
          <p:cNvSpPr txBox="1">
            <a:spLocks noChangeArrowheads="1"/>
          </p:cNvSpPr>
          <p:nvPr/>
        </p:nvSpPr>
        <p:spPr bwMode="auto">
          <a:xfrm>
            <a:off x="3429000" y="914400"/>
            <a:ext cx="2039938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3300"/>
                </a:solidFill>
                <a:latin typeface="Calibri" pitchFamily="34" charset="0"/>
                <a:cs typeface="Calibri" pitchFamily="34" charset="0"/>
              </a:rPr>
              <a:t>Dış Işınlamalar</a:t>
            </a:r>
          </a:p>
        </p:txBody>
      </p:sp>
      <p:sp>
        <p:nvSpPr>
          <p:cNvPr id="50" name="Metin kutusu 49"/>
          <p:cNvSpPr txBox="1"/>
          <p:nvPr/>
        </p:nvSpPr>
        <p:spPr>
          <a:xfrm>
            <a:off x="5712306" y="3491021"/>
            <a:ext cx="18682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Soğurulan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Doz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(farklı enerjilerde)</a:t>
            </a:r>
            <a:endParaRPr lang="tr-TR" dirty="0">
              <a:solidFill>
                <a:schemeClr val="bg1"/>
              </a:solidFill>
            </a:endParaRPr>
          </a:p>
        </p:txBody>
      </p:sp>
      <p:cxnSp>
        <p:nvCxnSpPr>
          <p:cNvPr id="51" name="Düz Ok Bağlayıcısı 50"/>
          <p:cNvCxnSpPr>
            <a:endCxn id="28" idx="3"/>
          </p:cNvCxnSpPr>
          <p:nvPr/>
        </p:nvCxnSpPr>
        <p:spPr>
          <a:xfrm flipH="1">
            <a:off x="4625975" y="3756759"/>
            <a:ext cx="1494056" cy="27782"/>
          </a:xfrm>
          <a:prstGeom prst="straightConnector1">
            <a:avLst/>
          </a:prstGeom>
          <a:ln w="19050">
            <a:solidFill>
              <a:schemeClr val="bg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Ok Bağlayıcısı 51"/>
          <p:cNvCxnSpPr>
            <a:stCxn id="50" idx="1"/>
            <a:endCxn id="21" idx="3"/>
          </p:cNvCxnSpPr>
          <p:nvPr/>
        </p:nvCxnSpPr>
        <p:spPr>
          <a:xfrm flipH="1">
            <a:off x="4964113" y="3952686"/>
            <a:ext cx="748193" cy="233493"/>
          </a:xfrm>
          <a:prstGeom prst="straightConnector1">
            <a:avLst/>
          </a:prstGeom>
          <a:ln w="19050">
            <a:solidFill>
              <a:schemeClr val="bg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Metin kutusu 52"/>
          <p:cNvSpPr txBox="1"/>
          <p:nvPr/>
        </p:nvSpPr>
        <p:spPr>
          <a:xfrm>
            <a:off x="1746571" y="2256612"/>
            <a:ext cx="606384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Türü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4" name="Metin kutusu 53"/>
          <p:cNvSpPr txBox="1"/>
          <p:nvPr/>
        </p:nvSpPr>
        <p:spPr>
          <a:xfrm>
            <a:off x="2994419" y="2267066"/>
            <a:ext cx="831061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Şiddeti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5" name="Metin kutusu 54"/>
          <p:cNvSpPr txBox="1"/>
          <p:nvPr/>
        </p:nvSpPr>
        <p:spPr>
          <a:xfrm>
            <a:off x="2490697" y="4640528"/>
            <a:ext cx="86433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Enerjisi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6" name="Oval 8"/>
          <p:cNvSpPr>
            <a:spLocks noChangeArrowheads="1"/>
          </p:cNvSpPr>
          <p:nvPr/>
        </p:nvSpPr>
        <p:spPr bwMode="auto">
          <a:xfrm>
            <a:off x="4376271" y="3122339"/>
            <a:ext cx="377957" cy="1694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Arial" pitchFamily="34" charset="0"/>
              <a:cs typeface="+mn-cs"/>
            </a:endParaRPr>
          </a:p>
        </p:txBody>
      </p:sp>
      <p:sp>
        <p:nvSpPr>
          <p:cNvPr id="57" name="Gülen Yüz 56"/>
          <p:cNvSpPr/>
          <p:nvPr/>
        </p:nvSpPr>
        <p:spPr>
          <a:xfrm>
            <a:off x="4143376" y="2363301"/>
            <a:ext cx="809624" cy="819150"/>
          </a:xfrm>
          <a:prstGeom prst="smileyFac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578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Grup 87"/>
          <p:cNvGrpSpPr/>
          <p:nvPr/>
        </p:nvGrpSpPr>
        <p:grpSpPr>
          <a:xfrm>
            <a:off x="6149866" y="2274791"/>
            <a:ext cx="2057400" cy="3903641"/>
            <a:chOff x="-1893374" y="2437539"/>
            <a:chExt cx="2057400" cy="3903641"/>
          </a:xfrm>
        </p:grpSpPr>
        <p:sp>
          <p:nvSpPr>
            <p:cNvPr id="89" name="Freeform 7"/>
            <p:cNvSpPr>
              <a:spLocks/>
            </p:cNvSpPr>
            <p:nvPr/>
          </p:nvSpPr>
          <p:spPr bwMode="auto">
            <a:xfrm>
              <a:off x="-1893374" y="3285173"/>
              <a:ext cx="2057400" cy="3056007"/>
            </a:xfrm>
            <a:custGeom>
              <a:avLst/>
              <a:gdLst/>
              <a:ahLst/>
              <a:cxnLst>
                <a:cxn ang="0">
                  <a:pos x="1042" y="1"/>
                </a:cxn>
                <a:cxn ang="0">
                  <a:pos x="1096" y="7"/>
                </a:cxn>
                <a:cxn ang="0">
                  <a:pos x="1151" y="16"/>
                </a:cxn>
                <a:cxn ang="0">
                  <a:pos x="1197" y="31"/>
                </a:cxn>
                <a:cxn ang="0">
                  <a:pos x="1255" y="56"/>
                </a:cxn>
                <a:cxn ang="0">
                  <a:pos x="1301" y="88"/>
                </a:cxn>
                <a:cxn ang="0">
                  <a:pos x="1333" y="129"/>
                </a:cxn>
                <a:cxn ang="0">
                  <a:pos x="1333" y="837"/>
                </a:cxn>
                <a:cxn ang="0">
                  <a:pos x="1320" y="861"/>
                </a:cxn>
                <a:cxn ang="0">
                  <a:pos x="1293" y="885"/>
                </a:cxn>
                <a:cxn ang="0">
                  <a:pos x="1247" y="901"/>
                </a:cxn>
                <a:cxn ang="0">
                  <a:pos x="1197" y="903"/>
                </a:cxn>
                <a:cxn ang="0">
                  <a:pos x="1153" y="895"/>
                </a:cxn>
                <a:cxn ang="0">
                  <a:pos x="1121" y="875"/>
                </a:cxn>
                <a:cxn ang="0">
                  <a:pos x="1107" y="856"/>
                </a:cxn>
                <a:cxn ang="0">
                  <a:pos x="1096" y="835"/>
                </a:cxn>
                <a:cxn ang="0">
                  <a:pos x="1021" y="1737"/>
                </a:cxn>
                <a:cxn ang="0">
                  <a:pos x="1006" y="1781"/>
                </a:cxn>
                <a:cxn ang="0">
                  <a:pos x="966" y="1817"/>
                </a:cxn>
                <a:cxn ang="0">
                  <a:pos x="914" y="1835"/>
                </a:cxn>
                <a:cxn ang="0">
                  <a:pos x="868" y="1840"/>
                </a:cxn>
                <a:cxn ang="0">
                  <a:pos x="807" y="1835"/>
                </a:cxn>
                <a:cxn ang="0">
                  <a:pos x="759" y="1815"/>
                </a:cxn>
                <a:cxn ang="0">
                  <a:pos x="723" y="1787"/>
                </a:cxn>
                <a:cxn ang="0">
                  <a:pos x="706" y="1760"/>
                </a:cxn>
                <a:cxn ang="0">
                  <a:pos x="627" y="881"/>
                </a:cxn>
                <a:cxn ang="0">
                  <a:pos x="618" y="1768"/>
                </a:cxn>
                <a:cxn ang="0">
                  <a:pos x="585" y="1808"/>
                </a:cxn>
                <a:cxn ang="0">
                  <a:pos x="528" y="1833"/>
                </a:cxn>
                <a:cxn ang="0">
                  <a:pos x="457" y="1840"/>
                </a:cxn>
                <a:cxn ang="0">
                  <a:pos x="404" y="1832"/>
                </a:cxn>
                <a:cxn ang="0">
                  <a:pos x="354" y="1809"/>
                </a:cxn>
                <a:cxn ang="0">
                  <a:pos x="323" y="1781"/>
                </a:cxn>
                <a:cxn ang="0">
                  <a:pos x="310" y="1745"/>
                </a:cxn>
                <a:cxn ang="0">
                  <a:pos x="235" y="835"/>
                </a:cxn>
                <a:cxn ang="0">
                  <a:pos x="220" y="863"/>
                </a:cxn>
                <a:cxn ang="0">
                  <a:pos x="201" y="880"/>
                </a:cxn>
                <a:cxn ang="0">
                  <a:pos x="174" y="896"/>
                </a:cxn>
                <a:cxn ang="0">
                  <a:pos x="143" y="903"/>
                </a:cxn>
                <a:cxn ang="0">
                  <a:pos x="103" y="903"/>
                </a:cxn>
                <a:cxn ang="0">
                  <a:pos x="69" y="899"/>
                </a:cxn>
                <a:cxn ang="0">
                  <a:pos x="42" y="888"/>
                </a:cxn>
                <a:cxn ang="0">
                  <a:pos x="19" y="872"/>
                </a:cxn>
                <a:cxn ang="0">
                  <a:pos x="4" y="852"/>
                </a:cxn>
                <a:cxn ang="0">
                  <a:pos x="0" y="150"/>
                </a:cxn>
                <a:cxn ang="0">
                  <a:pos x="27" y="92"/>
                </a:cxn>
                <a:cxn ang="0">
                  <a:pos x="78" y="56"/>
                </a:cxn>
                <a:cxn ang="0">
                  <a:pos x="163" y="23"/>
                </a:cxn>
                <a:cxn ang="0">
                  <a:pos x="254" y="5"/>
                </a:cxn>
              </a:cxnLst>
              <a:rect l="0" t="0" r="r" b="b"/>
              <a:pathLst>
                <a:path w="1336" h="1841">
                  <a:moveTo>
                    <a:pt x="319" y="0"/>
                  </a:moveTo>
                  <a:lnTo>
                    <a:pt x="1023" y="1"/>
                  </a:lnTo>
                  <a:lnTo>
                    <a:pt x="1042" y="1"/>
                  </a:lnTo>
                  <a:lnTo>
                    <a:pt x="1060" y="3"/>
                  </a:lnTo>
                  <a:lnTo>
                    <a:pt x="1079" y="4"/>
                  </a:lnTo>
                  <a:lnTo>
                    <a:pt x="1096" y="7"/>
                  </a:lnTo>
                  <a:lnTo>
                    <a:pt x="1113" y="9"/>
                  </a:lnTo>
                  <a:lnTo>
                    <a:pt x="1132" y="12"/>
                  </a:lnTo>
                  <a:lnTo>
                    <a:pt x="1151" y="16"/>
                  </a:lnTo>
                  <a:lnTo>
                    <a:pt x="1167" y="20"/>
                  </a:lnTo>
                  <a:lnTo>
                    <a:pt x="1182" y="25"/>
                  </a:lnTo>
                  <a:lnTo>
                    <a:pt x="1197" y="31"/>
                  </a:lnTo>
                  <a:lnTo>
                    <a:pt x="1218" y="39"/>
                  </a:lnTo>
                  <a:lnTo>
                    <a:pt x="1234" y="45"/>
                  </a:lnTo>
                  <a:lnTo>
                    <a:pt x="1255" y="56"/>
                  </a:lnTo>
                  <a:lnTo>
                    <a:pt x="1274" y="67"/>
                  </a:lnTo>
                  <a:lnTo>
                    <a:pt x="1289" y="77"/>
                  </a:lnTo>
                  <a:lnTo>
                    <a:pt x="1301" y="88"/>
                  </a:lnTo>
                  <a:lnTo>
                    <a:pt x="1316" y="103"/>
                  </a:lnTo>
                  <a:lnTo>
                    <a:pt x="1322" y="113"/>
                  </a:lnTo>
                  <a:lnTo>
                    <a:pt x="1333" y="129"/>
                  </a:lnTo>
                  <a:lnTo>
                    <a:pt x="1335" y="142"/>
                  </a:lnTo>
                  <a:lnTo>
                    <a:pt x="1335" y="154"/>
                  </a:lnTo>
                  <a:lnTo>
                    <a:pt x="1333" y="837"/>
                  </a:lnTo>
                  <a:lnTo>
                    <a:pt x="1331" y="845"/>
                  </a:lnTo>
                  <a:lnTo>
                    <a:pt x="1325" y="852"/>
                  </a:lnTo>
                  <a:lnTo>
                    <a:pt x="1320" y="861"/>
                  </a:lnTo>
                  <a:lnTo>
                    <a:pt x="1316" y="868"/>
                  </a:lnTo>
                  <a:lnTo>
                    <a:pt x="1304" y="876"/>
                  </a:lnTo>
                  <a:lnTo>
                    <a:pt x="1293" y="885"/>
                  </a:lnTo>
                  <a:lnTo>
                    <a:pt x="1278" y="892"/>
                  </a:lnTo>
                  <a:lnTo>
                    <a:pt x="1260" y="899"/>
                  </a:lnTo>
                  <a:lnTo>
                    <a:pt x="1247" y="901"/>
                  </a:lnTo>
                  <a:lnTo>
                    <a:pt x="1230" y="903"/>
                  </a:lnTo>
                  <a:lnTo>
                    <a:pt x="1213" y="903"/>
                  </a:lnTo>
                  <a:lnTo>
                    <a:pt x="1197" y="903"/>
                  </a:lnTo>
                  <a:lnTo>
                    <a:pt x="1180" y="901"/>
                  </a:lnTo>
                  <a:lnTo>
                    <a:pt x="1165" y="897"/>
                  </a:lnTo>
                  <a:lnTo>
                    <a:pt x="1153" y="895"/>
                  </a:lnTo>
                  <a:lnTo>
                    <a:pt x="1142" y="888"/>
                  </a:lnTo>
                  <a:lnTo>
                    <a:pt x="1132" y="883"/>
                  </a:lnTo>
                  <a:lnTo>
                    <a:pt x="1121" y="875"/>
                  </a:lnTo>
                  <a:lnTo>
                    <a:pt x="1115" y="868"/>
                  </a:lnTo>
                  <a:lnTo>
                    <a:pt x="1107" y="863"/>
                  </a:lnTo>
                  <a:lnTo>
                    <a:pt x="1107" y="856"/>
                  </a:lnTo>
                  <a:lnTo>
                    <a:pt x="1102" y="849"/>
                  </a:lnTo>
                  <a:lnTo>
                    <a:pt x="1098" y="844"/>
                  </a:lnTo>
                  <a:lnTo>
                    <a:pt x="1096" y="835"/>
                  </a:lnTo>
                  <a:lnTo>
                    <a:pt x="1098" y="312"/>
                  </a:lnTo>
                  <a:lnTo>
                    <a:pt x="1021" y="312"/>
                  </a:lnTo>
                  <a:lnTo>
                    <a:pt x="1021" y="1737"/>
                  </a:lnTo>
                  <a:lnTo>
                    <a:pt x="1021" y="1751"/>
                  </a:lnTo>
                  <a:lnTo>
                    <a:pt x="1014" y="1767"/>
                  </a:lnTo>
                  <a:lnTo>
                    <a:pt x="1006" y="1781"/>
                  </a:lnTo>
                  <a:lnTo>
                    <a:pt x="995" y="1796"/>
                  </a:lnTo>
                  <a:lnTo>
                    <a:pt x="979" y="1807"/>
                  </a:lnTo>
                  <a:lnTo>
                    <a:pt x="966" y="1817"/>
                  </a:lnTo>
                  <a:lnTo>
                    <a:pt x="951" y="1823"/>
                  </a:lnTo>
                  <a:lnTo>
                    <a:pt x="933" y="1832"/>
                  </a:lnTo>
                  <a:lnTo>
                    <a:pt x="914" y="1835"/>
                  </a:lnTo>
                  <a:lnTo>
                    <a:pt x="897" y="1837"/>
                  </a:lnTo>
                  <a:lnTo>
                    <a:pt x="882" y="1839"/>
                  </a:lnTo>
                  <a:lnTo>
                    <a:pt x="868" y="1840"/>
                  </a:lnTo>
                  <a:lnTo>
                    <a:pt x="851" y="1840"/>
                  </a:lnTo>
                  <a:lnTo>
                    <a:pt x="830" y="1839"/>
                  </a:lnTo>
                  <a:lnTo>
                    <a:pt x="807" y="1835"/>
                  </a:lnTo>
                  <a:lnTo>
                    <a:pt x="788" y="1828"/>
                  </a:lnTo>
                  <a:lnTo>
                    <a:pt x="771" y="1823"/>
                  </a:lnTo>
                  <a:lnTo>
                    <a:pt x="759" y="1815"/>
                  </a:lnTo>
                  <a:lnTo>
                    <a:pt x="746" y="1809"/>
                  </a:lnTo>
                  <a:lnTo>
                    <a:pt x="734" y="1797"/>
                  </a:lnTo>
                  <a:lnTo>
                    <a:pt x="723" y="1787"/>
                  </a:lnTo>
                  <a:lnTo>
                    <a:pt x="717" y="1780"/>
                  </a:lnTo>
                  <a:lnTo>
                    <a:pt x="713" y="1769"/>
                  </a:lnTo>
                  <a:lnTo>
                    <a:pt x="706" y="1760"/>
                  </a:lnTo>
                  <a:lnTo>
                    <a:pt x="704" y="1749"/>
                  </a:lnTo>
                  <a:lnTo>
                    <a:pt x="704" y="881"/>
                  </a:lnTo>
                  <a:lnTo>
                    <a:pt x="627" y="881"/>
                  </a:lnTo>
                  <a:lnTo>
                    <a:pt x="625" y="1744"/>
                  </a:lnTo>
                  <a:lnTo>
                    <a:pt x="622" y="1757"/>
                  </a:lnTo>
                  <a:lnTo>
                    <a:pt x="618" y="1768"/>
                  </a:lnTo>
                  <a:lnTo>
                    <a:pt x="608" y="1783"/>
                  </a:lnTo>
                  <a:lnTo>
                    <a:pt x="599" y="1795"/>
                  </a:lnTo>
                  <a:lnTo>
                    <a:pt x="585" y="1808"/>
                  </a:lnTo>
                  <a:lnTo>
                    <a:pt x="568" y="1819"/>
                  </a:lnTo>
                  <a:lnTo>
                    <a:pt x="549" y="1827"/>
                  </a:lnTo>
                  <a:lnTo>
                    <a:pt x="528" y="1833"/>
                  </a:lnTo>
                  <a:lnTo>
                    <a:pt x="503" y="1839"/>
                  </a:lnTo>
                  <a:lnTo>
                    <a:pt x="480" y="1840"/>
                  </a:lnTo>
                  <a:lnTo>
                    <a:pt x="457" y="1840"/>
                  </a:lnTo>
                  <a:lnTo>
                    <a:pt x="438" y="1839"/>
                  </a:lnTo>
                  <a:lnTo>
                    <a:pt x="421" y="1836"/>
                  </a:lnTo>
                  <a:lnTo>
                    <a:pt x="404" y="1832"/>
                  </a:lnTo>
                  <a:lnTo>
                    <a:pt x="388" y="1827"/>
                  </a:lnTo>
                  <a:lnTo>
                    <a:pt x="371" y="1820"/>
                  </a:lnTo>
                  <a:lnTo>
                    <a:pt x="354" y="1809"/>
                  </a:lnTo>
                  <a:lnTo>
                    <a:pt x="346" y="1801"/>
                  </a:lnTo>
                  <a:lnTo>
                    <a:pt x="333" y="1792"/>
                  </a:lnTo>
                  <a:lnTo>
                    <a:pt x="323" y="1781"/>
                  </a:lnTo>
                  <a:lnTo>
                    <a:pt x="321" y="1771"/>
                  </a:lnTo>
                  <a:lnTo>
                    <a:pt x="316" y="1763"/>
                  </a:lnTo>
                  <a:lnTo>
                    <a:pt x="310" y="1745"/>
                  </a:lnTo>
                  <a:lnTo>
                    <a:pt x="312" y="312"/>
                  </a:lnTo>
                  <a:lnTo>
                    <a:pt x="235" y="312"/>
                  </a:lnTo>
                  <a:lnTo>
                    <a:pt x="235" y="835"/>
                  </a:lnTo>
                  <a:lnTo>
                    <a:pt x="231" y="844"/>
                  </a:lnTo>
                  <a:lnTo>
                    <a:pt x="226" y="855"/>
                  </a:lnTo>
                  <a:lnTo>
                    <a:pt x="220" y="863"/>
                  </a:lnTo>
                  <a:lnTo>
                    <a:pt x="212" y="872"/>
                  </a:lnTo>
                  <a:lnTo>
                    <a:pt x="210" y="875"/>
                  </a:lnTo>
                  <a:lnTo>
                    <a:pt x="201" y="880"/>
                  </a:lnTo>
                  <a:lnTo>
                    <a:pt x="193" y="885"/>
                  </a:lnTo>
                  <a:lnTo>
                    <a:pt x="184" y="889"/>
                  </a:lnTo>
                  <a:lnTo>
                    <a:pt x="174" y="896"/>
                  </a:lnTo>
                  <a:lnTo>
                    <a:pt x="166" y="897"/>
                  </a:lnTo>
                  <a:lnTo>
                    <a:pt x="153" y="901"/>
                  </a:lnTo>
                  <a:lnTo>
                    <a:pt x="143" y="903"/>
                  </a:lnTo>
                  <a:lnTo>
                    <a:pt x="134" y="903"/>
                  </a:lnTo>
                  <a:lnTo>
                    <a:pt x="126" y="903"/>
                  </a:lnTo>
                  <a:lnTo>
                    <a:pt x="103" y="903"/>
                  </a:lnTo>
                  <a:lnTo>
                    <a:pt x="94" y="903"/>
                  </a:lnTo>
                  <a:lnTo>
                    <a:pt x="84" y="901"/>
                  </a:lnTo>
                  <a:lnTo>
                    <a:pt x="69" y="899"/>
                  </a:lnTo>
                  <a:lnTo>
                    <a:pt x="63" y="896"/>
                  </a:lnTo>
                  <a:lnTo>
                    <a:pt x="52" y="892"/>
                  </a:lnTo>
                  <a:lnTo>
                    <a:pt x="42" y="888"/>
                  </a:lnTo>
                  <a:lnTo>
                    <a:pt x="36" y="884"/>
                  </a:lnTo>
                  <a:lnTo>
                    <a:pt x="27" y="876"/>
                  </a:lnTo>
                  <a:lnTo>
                    <a:pt x="19" y="872"/>
                  </a:lnTo>
                  <a:lnTo>
                    <a:pt x="13" y="865"/>
                  </a:lnTo>
                  <a:lnTo>
                    <a:pt x="10" y="861"/>
                  </a:lnTo>
                  <a:lnTo>
                    <a:pt x="4" y="852"/>
                  </a:lnTo>
                  <a:lnTo>
                    <a:pt x="2" y="845"/>
                  </a:lnTo>
                  <a:lnTo>
                    <a:pt x="0" y="837"/>
                  </a:lnTo>
                  <a:lnTo>
                    <a:pt x="0" y="150"/>
                  </a:lnTo>
                  <a:lnTo>
                    <a:pt x="2" y="128"/>
                  </a:lnTo>
                  <a:lnTo>
                    <a:pt x="10" y="109"/>
                  </a:lnTo>
                  <a:lnTo>
                    <a:pt x="27" y="92"/>
                  </a:lnTo>
                  <a:lnTo>
                    <a:pt x="42" y="79"/>
                  </a:lnTo>
                  <a:lnTo>
                    <a:pt x="61" y="68"/>
                  </a:lnTo>
                  <a:lnTo>
                    <a:pt x="78" y="56"/>
                  </a:lnTo>
                  <a:lnTo>
                    <a:pt x="107" y="43"/>
                  </a:lnTo>
                  <a:lnTo>
                    <a:pt x="138" y="31"/>
                  </a:lnTo>
                  <a:lnTo>
                    <a:pt x="163" y="23"/>
                  </a:lnTo>
                  <a:lnTo>
                    <a:pt x="184" y="17"/>
                  </a:lnTo>
                  <a:lnTo>
                    <a:pt x="220" y="9"/>
                  </a:lnTo>
                  <a:lnTo>
                    <a:pt x="254" y="5"/>
                  </a:lnTo>
                  <a:lnTo>
                    <a:pt x="285" y="3"/>
                  </a:lnTo>
                  <a:lnTo>
                    <a:pt x="319" y="0"/>
                  </a:ln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+mn-lt"/>
                <a:cs typeface="+mn-cs"/>
              </a:endParaRPr>
            </a:p>
          </p:txBody>
        </p:sp>
        <p:sp>
          <p:nvSpPr>
            <p:cNvPr id="90" name="Oval 8"/>
            <p:cNvSpPr>
              <a:spLocks noChangeArrowheads="1"/>
            </p:cNvSpPr>
            <p:nvPr/>
          </p:nvSpPr>
          <p:spPr bwMode="auto">
            <a:xfrm>
              <a:off x="-1000487" y="3196577"/>
              <a:ext cx="377957" cy="1694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91" name="Gülen Yüz 90"/>
            <p:cNvSpPr/>
            <p:nvPr/>
          </p:nvSpPr>
          <p:spPr>
            <a:xfrm>
              <a:off x="-1233382" y="2437539"/>
              <a:ext cx="809624" cy="819150"/>
            </a:xfrm>
            <a:prstGeom prst="smileyFac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" name="Grup 1"/>
          <p:cNvGrpSpPr/>
          <p:nvPr/>
        </p:nvGrpSpPr>
        <p:grpSpPr>
          <a:xfrm>
            <a:off x="3329782" y="2323131"/>
            <a:ext cx="2057400" cy="3903641"/>
            <a:chOff x="-1893374" y="2437539"/>
            <a:chExt cx="2057400" cy="3903641"/>
          </a:xfrm>
        </p:grpSpPr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-1893374" y="3285173"/>
              <a:ext cx="2057400" cy="3056007"/>
            </a:xfrm>
            <a:custGeom>
              <a:avLst/>
              <a:gdLst/>
              <a:ahLst/>
              <a:cxnLst>
                <a:cxn ang="0">
                  <a:pos x="1042" y="1"/>
                </a:cxn>
                <a:cxn ang="0">
                  <a:pos x="1096" y="7"/>
                </a:cxn>
                <a:cxn ang="0">
                  <a:pos x="1151" y="16"/>
                </a:cxn>
                <a:cxn ang="0">
                  <a:pos x="1197" y="31"/>
                </a:cxn>
                <a:cxn ang="0">
                  <a:pos x="1255" y="56"/>
                </a:cxn>
                <a:cxn ang="0">
                  <a:pos x="1301" y="88"/>
                </a:cxn>
                <a:cxn ang="0">
                  <a:pos x="1333" y="129"/>
                </a:cxn>
                <a:cxn ang="0">
                  <a:pos x="1333" y="837"/>
                </a:cxn>
                <a:cxn ang="0">
                  <a:pos x="1320" y="861"/>
                </a:cxn>
                <a:cxn ang="0">
                  <a:pos x="1293" y="885"/>
                </a:cxn>
                <a:cxn ang="0">
                  <a:pos x="1247" y="901"/>
                </a:cxn>
                <a:cxn ang="0">
                  <a:pos x="1197" y="903"/>
                </a:cxn>
                <a:cxn ang="0">
                  <a:pos x="1153" y="895"/>
                </a:cxn>
                <a:cxn ang="0">
                  <a:pos x="1121" y="875"/>
                </a:cxn>
                <a:cxn ang="0">
                  <a:pos x="1107" y="856"/>
                </a:cxn>
                <a:cxn ang="0">
                  <a:pos x="1096" y="835"/>
                </a:cxn>
                <a:cxn ang="0">
                  <a:pos x="1021" y="1737"/>
                </a:cxn>
                <a:cxn ang="0">
                  <a:pos x="1006" y="1781"/>
                </a:cxn>
                <a:cxn ang="0">
                  <a:pos x="966" y="1817"/>
                </a:cxn>
                <a:cxn ang="0">
                  <a:pos x="914" y="1835"/>
                </a:cxn>
                <a:cxn ang="0">
                  <a:pos x="868" y="1840"/>
                </a:cxn>
                <a:cxn ang="0">
                  <a:pos x="807" y="1835"/>
                </a:cxn>
                <a:cxn ang="0">
                  <a:pos x="759" y="1815"/>
                </a:cxn>
                <a:cxn ang="0">
                  <a:pos x="723" y="1787"/>
                </a:cxn>
                <a:cxn ang="0">
                  <a:pos x="706" y="1760"/>
                </a:cxn>
                <a:cxn ang="0">
                  <a:pos x="627" y="881"/>
                </a:cxn>
                <a:cxn ang="0">
                  <a:pos x="618" y="1768"/>
                </a:cxn>
                <a:cxn ang="0">
                  <a:pos x="585" y="1808"/>
                </a:cxn>
                <a:cxn ang="0">
                  <a:pos x="528" y="1833"/>
                </a:cxn>
                <a:cxn ang="0">
                  <a:pos x="457" y="1840"/>
                </a:cxn>
                <a:cxn ang="0">
                  <a:pos x="404" y="1832"/>
                </a:cxn>
                <a:cxn ang="0">
                  <a:pos x="354" y="1809"/>
                </a:cxn>
                <a:cxn ang="0">
                  <a:pos x="323" y="1781"/>
                </a:cxn>
                <a:cxn ang="0">
                  <a:pos x="310" y="1745"/>
                </a:cxn>
                <a:cxn ang="0">
                  <a:pos x="235" y="835"/>
                </a:cxn>
                <a:cxn ang="0">
                  <a:pos x="220" y="863"/>
                </a:cxn>
                <a:cxn ang="0">
                  <a:pos x="201" y="880"/>
                </a:cxn>
                <a:cxn ang="0">
                  <a:pos x="174" y="896"/>
                </a:cxn>
                <a:cxn ang="0">
                  <a:pos x="143" y="903"/>
                </a:cxn>
                <a:cxn ang="0">
                  <a:pos x="103" y="903"/>
                </a:cxn>
                <a:cxn ang="0">
                  <a:pos x="69" y="899"/>
                </a:cxn>
                <a:cxn ang="0">
                  <a:pos x="42" y="888"/>
                </a:cxn>
                <a:cxn ang="0">
                  <a:pos x="19" y="872"/>
                </a:cxn>
                <a:cxn ang="0">
                  <a:pos x="4" y="852"/>
                </a:cxn>
                <a:cxn ang="0">
                  <a:pos x="0" y="150"/>
                </a:cxn>
                <a:cxn ang="0">
                  <a:pos x="27" y="92"/>
                </a:cxn>
                <a:cxn ang="0">
                  <a:pos x="78" y="56"/>
                </a:cxn>
                <a:cxn ang="0">
                  <a:pos x="163" y="23"/>
                </a:cxn>
                <a:cxn ang="0">
                  <a:pos x="254" y="5"/>
                </a:cxn>
              </a:cxnLst>
              <a:rect l="0" t="0" r="r" b="b"/>
              <a:pathLst>
                <a:path w="1336" h="1841">
                  <a:moveTo>
                    <a:pt x="319" y="0"/>
                  </a:moveTo>
                  <a:lnTo>
                    <a:pt x="1023" y="1"/>
                  </a:lnTo>
                  <a:lnTo>
                    <a:pt x="1042" y="1"/>
                  </a:lnTo>
                  <a:lnTo>
                    <a:pt x="1060" y="3"/>
                  </a:lnTo>
                  <a:lnTo>
                    <a:pt x="1079" y="4"/>
                  </a:lnTo>
                  <a:lnTo>
                    <a:pt x="1096" y="7"/>
                  </a:lnTo>
                  <a:lnTo>
                    <a:pt x="1113" y="9"/>
                  </a:lnTo>
                  <a:lnTo>
                    <a:pt x="1132" y="12"/>
                  </a:lnTo>
                  <a:lnTo>
                    <a:pt x="1151" y="16"/>
                  </a:lnTo>
                  <a:lnTo>
                    <a:pt x="1167" y="20"/>
                  </a:lnTo>
                  <a:lnTo>
                    <a:pt x="1182" y="25"/>
                  </a:lnTo>
                  <a:lnTo>
                    <a:pt x="1197" y="31"/>
                  </a:lnTo>
                  <a:lnTo>
                    <a:pt x="1218" y="39"/>
                  </a:lnTo>
                  <a:lnTo>
                    <a:pt x="1234" y="45"/>
                  </a:lnTo>
                  <a:lnTo>
                    <a:pt x="1255" y="56"/>
                  </a:lnTo>
                  <a:lnTo>
                    <a:pt x="1274" y="67"/>
                  </a:lnTo>
                  <a:lnTo>
                    <a:pt x="1289" y="77"/>
                  </a:lnTo>
                  <a:lnTo>
                    <a:pt x="1301" y="88"/>
                  </a:lnTo>
                  <a:lnTo>
                    <a:pt x="1316" y="103"/>
                  </a:lnTo>
                  <a:lnTo>
                    <a:pt x="1322" y="113"/>
                  </a:lnTo>
                  <a:lnTo>
                    <a:pt x="1333" y="129"/>
                  </a:lnTo>
                  <a:lnTo>
                    <a:pt x="1335" y="142"/>
                  </a:lnTo>
                  <a:lnTo>
                    <a:pt x="1335" y="154"/>
                  </a:lnTo>
                  <a:lnTo>
                    <a:pt x="1333" y="837"/>
                  </a:lnTo>
                  <a:lnTo>
                    <a:pt x="1331" y="845"/>
                  </a:lnTo>
                  <a:lnTo>
                    <a:pt x="1325" y="852"/>
                  </a:lnTo>
                  <a:lnTo>
                    <a:pt x="1320" y="861"/>
                  </a:lnTo>
                  <a:lnTo>
                    <a:pt x="1316" y="868"/>
                  </a:lnTo>
                  <a:lnTo>
                    <a:pt x="1304" y="876"/>
                  </a:lnTo>
                  <a:lnTo>
                    <a:pt x="1293" y="885"/>
                  </a:lnTo>
                  <a:lnTo>
                    <a:pt x="1278" y="892"/>
                  </a:lnTo>
                  <a:lnTo>
                    <a:pt x="1260" y="899"/>
                  </a:lnTo>
                  <a:lnTo>
                    <a:pt x="1247" y="901"/>
                  </a:lnTo>
                  <a:lnTo>
                    <a:pt x="1230" y="903"/>
                  </a:lnTo>
                  <a:lnTo>
                    <a:pt x="1213" y="903"/>
                  </a:lnTo>
                  <a:lnTo>
                    <a:pt x="1197" y="903"/>
                  </a:lnTo>
                  <a:lnTo>
                    <a:pt x="1180" y="901"/>
                  </a:lnTo>
                  <a:lnTo>
                    <a:pt x="1165" y="897"/>
                  </a:lnTo>
                  <a:lnTo>
                    <a:pt x="1153" y="895"/>
                  </a:lnTo>
                  <a:lnTo>
                    <a:pt x="1142" y="888"/>
                  </a:lnTo>
                  <a:lnTo>
                    <a:pt x="1132" y="883"/>
                  </a:lnTo>
                  <a:lnTo>
                    <a:pt x="1121" y="875"/>
                  </a:lnTo>
                  <a:lnTo>
                    <a:pt x="1115" y="868"/>
                  </a:lnTo>
                  <a:lnTo>
                    <a:pt x="1107" y="863"/>
                  </a:lnTo>
                  <a:lnTo>
                    <a:pt x="1107" y="856"/>
                  </a:lnTo>
                  <a:lnTo>
                    <a:pt x="1102" y="849"/>
                  </a:lnTo>
                  <a:lnTo>
                    <a:pt x="1098" y="844"/>
                  </a:lnTo>
                  <a:lnTo>
                    <a:pt x="1096" y="835"/>
                  </a:lnTo>
                  <a:lnTo>
                    <a:pt x="1098" y="312"/>
                  </a:lnTo>
                  <a:lnTo>
                    <a:pt x="1021" y="312"/>
                  </a:lnTo>
                  <a:lnTo>
                    <a:pt x="1021" y="1737"/>
                  </a:lnTo>
                  <a:lnTo>
                    <a:pt x="1021" y="1751"/>
                  </a:lnTo>
                  <a:lnTo>
                    <a:pt x="1014" y="1767"/>
                  </a:lnTo>
                  <a:lnTo>
                    <a:pt x="1006" y="1781"/>
                  </a:lnTo>
                  <a:lnTo>
                    <a:pt x="995" y="1796"/>
                  </a:lnTo>
                  <a:lnTo>
                    <a:pt x="979" y="1807"/>
                  </a:lnTo>
                  <a:lnTo>
                    <a:pt x="966" y="1817"/>
                  </a:lnTo>
                  <a:lnTo>
                    <a:pt x="951" y="1823"/>
                  </a:lnTo>
                  <a:lnTo>
                    <a:pt x="933" y="1832"/>
                  </a:lnTo>
                  <a:lnTo>
                    <a:pt x="914" y="1835"/>
                  </a:lnTo>
                  <a:lnTo>
                    <a:pt x="897" y="1837"/>
                  </a:lnTo>
                  <a:lnTo>
                    <a:pt x="882" y="1839"/>
                  </a:lnTo>
                  <a:lnTo>
                    <a:pt x="868" y="1840"/>
                  </a:lnTo>
                  <a:lnTo>
                    <a:pt x="851" y="1840"/>
                  </a:lnTo>
                  <a:lnTo>
                    <a:pt x="830" y="1839"/>
                  </a:lnTo>
                  <a:lnTo>
                    <a:pt x="807" y="1835"/>
                  </a:lnTo>
                  <a:lnTo>
                    <a:pt x="788" y="1828"/>
                  </a:lnTo>
                  <a:lnTo>
                    <a:pt x="771" y="1823"/>
                  </a:lnTo>
                  <a:lnTo>
                    <a:pt x="759" y="1815"/>
                  </a:lnTo>
                  <a:lnTo>
                    <a:pt x="746" y="1809"/>
                  </a:lnTo>
                  <a:lnTo>
                    <a:pt x="734" y="1797"/>
                  </a:lnTo>
                  <a:lnTo>
                    <a:pt x="723" y="1787"/>
                  </a:lnTo>
                  <a:lnTo>
                    <a:pt x="717" y="1780"/>
                  </a:lnTo>
                  <a:lnTo>
                    <a:pt x="713" y="1769"/>
                  </a:lnTo>
                  <a:lnTo>
                    <a:pt x="706" y="1760"/>
                  </a:lnTo>
                  <a:lnTo>
                    <a:pt x="704" y="1749"/>
                  </a:lnTo>
                  <a:lnTo>
                    <a:pt x="704" y="881"/>
                  </a:lnTo>
                  <a:lnTo>
                    <a:pt x="627" y="881"/>
                  </a:lnTo>
                  <a:lnTo>
                    <a:pt x="625" y="1744"/>
                  </a:lnTo>
                  <a:lnTo>
                    <a:pt x="622" y="1757"/>
                  </a:lnTo>
                  <a:lnTo>
                    <a:pt x="618" y="1768"/>
                  </a:lnTo>
                  <a:lnTo>
                    <a:pt x="608" y="1783"/>
                  </a:lnTo>
                  <a:lnTo>
                    <a:pt x="599" y="1795"/>
                  </a:lnTo>
                  <a:lnTo>
                    <a:pt x="585" y="1808"/>
                  </a:lnTo>
                  <a:lnTo>
                    <a:pt x="568" y="1819"/>
                  </a:lnTo>
                  <a:lnTo>
                    <a:pt x="549" y="1827"/>
                  </a:lnTo>
                  <a:lnTo>
                    <a:pt x="528" y="1833"/>
                  </a:lnTo>
                  <a:lnTo>
                    <a:pt x="503" y="1839"/>
                  </a:lnTo>
                  <a:lnTo>
                    <a:pt x="480" y="1840"/>
                  </a:lnTo>
                  <a:lnTo>
                    <a:pt x="457" y="1840"/>
                  </a:lnTo>
                  <a:lnTo>
                    <a:pt x="438" y="1839"/>
                  </a:lnTo>
                  <a:lnTo>
                    <a:pt x="421" y="1836"/>
                  </a:lnTo>
                  <a:lnTo>
                    <a:pt x="404" y="1832"/>
                  </a:lnTo>
                  <a:lnTo>
                    <a:pt x="388" y="1827"/>
                  </a:lnTo>
                  <a:lnTo>
                    <a:pt x="371" y="1820"/>
                  </a:lnTo>
                  <a:lnTo>
                    <a:pt x="354" y="1809"/>
                  </a:lnTo>
                  <a:lnTo>
                    <a:pt x="346" y="1801"/>
                  </a:lnTo>
                  <a:lnTo>
                    <a:pt x="333" y="1792"/>
                  </a:lnTo>
                  <a:lnTo>
                    <a:pt x="323" y="1781"/>
                  </a:lnTo>
                  <a:lnTo>
                    <a:pt x="321" y="1771"/>
                  </a:lnTo>
                  <a:lnTo>
                    <a:pt x="316" y="1763"/>
                  </a:lnTo>
                  <a:lnTo>
                    <a:pt x="310" y="1745"/>
                  </a:lnTo>
                  <a:lnTo>
                    <a:pt x="312" y="312"/>
                  </a:lnTo>
                  <a:lnTo>
                    <a:pt x="235" y="312"/>
                  </a:lnTo>
                  <a:lnTo>
                    <a:pt x="235" y="835"/>
                  </a:lnTo>
                  <a:lnTo>
                    <a:pt x="231" y="844"/>
                  </a:lnTo>
                  <a:lnTo>
                    <a:pt x="226" y="855"/>
                  </a:lnTo>
                  <a:lnTo>
                    <a:pt x="220" y="863"/>
                  </a:lnTo>
                  <a:lnTo>
                    <a:pt x="212" y="872"/>
                  </a:lnTo>
                  <a:lnTo>
                    <a:pt x="210" y="875"/>
                  </a:lnTo>
                  <a:lnTo>
                    <a:pt x="201" y="880"/>
                  </a:lnTo>
                  <a:lnTo>
                    <a:pt x="193" y="885"/>
                  </a:lnTo>
                  <a:lnTo>
                    <a:pt x="184" y="889"/>
                  </a:lnTo>
                  <a:lnTo>
                    <a:pt x="174" y="896"/>
                  </a:lnTo>
                  <a:lnTo>
                    <a:pt x="166" y="897"/>
                  </a:lnTo>
                  <a:lnTo>
                    <a:pt x="153" y="901"/>
                  </a:lnTo>
                  <a:lnTo>
                    <a:pt x="143" y="903"/>
                  </a:lnTo>
                  <a:lnTo>
                    <a:pt x="134" y="903"/>
                  </a:lnTo>
                  <a:lnTo>
                    <a:pt x="126" y="903"/>
                  </a:lnTo>
                  <a:lnTo>
                    <a:pt x="103" y="903"/>
                  </a:lnTo>
                  <a:lnTo>
                    <a:pt x="94" y="903"/>
                  </a:lnTo>
                  <a:lnTo>
                    <a:pt x="84" y="901"/>
                  </a:lnTo>
                  <a:lnTo>
                    <a:pt x="69" y="899"/>
                  </a:lnTo>
                  <a:lnTo>
                    <a:pt x="63" y="896"/>
                  </a:lnTo>
                  <a:lnTo>
                    <a:pt x="52" y="892"/>
                  </a:lnTo>
                  <a:lnTo>
                    <a:pt x="42" y="888"/>
                  </a:lnTo>
                  <a:lnTo>
                    <a:pt x="36" y="884"/>
                  </a:lnTo>
                  <a:lnTo>
                    <a:pt x="27" y="876"/>
                  </a:lnTo>
                  <a:lnTo>
                    <a:pt x="19" y="872"/>
                  </a:lnTo>
                  <a:lnTo>
                    <a:pt x="13" y="865"/>
                  </a:lnTo>
                  <a:lnTo>
                    <a:pt x="10" y="861"/>
                  </a:lnTo>
                  <a:lnTo>
                    <a:pt x="4" y="852"/>
                  </a:lnTo>
                  <a:lnTo>
                    <a:pt x="2" y="845"/>
                  </a:lnTo>
                  <a:lnTo>
                    <a:pt x="0" y="837"/>
                  </a:lnTo>
                  <a:lnTo>
                    <a:pt x="0" y="150"/>
                  </a:lnTo>
                  <a:lnTo>
                    <a:pt x="2" y="128"/>
                  </a:lnTo>
                  <a:lnTo>
                    <a:pt x="10" y="109"/>
                  </a:lnTo>
                  <a:lnTo>
                    <a:pt x="27" y="92"/>
                  </a:lnTo>
                  <a:lnTo>
                    <a:pt x="42" y="79"/>
                  </a:lnTo>
                  <a:lnTo>
                    <a:pt x="61" y="68"/>
                  </a:lnTo>
                  <a:lnTo>
                    <a:pt x="78" y="56"/>
                  </a:lnTo>
                  <a:lnTo>
                    <a:pt x="107" y="43"/>
                  </a:lnTo>
                  <a:lnTo>
                    <a:pt x="138" y="31"/>
                  </a:lnTo>
                  <a:lnTo>
                    <a:pt x="163" y="23"/>
                  </a:lnTo>
                  <a:lnTo>
                    <a:pt x="184" y="17"/>
                  </a:lnTo>
                  <a:lnTo>
                    <a:pt x="220" y="9"/>
                  </a:lnTo>
                  <a:lnTo>
                    <a:pt x="254" y="5"/>
                  </a:lnTo>
                  <a:lnTo>
                    <a:pt x="285" y="3"/>
                  </a:lnTo>
                  <a:lnTo>
                    <a:pt x="319" y="0"/>
                  </a:ln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+mn-lt"/>
                <a:cs typeface="+mn-cs"/>
              </a:endParaRPr>
            </a:p>
          </p:txBody>
        </p:sp>
        <p:sp>
          <p:nvSpPr>
            <p:cNvPr id="86" name="Oval 8"/>
            <p:cNvSpPr>
              <a:spLocks noChangeArrowheads="1"/>
            </p:cNvSpPr>
            <p:nvPr/>
          </p:nvSpPr>
          <p:spPr bwMode="auto">
            <a:xfrm>
              <a:off x="-1000487" y="3196577"/>
              <a:ext cx="377957" cy="16940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87" name="Gülen Yüz 86"/>
            <p:cNvSpPr/>
            <p:nvPr/>
          </p:nvSpPr>
          <p:spPr>
            <a:xfrm>
              <a:off x="-1233382" y="2437539"/>
              <a:ext cx="809624" cy="819150"/>
            </a:xfrm>
            <a:prstGeom prst="smileyFace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" name="Freeform 7"/>
          <p:cNvSpPr>
            <a:spLocks/>
          </p:cNvSpPr>
          <p:nvPr/>
        </p:nvSpPr>
        <p:spPr bwMode="auto">
          <a:xfrm>
            <a:off x="516732" y="3156196"/>
            <a:ext cx="2057400" cy="3056007"/>
          </a:xfrm>
          <a:custGeom>
            <a:avLst/>
            <a:gdLst/>
            <a:ahLst/>
            <a:cxnLst>
              <a:cxn ang="0">
                <a:pos x="1042" y="1"/>
              </a:cxn>
              <a:cxn ang="0">
                <a:pos x="1096" y="7"/>
              </a:cxn>
              <a:cxn ang="0">
                <a:pos x="1151" y="16"/>
              </a:cxn>
              <a:cxn ang="0">
                <a:pos x="1197" y="31"/>
              </a:cxn>
              <a:cxn ang="0">
                <a:pos x="1255" y="56"/>
              </a:cxn>
              <a:cxn ang="0">
                <a:pos x="1301" y="88"/>
              </a:cxn>
              <a:cxn ang="0">
                <a:pos x="1333" y="129"/>
              </a:cxn>
              <a:cxn ang="0">
                <a:pos x="1333" y="837"/>
              </a:cxn>
              <a:cxn ang="0">
                <a:pos x="1320" y="861"/>
              </a:cxn>
              <a:cxn ang="0">
                <a:pos x="1293" y="885"/>
              </a:cxn>
              <a:cxn ang="0">
                <a:pos x="1247" y="901"/>
              </a:cxn>
              <a:cxn ang="0">
                <a:pos x="1197" y="903"/>
              </a:cxn>
              <a:cxn ang="0">
                <a:pos x="1153" y="895"/>
              </a:cxn>
              <a:cxn ang="0">
                <a:pos x="1121" y="875"/>
              </a:cxn>
              <a:cxn ang="0">
                <a:pos x="1107" y="856"/>
              </a:cxn>
              <a:cxn ang="0">
                <a:pos x="1096" y="835"/>
              </a:cxn>
              <a:cxn ang="0">
                <a:pos x="1021" y="1737"/>
              </a:cxn>
              <a:cxn ang="0">
                <a:pos x="1006" y="1781"/>
              </a:cxn>
              <a:cxn ang="0">
                <a:pos x="966" y="1817"/>
              </a:cxn>
              <a:cxn ang="0">
                <a:pos x="914" y="1835"/>
              </a:cxn>
              <a:cxn ang="0">
                <a:pos x="868" y="1840"/>
              </a:cxn>
              <a:cxn ang="0">
                <a:pos x="807" y="1835"/>
              </a:cxn>
              <a:cxn ang="0">
                <a:pos x="759" y="1815"/>
              </a:cxn>
              <a:cxn ang="0">
                <a:pos x="723" y="1787"/>
              </a:cxn>
              <a:cxn ang="0">
                <a:pos x="706" y="1760"/>
              </a:cxn>
              <a:cxn ang="0">
                <a:pos x="627" y="881"/>
              </a:cxn>
              <a:cxn ang="0">
                <a:pos x="618" y="1768"/>
              </a:cxn>
              <a:cxn ang="0">
                <a:pos x="585" y="1808"/>
              </a:cxn>
              <a:cxn ang="0">
                <a:pos x="528" y="1833"/>
              </a:cxn>
              <a:cxn ang="0">
                <a:pos x="457" y="1840"/>
              </a:cxn>
              <a:cxn ang="0">
                <a:pos x="404" y="1832"/>
              </a:cxn>
              <a:cxn ang="0">
                <a:pos x="354" y="1809"/>
              </a:cxn>
              <a:cxn ang="0">
                <a:pos x="323" y="1781"/>
              </a:cxn>
              <a:cxn ang="0">
                <a:pos x="310" y="1745"/>
              </a:cxn>
              <a:cxn ang="0">
                <a:pos x="235" y="835"/>
              </a:cxn>
              <a:cxn ang="0">
                <a:pos x="220" y="863"/>
              </a:cxn>
              <a:cxn ang="0">
                <a:pos x="201" y="880"/>
              </a:cxn>
              <a:cxn ang="0">
                <a:pos x="174" y="896"/>
              </a:cxn>
              <a:cxn ang="0">
                <a:pos x="143" y="903"/>
              </a:cxn>
              <a:cxn ang="0">
                <a:pos x="103" y="903"/>
              </a:cxn>
              <a:cxn ang="0">
                <a:pos x="69" y="899"/>
              </a:cxn>
              <a:cxn ang="0">
                <a:pos x="42" y="888"/>
              </a:cxn>
              <a:cxn ang="0">
                <a:pos x="19" y="872"/>
              </a:cxn>
              <a:cxn ang="0">
                <a:pos x="4" y="852"/>
              </a:cxn>
              <a:cxn ang="0">
                <a:pos x="0" y="150"/>
              </a:cxn>
              <a:cxn ang="0">
                <a:pos x="27" y="92"/>
              </a:cxn>
              <a:cxn ang="0">
                <a:pos x="78" y="56"/>
              </a:cxn>
              <a:cxn ang="0">
                <a:pos x="163" y="23"/>
              </a:cxn>
              <a:cxn ang="0">
                <a:pos x="254" y="5"/>
              </a:cxn>
            </a:cxnLst>
            <a:rect l="0" t="0" r="r" b="b"/>
            <a:pathLst>
              <a:path w="1336" h="1841">
                <a:moveTo>
                  <a:pt x="319" y="0"/>
                </a:moveTo>
                <a:lnTo>
                  <a:pt x="1023" y="1"/>
                </a:lnTo>
                <a:lnTo>
                  <a:pt x="1042" y="1"/>
                </a:lnTo>
                <a:lnTo>
                  <a:pt x="1060" y="3"/>
                </a:lnTo>
                <a:lnTo>
                  <a:pt x="1079" y="4"/>
                </a:lnTo>
                <a:lnTo>
                  <a:pt x="1096" y="7"/>
                </a:lnTo>
                <a:lnTo>
                  <a:pt x="1113" y="9"/>
                </a:lnTo>
                <a:lnTo>
                  <a:pt x="1132" y="12"/>
                </a:lnTo>
                <a:lnTo>
                  <a:pt x="1151" y="16"/>
                </a:lnTo>
                <a:lnTo>
                  <a:pt x="1167" y="20"/>
                </a:lnTo>
                <a:lnTo>
                  <a:pt x="1182" y="25"/>
                </a:lnTo>
                <a:lnTo>
                  <a:pt x="1197" y="31"/>
                </a:lnTo>
                <a:lnTo>
                  <a:pt x="1218" y="39"/>
                </a:lnTo>
                <a:lnTo>
                  <a:pt x="1234" y="45"/>
                </a:lnTo>
                <a:lnTo>
                  <a:pt x="1255" y="56"/>
                </a:lnTo>
                <a:lnTo>
                  <a:pt x="1274" y="67"/>
                </a:lnTo>
                <a:lnTo>
                  <a:pt x="1289" y="77"/>
                </a:lnTo>
                <a:lnTo>
                  <a:pt x="1301" y="88"/>
                </a:lnTo>
                <a:lnTo>
                  <a:pt x="1316" y="103"/>
                </a:lnTo>
                <a:lnTo>
                  <a:pt x="1322" y="113"/>
                </a:lnTo>
                <a:lnTo>
                  <a:pt x="1333" y="129"/>
                </a:lnTo>
                <a:lnTo>
                  <a:pt x="1335" y="142"/>
                </a:lnTo>
                <a:lnTo>
                  <a:pt x="1335" y="154"/>
                </a:lnTo>
                <a:lnTo>
                  <a:pt x="1333" y="837"/>
                </a:lnTo>
                <a:lnTo>
                  <a:pt x="1331" y="845"/>
                </a:lnTo>
                <a:lnTo>
                  <a:pt x="1325" y="852"/>
                </a:lnTo>
                <a:lnTo>
                  <a:pt x="1320" y="861"/>
                </a:lnTo>
                <a:lnTo>
                  <a:pt x="1316" y="868"/>
                </a:lnTo>
                <a:lnTo>
                  <a:pt x="1304" y="876"/>
                </a:lnTo>
                <a:lnTo>
                  <a:pt x="1293" y="885"/>
                </a:lnTo>
                <a:lnTo>
                  <a:pt x="1278" y="892"/>
                </a:lnTo>
                <a:lnTo>
                  <a:pt x="1260" y="899"/>
                </a:lnTo>
                <a:lnTo>
                  <a:pt x="1247" y="901"/>
                </a:lnTo>
                <a:lnTo>
                  <a:pt x="1230" y="903"/>
                </a:lnTo>
                <a:lnTo>
                  <a:pt x="1213" y="903"/>
                </a:lnTo>
                <a:lnTo>
                  <a:pt x="1197" y="903"/>
                </a:lnTo>
                <a:lnTo>
                  <a:pt x="1180" y="901"/>
                </a:lnTo>
                <a:lnTo>
                  <a:pt x="1165" y="897"/>
                </a:lnTo>
                <a:lnTo>
                  <a:pt x="1153" y="895"/>
                </a:lnTo>
                <a:lnTo>
                  <a:pt x="1142" y="888"/>
                </a:lnTo>
                <a:lnTo>
                  <a:pt x="1132" y="883"/>
                </a:lnTo>
                <a:lnTo>
                  <a:pt x="1121" y="875"/>
                </a:lnTo>
                <a:lnTo>
                  <a:pt x="1115" y="868"/>
                </a:lnTo>
                <a:lnTo>
                  <a:pt x="1107" y="863"/>
                </a:lnTo>
                <a:lnTo>
                  <a:pt x="1107" y="856"/>
                </a:lnTo>
                <a:lnTo>
                  <a:pt x="1102" y="849"/>
                </a:lnTo>
                <a:lnTo>
                  <a:pt x="1098" y="844"/>
                </a:lnTo>
                <a:lnTo>
                  <a:pt x="1096" y="835"/>
                </a:lnTo>
                <a:lnTo>
                  <a:pt x="1098" y="312"/>
                </a:lnTo>
                <a:lnTo>
                  <a:pt x="1021" y="312"/>
                </a:lnTo>
                <a:lnTo>
                  <a:pt x="1021" y="1737"/>
                </a:lnTo>
                <a:lnTo>
                  <a:pt x="1021" y="1751"/>
                </a:lnTo>
                <a:lnTo>
                  <a:pt x="1014" y="1767"/>
                </a:lnTo>
                <a:lnTo>
                  <a:pt x="1006" y="1781"/>
                </a:lnTo>
                <a:lnTo>
                  <a:pt x="995" y="1796"/>
                </a:lnTo>
                <a:lnTo>
                  <a:pt x="979" y="1807"/>
                </a:lnTo>
                <a:lnTo>
                  <a:pt x="966" y="1817"/>
                </a:lnTo>
                <a:lnTo>
                  <a:pt x="951" y="1823"/>
                </a:lnTo>
                <a:lnTo>
                  <a:pt x="933" y="1832"/>
                </a:lnTo>
                <a:lnTo>
                  <a:pt x="914" y="1835"/>
                </a:lnTo>
                <a:lnTo>
                  <a:pt x="897" y="1837"/>
                </a:lnTo>
                <a:lnTo>
                  <a:pt x="882" y="1839"/>
                </a:lnTo>
                <a:lnTo>
                  <a:pt x="868" y="1840"/>
                </a:lnTo>
                <a:lnTo>
                  <a:pt x="851" y="1840"/>
                </a:lnTo>
                <a:lnTo>
                  <a:pt x="830" y="1839"/>
                </a:lnTo>
                <a:lnTo>
                  <a:pt x="807" y="1835"/>
                </a:lnTo>
                <a:lnTo>
                  <a:pt x="788" y="1828"/>
                </a:lnTo>
                <a:lnTo>
                  <a:pt x="771" y="1823"/>
                </a:lnTo>
                <a:lnTo>
                  <a:pt x="759" y="1815"/>
                </a:lnTo>
                <a:lnTo>
                  <a:pt x="746" y="1809"/>
                </a:lnTo>
                <a:lnTo>
                  <a:pt x="734" y="1797"/>
                </a:lnTo>
                <a:lnTo>
                  <a:pt x="723" y="1787"/>
                </a:lnTo>
                <a:lnTo>
                  <a:pt x="717" y="1780"/>
                </a:lnTo>
                <a:lnTo>
                  <a:pt x="713" y="1769"/>
                </a:lnTo>
                <a:lnTo>
                  <a:pt x="706" y="1760"/>
                </a:lnTo>
                <a:lnTo>
                  <a:pt x="704" y="1749"/>
                </a:lnTo>
                <a:lnTo>
                  <a:pt x="704" y="881"/>
                </a:lnTo>
                <a:lnTo>
                  <a:pt x="627" y="881"/>
                </a:lnTo>
                <a:lnTo>
                  <a:pt x="625" y="1744"/>
                </a:lnTo>
                <a:lnTo>
                  <a:pt x="622" y="1757"/>
                </a:lnTo>
                <a:lnTo>
                  <a:pt x="618" y="1768"/>
                </a:lnTo>
                <a:lnTo>
                  <a:pt x="608" y="1783"/>
                </a:lnTo>
                <a:lnTo>
                  <a:pt x="599" y="1795"/>
                </a:lnTo>
                <a:lnTo>
                  <a:pt x="585" y="1808"/>
                </a:lnTo>
                <a:lnTo>
                  <a:pt x="568" y="1819"/>
                </a:lnTo>
                <a:lnTo>
                  <a:pt x="549" y="1827"/>
                </a:lnTo>
                <a:lnTo>
                  <a:pt x="528" y="1833"/>
                </a:lnTo>
                <a:lnTo>
                  <a:pt x="503" y="1839"/>
                </a:lnTo>
                <a:lnTo>
                  <a:pt x="480" y="1840"/>
                </a:lnTo>
                <a:lnTo>
                  <a:pt x="457" y="1840"/>
                </a:lnTo>
                <a:lnTo>
                  <a:pt x="438" y="1839"/>
                </a:lnTo>
                <a:lnTo>
                  <a:pt x="421" y="1836"/>
                </a:lnTo>
                <a:lnTo>
                  <a:pt x="404" y="1832"/>
                </a:lnTo>
                <a:lnTo>
                  <a:pt x="388" y="1827"/>
                </a:lnTo>
                <a:lnTo>
                  <a:pt x="371" y="1820"/>
                </a:lnTo>
                <a:lnTo>
                  <a:pt x="354" y="1809"/>
                </a:lnTo>
                <a:lnTo>
                  <a:pt x="346" y="1801"/>
                </a:lnTo>
                <a:lnTo>
                  <a:pt x="333" y="1792"/>
                </a:lnTo>
                <a:lnTo>
                  <a:pt x="323" y="1781"/>
                </a:lnTo>
                <a:lnTo>
                  <a:pt x="321" y="1771"/>
                </a:lnTo>
                <a:lnTo>
                  <a:pt x="316" y="1763"/>
                </a:lnTo>
                <a:lnTo>
                  <a:pt x="310" y="1745"/>
                </a:lnTo>
                <a:lnTo>
                  <a:pt x="312" y="312"/>
                </a:lnTo>
                <a:lnTo>
                  <a:pt x="235" y="312"/>
                </a:lnTo>
                <a:lnTo>
                  <a:pt x="235" y="835"/>
                </a:lnTo>
                <a:lnTo>
                  <a:pt x="231" y="844"/>
                </a:lnTo>
                <a:lnTo>
                  <a:pt x="226" y="855"/>
                </a:lnTo>
                <a:lnTo>
                  <a:pt x="220" y="863"/>
                </a:lnTo>
                <a:lnTo>
                  <a:pt x="212" y="872"/>
                </a:lnTo>
                <a:lnTo>
                  <a:pt x="210" y="875"/>
                </a:lnTo>
                <a:lnTo>
                  <a:pt x="201" y="880"/>
                </a:lnTo>
                <a:lnTo>
                  <a:pt x="193" y="885"/>
                </a:lnTo>
                <a:lnTo>
                  <a:pt x="184" y="889"/>
                </a:lnTo>
                <a:lnTo>
                  <a:pt x="174" y="896"/>
                </a:lnTo>
                <a:lnTo>
                  <a:pt x="166" y="897"/>
                </a:lnTo>
                <a:lnTo>
                  <a:pt x="153" y="901"/>
                </a:lnTo>
                <a:lnTo>
                  <a:pt x="143" y="903"/>
                </a:lnTo>
                <a:lnTo>
                  <a:pt x="134" y="903"/>
                </a:lnTo>
                <a:lnTo>
                  <a:pt x="126" y="903"/>
                </a:lnTo>
                <a:lnTo>
                  <a:pt x="103" y="903"/>
                </a:lnTo>
                <a:lnTo>
                  <a:pt x="94" y="903"/>
                </a:lnTo>
                <a:lnTo>
                  <a:pt x="84" y="901"/>
                </a:lnTo>
                <a:lnTo>
                  <a:pt x="69" y="899"/>
                </a:lnTo>
                <a:lnTo>
                  <a:pt x="63" y="896"/>
                </a:lnTo>
                <a:lnTo>
                  <a:pt x="52" y="892"/>
                </a:lnTo>
                <a:lnTo>
                  <a:pt x="42" y="888"/>
                </a:lnTo>
                <a:lnTo>
                  <a:pt x="36" y="884"/>
                </a:lnTo>
                <a:lnTo>
                  <a:pt x="27" y="876"/>
                </a:lnTo>
                <a:lnTo>
                  <a:pt x="19" y="872"/>
                </a:lnTo>
                <a:lnTo>
                  <a:pt x="13" y="865"/>
                </a:lnTo>
                <a:lnTo>
                  <a:pt x="10" y="861"/>
                </a:lnTo>
                <a:lnTo>
                  <a:pt x="4" y="852"/>
                </a:lnTo>
                <a:lnTo>
                  <a:pt x="2" y="845"/>
                </a:lnTo>
                <a:lnTo>
                  <a:pt x="0" y="837"/>
                </a:lnTo>
                <a:lnTo>
                  <a:pt x="0" y="150"/>
                </a:lnTo>
                <a:lnTo>
                  <a:pt x="2" y="128"/>
                </a:lnTo>
                <a:lnTo>
                  <a:pt x="10" y="109"/>
                </a:lnTo>
                <a:lnTo>
                  <a:pt x="27" y="92"/>
                </a:lnTo>
                <a:lnTo>
                  <a:pt x="42" y="79"/>
                </a:lnTo>
                <a:lnTo>
                  <a:pt x="61" y="68"/>
                </a:lnTo>
                <a:lnTo>
                  <a:pt x="78" y="56"/>
                </a:lnTo>
                <a:lnTo>
                  <a:pt x="107" y="43"/>
                </a:lnTo>
                <a:lnTo>
                  <a:pt x="138" y="31"/>
                </a:lnTo>
                <a:lnTo>
                  <a:pt x="163" y="23"/>
                </a:lnTo>
                <a:lnTo>
                  <a:pt x="184" y="17"/>
                </a:lnTo>
                <a:lnTo>
                  <a:pt x="220" y="9"/>
                </a:lnTo>
                <a:lnTo>
                  <a:pt x="254" y="5"/>
                </a:lnTo>
                <a:lnTo>
                  <a:pt x="285" y="3"/>
                </a:lnTo>
                <a:lnTo>
                  <a:pt x="319" y="0"/>
                </a:ln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 w="9525" cap="rnd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n-lt"/>
              <a:cs typeface="+mn-cs"/>
            </a:endParaRPr>
          </a:p>
        </p:txBody>
      </p:sp>
      <p:sp>
        <p:nvSpPr>
          <p:cNvPr id="5" name="Oval 11"/>
          <p:cNvSpPr>
            <a:spLocks noChangeArrowheads="1"/>
          </p:cNvSpPr>
          <p:nvPr/>
        </p:nvSpPr>
        <p:spPr bwMode="auto">
          <a:xfrm>
            <a:off x="1537472" y="4135393"/>
            <a:ext cx="71437" cy="73025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 sz="240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>
            <a:off x="1591491" y="3733800"/>
            <a:ext cx="0" cy="381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1752600" y="3124200"/>
            <a:ext cx="3476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2000" dirty="0">
                <a:solidFill>
                  <a:srgbClr val="FF0000"/>
                </a:solidFill>
                <a:latin typeface="+mn-lt"/>
              </a:rPr>
              <a:t>β</a:t>
            </a:r>
          </a:p>
        </p:txBody>
      </p:sp>
      <p:grpSp>
        <p:nvGrpSpPr>
          <p:cNvPr id="8" name="7 Grup"/>
          <p:cNvGrpSpPr>
            <a:grpSpLocks/>
          </p:cNvGrpSpPr>
          <p:nvPr/>
        </p:nvGrpSpPr>
        <p:grpSpPr bwMode="auto">
          <a:xfrm>
            <a:off x="1371600" y="4187825"/>
            <a:ext cx="460375" cy="428625"/>
            <a:chOff x="4419600" y="3200400"/>
            <a:chExt cx="459754" cy="429399"/>
          </a:xfrm>
        </p:grpSpPr>
        <p:sp>
          <p:nvSpPr>
            <p:cNvPr id="9" name="8 Metin kutusu"/>
            <p:cNvSpPr txBox="1">
              <a:spLocks noChangeArrowheads="1"/>
            </p:cNvSpPr>
            <p:nvPr/>
          </p:nvSpPr>
          <p:spPr bwMode="auto">
            <a:xfrm>
              <a:off x="4574554" y="3200400"/>
              <a:ext cx="26161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+</a:t>
              </a:r>
            </a:p>
          </p:txBody>
        </p:sp>
        <p:sp>
          <p:nvSpPr>
            <p:cNvPr id="10" name="9 Metin kutusu"/>
            <p:cNvSpPr txBox="1">
              <a:spLocks noChangeArrowheads="1"/>
            </p:cNvSpPr>
            <p:nvPr/>
          </p:nvSpPr>
          <p:spPr bwMode="auto">
            <a:xfrm>
              <a:off x="4419600" y="3304401"/>
              <a:ext cx="23115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-</a:t>
              </a:r>
            </a:p>
          </p:txBody>
        </p:sp>
        <p:sp>
          <p:nvSpPr>
            <p:cNvPr id="11" name="10 Metin kutusu"/>
            <p:cNvSpPr txBox="1">
              <a:spLocks noChangeArrowheads="1"/>
            </p:cNvSpPr>
            <p:nvPr/>
          </p:nvSpPr>
          <p:spPr bwMode="auto">
            <a:xfrm>
              <a:off x="4498354" y="3352800"/>
              <a:ext cx="26161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+</a:t>
              </a:r>
            </a:p>
          </p:txBody>
        </p:sp>
        <p:sp>
          <p:nvSpPr>
            <p:cNvPr id="12" name="11 Metin kutusu"/>
            <p:cNvSpPr txBox="1">
              <a:spLocks noChangeArrowheads="1"/>
            </p:cNvSpPr>
            <p:nvPr/>
          </p:nvSpPr>
          <p:spPr bwMode="auto">
            <a:xfrm>
              <a:off x="4648200" y="3304401"/>
              <a:ext cx="23115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-</a:t>
              </a:r>
            </a:p>
          </p:txBody>
        </p:sp>
        <p:sp>
          <p:nvSpPr>
            <p:cNvPr id="13" name="12 Metin kutusu"/>
            <p:cNvSpPr txBox="1">
              <a:spLocks noChangeArrowheads="1"/>
            </p:cNvSpPr>
            <p:nvPr/>
          </p:nvSpPr>
          <p:spPr bwMode="auto">
            <a:xfrm>
              <a:off x="4495800" y="3228201"/>
              <a:ext cx="23115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-</a:t>
              </a:r>
            </a:p>
          </p:txBody>
        </p:sp>
      </p:grpSp>
      <p:sp>
        <p:nvSpPr>
          <p:cNvPr id="14" name="14 Metin kutusu"/>
          <p:cNvSpPr txBox="1">
            <a:spLocks noChangeArrowheads="1"/>
          </p:cNvSpPr>
          <p:nvPr/>
        </p:nvSpPr>
        <p:spPr bwMode="auto">
          <a:xfrm>
            <a:off x="3429000" y="914400"/>
            <a:ext cx="1876425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3300"/>
                </a:solidFill>
                <a:latin typeface="+mn-lt"/>
              </a:rPr>
              <a:t>İç Işınlamalar</a:t>
            </a:r>
          </a:p>
        </p:txBody>
      </p:sp>
      <p:sp>
        <p:nvSpPr>
          <p:cNvPr id="15" name="15 Metin kutusu"/>
          <p:cNvSpPr txBox="1">
            <a:spLocks noChangeArrowheads="1"/>
          </p:cNvSpPr>
          <p:nvPr/>
        </p:nvSpPr>
        <p:spPr bwMode="auto">
          <a:xfrm>
            <a:off x="609600" y="6248400"/>
            <a:ext cx="1782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  <a:latin typeface="+mn-lt"/>
              </a:rPr>
              <a:t>Beta Radyasyonu</a:t>
            </a:r>
          </a:p>
        </p:txBody>
      </p:sp>
      <p:grpSp>
        <p:nvGrpSpPr>
          <p:cNvPr id="19" name="19 Grup"/>
          <p:cNvGrpSpPr>
            <a:grpSpLocks/>
          </p:cNvGrpSpPr>
          <p:nvPr/>
        </p:nvGrpSpPr>
        <p:grpSpPr bwMode="auto">
          <a:xfrm>
            <a:off x="4114800" y="3954463"/>
            <a:ext cx="304800" cy="260350"/>
            <a:chOff x="1684338" y="2370137"/>
            <a:chExt cx="360362" cy="360363"/>
          </a:xfrm>
        </p:grpSpPr>
        <p:sp>
          <p:nvSpPr>
            <p:cNvPr id="20" name="Oval 5"/>
            <p:cNvSpPr>
              <a:spLocks noChangeArrowheads="1"/>
            </p:cNvSpPr>
            <p:nvPr/>
          </p:nvSpPr>
          <p:spPr bwMode="auto">
            <a:xfrm>
              <a:off x="1684338" y="2370137"/>
              <a:ext cx="215900" cy="21590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 sz="2400">
                <a:latin typeface="+mn-lt"/>
              </a:endParaRPr>
            </a:p>
          </p:txBody>
        </p:sp>
        <p:sp>
          <p:nvSpPr>
            <p:cNvPr id="21" name="Oval 6"/>
            <p:cNvSpPr>
              <a:spLocks noChangeArrowheads="1"/>
            </p:cNvSpPr>
            <p:nvPr/>
          </p:nvSpPr>
          <p:spPr bwMode="auto">
            <a:xfrm>
              <a:off x="1684338" y="2514600"/>
              <a:ext cx="215900" cy="215900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 sz="2400">
                <a:latin typeface="+mn-lt"/>
              </a:endParaRPr>
            </a:p>
          </p:txBody>
        </p:sp>
        <p:sp>
          <p:nvSpPr>
            <p:cNvPr id="22" name="Oval 7"/>
            <p:cNvSpPr>
              <a:spLocks noChangeArrowheads="1"/>
            </p:cNvSpPr>
            <p:nvPr/>
          </p:nvSpPr>
          <p:spPr bwMode="auto">
            <a:xfrm>
              <a:off x="1828800" y="2370137"/>
              <a:ext cx="215900" cy="215900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 sz="2400">
                <a:latin typeface="+mn-lt"/>
              </a:endParaRPr>
            </a:p>
          </p:txBody>
        </p:sp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1828800" y="2514600"/>
              <a:ext cx="215900" cy="21590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 sz="2400">
                <a:latin typeface="+mn-lt"/>
              </a:endParaRPr>
            </a:p>
          </p:txBody>
        </p:sp>
      </p:grpSp>
      <p:sp>
        <p:nvSpPr>
          <p:cNvPr id="24" name="Line 9"/>
          <p:cNvSpPr>
            <a:spLocks noChangeShapeType="1"/>
          </p:cNvSpPr>
          <p:nvPr/>
        </p:nvSpPr>
        <p:spPr bwMode="auto">
          <a:xfrm flipH="1">
            <a:off x="4267200" y="3533775"/>
            <a:ext cx="0" cy="37623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latin typeface="+mn-lt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4343400" y="3200400"/>
            <a:ext cx="358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400" dirty="0">
                <a:solidFill>
                  <a:srgbClr val="FF0000"/>
                </a:solidFill>
                <a:latin typeface="+mn-lt"/>
              </a:rPr>
              <a:t>α</a:t>
            </a:r>
          </a:p>
        </p:txBody>
      </p:sp>
      <p:grpSp>
        <p:nvGrpSpPr>
          <p:cNvPr id="26" name="26 Grup"/>
          <p:cNvGrpSpPr>
            <a:grpSpLocks/>
          </p:cNvGrpSpPr>
          <p:nvPr/>
        </p:nvGrpSpPr>
        <p:grpSpPr bwMode="auto">
          <a:xfrm>
            <a:off x="3962400" y="4122738"/>
            <a:ext cx="685800" cy="601662"/>
            <a:chOff x="7086600" y="3228201"/>
            <a:chExt cx="685800" cy="602397"/>
          </a:xfrm>
        </p:grpSpPr>
        <p:sp>
          <p:nvSpPr>
            <p:cNvPr id="27" name="27 Metin kutusu"/>
            <p:cNvSpPr txBox="1">
              <a:spLocks noChangeArrowheads="1"/>
            </p:cNvSpPr>
            <p:nvPr/>
          </p:nvSpPr>
          <p:spPr bwMode="auto">
            <a:xfrm>
              <a:off x="7467600" y="3228201"/>
              <a:ext cx="26161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+</a:t>
              </a:r>
            </a:p>
          </p:txBody>
        </p:sp>
        <p:sp>
          <p:nvSpPr>
            <p:cNvPr id="28" name="28 Metin kutusu"/>
            <p:cNvSpPr txBox="1">
              <a:spLocks noChangeArrowheads="1"/>
            </p:cNvSpPr>
            <p:nvPr/>
          </p:nvSpPr>
          <p:spPr bwMode="auto">
            <a:xfrm>
              <a:off x="7312646" y="3332202"/>
              <a:ext cx="23115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-</a:t>
              </a:r>
            </a:p>
          </p:txBody>
        </p:sp>
        <p:sp>
          <p:nvSpPr>
            <p:cNvPr id="29" name="29 Metin kutusu"/>
            <p:cNvSpPr txBox="1">
              <a:spLocks noChangeArrowheads="1"/>
            </p:cNvSpPr>
            <p:nvPr/>
          </p:nvSpPr>
          <p:spPr bwMode="auto">
            <a:xfrm>
              <a:off x="7391400" y="3380601"/>
              <a:ext cx="26161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+</a:t>
              </a:r>
            </a:p>
          </p:txBody>
        </p:sp>
        <p:sp>
          <p:nvSpPr>
            <p:cNvPr id="30" name="30 Metin kutusu"/>
            <p:cNvSpPr txBox="1">
              <a:spLocks noChangeArrowheads="1"/>
            </p:cNvSpPr>
            <p:nvPr/>
          </p:nvSpPr>
          <p:spPr bwMode="auto">
            <a:xfrm>
              <a:off x="7541246" y="3332202"/>
              <a:ext cx="23115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-</a:t>
              </a:r>
            </a:p>
          </p:txBody>
        </p:sp>
        <p:sp>
          <p:nvSpPr>
            <p:cNvPr id="31" name="31 Metin kutusu"/>
            <p:cNvSpPr txBox="1">
              <a:spLocks noChangeArrowheads="1"/>
            </p:cNvSpPr>
            <p:nvPr/>
          </p:nvSpPr>
          <p:spPr bwMode="auto">
            <a:xfrm>
              <a:off x="7388846" y="3256002"/>
              <a:ext cx="23115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-</a:t>
              </a:r>
            </a:p>
          </p:txBody>
        </p:sp>
        <p:sp>
          <p:nvSpPr>
            <p:cNvPr id="32" name="32 Metin kutusu"/>
            <p:cNvSpPr txBox="1">
              <a:spLocks noChangeArrowheads="1"/>
            </p:cNvSpPr>
            <p:nvPr/>
          </p:nvSpPr>
          <p:spPr bwMode="auto">
            <a:xfrm>
              <a:off x="7467600" y="3304401"/>
              <a:ext cx="23115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tr-TR" sz="1200">
                  <a:solidFill>
                    <a:srgbClr val="FF0000"/>
                  </a:solidFill>
                  <a:latin typeface="+mn-lt"/>
                </a:rPr>
                <a:t>-</a:t>
              </a:r>
            </a:p>
          </p:txBody>
        </p:sp>
        <p:grpSp>
          <p:nvGrpSpPr>
            <p:cNvPr id="33" name="8 Grup"/>
            <p:cNvGrpSpPr>
              <a:grpSpLocks/>
            </p:cNvGrpSpPr>
            <p:nvPr/>
          </p:nvGrpSpPr>
          <p:grpSpPr bwMode="auto">
            <a:xfrm>
              <a:off x="7086600" y="3276600"/>
              <a:ext cx="566410" cy="553998"/>
              <a:chOff x="4343400" y="3380601"/>
              <a:chExt cx="566410" cy="553998"/>
            </a:xfrm>
          </p:grpSpPr>
          <p:sp>
            <p:nvSpPr>
              <p:cNvPr id="34" name="34 Metin kutusu"/>
              <p:cNvSpPr txBox="1">
                <a:spLocks noChangeArrowheads="1"/>
              </p:cNvSpPr>
              <p:nvPr/>
            </p:nvSpPr>
            <p:spPr bwMode="auto">
              <a:xfrm>
                <a:off x="4572000" y="3581400"/>
                <a:ext cx="26161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+</a:t>
                </a:r>
              </a:p>
            </p:txBody>
          </p:sp>
          <p:sp>
            <p:nvSpPr>
              <p:cNvPr id="35" name="35 Metin kutusu"/>
              <p:cNvSpPr txBox="1">
                <a:spLocks noChangeArrowheads="1"/>
              </p:cNvSpPr>
              <p:nvPr/>
            </p:nvSpPr>
            <p:spPr bwMode="auto">
              <a:xfrm>
                <a:off x="4495800" y="3429000"/>
                <a:ext cx="26161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+</a:t>
                </a:r>
              </a:p>
            </p:txBody>
          </p:sp>
          <p:sp>
            <p:nvSpPr>
              <p:cNvPr id="36" name="36 Metin kutusu"/>
              <p:cNvSpPr txBox="1">
                <a:spLocks noChangeArrowheads="1"/>
              </p:cNvSpPr>
              <p:nvPr/>
            </p:nvSpPr>
            <p:spPr bwMode="auto">
              <a:xfrm>
                <a:off x="4648200" y="3505200"/>
                <a:ext cx="26161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+</a:t>
                </a:r>
              </a:p>
            </p:txBody>
          </p:sp>
          <p:sp>
            <p:nvSpPr>
              <p:cNvPr id="37" name="37 Metin kutusu"/>
              <p:cNvSpPr txBox="1">
                <a:spLocks noChangeArrowheads="1"/>
              </p:cNvSpPr>
              <p:nvPr/>
            </p:nvSpPr>
            <p:spPr bwMode="auto">
              <a:xfrm>
                <a:off x="4569446" y="3456801"/>
                <a:ext cx="2311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-</a:t>
                </a:r>
              </a:p>
            </p:txBody>
          </p:sp>
          <p:sp>
            <p:nvSpPr>
              <p:cNvPr id="38" name="38 Metin kutusu"/>
              <p:cNvSpPr txBox="1">
                <a:spLocks noChangeArrowheads="1"/>
              </p:cNvSpPr>
              <p:nvPr/>
            </p:nvSpPr>
            <p:spPr bwMode="auto">
              <a:xfrm>
                <a:off x="4495800" y="3533001"/>
                <a:ext cx="2311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-</a:t>
                </a:r>
              </a:p>
            </p:txBody>
          </p:sp>
          <p:sp>
            <p:nvSpPr>
              <p:cNvPr id="39" name="39 Metin kutusu"/>
              <p:cNvSpPr txBox="1">
                <a:spLocks noChangeArrowheads="1"/>
              </p:cNvSpPr>
              <p:nvPr/>
            </p:nvSpPr>
            <p:spPr bwMode="auto">
              <a:xfrm>
                <a:off x="4419600" y="3429000"/>
                <a:ext cx="2311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-</a:t>
                </a:r>
              </a:p>
            </p:txBody>
          </p:sp>
          <p:sp>
            <p:nvSpPr>
              <p:cNvPr id="40" name="40 Metin kutusu"/>
              <p:cNvSpPr txBox="1">
                <a:spLocks noChangeArrowheads="1"/>
              </p:cNvSpPr>
              <p:nvPr/>
            </p:nvSpPr>
            <p:spPr bwMode="auto">
              <a:xfrm>
                <a:off x="4343400" y="3380601"/>
                <a:ext cx="2311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-</a:t>
                </a:r>
              </a:p>
            </p:txBody>
          </p:sp>
          <p:sp>
            <p:nvSpPr>
              <p:cNvPr id="41" name="41 Metin kutusu"/>
              <p:cNvSpPr txBox="1">
                <a:spLocks noChangeArrowheads="1"/>
              </p:cNvSpPr>
              <p:nvPr/>
            </p:nvSpPr>
            <p:spPr bwMode="auto">
              <a:xfrm>
                <a:off x="4498354" y="3429000"/>
                <a:ext cx="26161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+</a:t>
                </a:r>
              </a:p>
            </p:txBody>
          </p:sp>
          <p:sp>
            <p:nvSpPr>
              <p:cNvPr id="42" name="42 Metin kutusu"/>
              <p:cNvSpPr txBox="1">
                <a:spLocks noChangeArrowheads="1"/>
              </p:cNvSpPr>
              <p:nvPr/>
            </p:nvSpPr>
            <p:spPr bwMode="auto">
              <a:xfrm>
                <a:off x="4419600" y="3609201"/>
                <a:ext cx="2311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-</a:t>
                </a:r>
              </a:p>
            </p:txBody>
          </p:sp>
          <p:sp>
            <p:nvSpPr>
              <p:cNvPr id="43" name="18 Metin kutusu"/>
              <p:cNvSpPr txBox="1">
                <a:spLocks noChangeArrowheads="1"/>
              </p:cNvSpPr>
              <p:nvPr/>
            </p:nvSpPr>
            <p:spPr bwMode="auto">
              <a:xfrm>
                <a:off x="4386590" y="3533001"/>
                <a:ext cx="261610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+</a:t>
                </a:r>
              </a:p>
            </p:txBody>
          </p:sp>
          <p:sp>
            <p:nvSpPr>
              <p:cNvPr id="44" name="44 Metin kutusu"/>
              <p:cNvSpPr txBox="1">
                <a:spLocks noChangeArrowheads="1"/>
              </p:cNvSpPr>
              <p:nvPr/>
            </p:nvSpPr>
            <p:spPr bwMode="auto">
              <a:xfrm>
                <a:off x="4572000" y="3533001"/>
                <a:ext cx="2311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-</a:t>
                </a:r>
              </a:p>
            </p:txBody>
          </p:sp>
          <p:sp>
            <p:nvSpPr>
              <p:cNvPr id="45" name="45 Metin kutusu"/>
              <p:cNvSpPr txBox="1">
                <a:spLocks noChangeArrowheads="1"/>
              </p:cNvSpPr>
              <p:nvPr/>
            </p:nvSpPr>
            <p:spPr bwMode="auto">
              <a:xfrm>
                <a:off x="4493246" y="3657600"/>
                <a:ext cx="231154" cy="276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>
                    <a:solidFill>
                      <a:srgbClr val="FF0000"/>
                    </a:solidFill>
                    <a:latin typeface="+mn-lt"/>
                  </a:rPr>
                  <a:t>-</a:t>
                </a:r>
              </a:p>
            </p:txBody>
          </p:sp>
        </p:grpSp>
      </p:grpSp>
      <p:sp>
        <p:nvSpPr>
          <p:cNvPr id="46" name="46 Metin kutusu"/>
          <p:cNvSpPr txBox="1">
            <a:spLocks noChangeArrowheads="1"/>
          </p:cNvSpPr>
          <p:nvPr/>
        </p:nvSpPr>
        <p:spPr bwMode="auto">
          <a:xfrm>
            <a:off x="4005263" y="4191000"/>
            <a:ext cx="231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+mn-lt"/>
              </a:rPr>
              <a:t>-</a:t>
            </a:r>
          </a:p>
        </p:txBody>
      </p:sp>
      <p:sp>
        <p:nvSpPr>
          <p:cNvPr id="47" name="47 Metin kutusu"/>
          <p:cNvSpPr txBox="1">
            <a:spLocks noChangeArrowheads="1"/>
          </p:cNvSpPr>
          <p:nvPr/>
        </p:nvSpPr>
        <p:spPr bwMode="auto">
          <a:xfrm>
            <a:off x="4081463" y="4114800"/>
            <a:ext cx="231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+mn-lt"/>
              </a:rPr>
              <a:t>-</a:t>
            </a:r>
          </a:p>
        </p:txBody>
      </p:sp>
      <p:sp>
        <p:nvSpPr>
          <p:cNvPr id="48" name="48 Metin kutusu"/>
          <p:cNvSpPr txBox="1">
            <a:spLocks noChangeArrowheads="1"/>
          </p:cNvSpPr>
          <p:nvPr/>
        </p:nvSpPr>
        <p:spPr bwMode="auto">
          <a:xfrm>
            <a:off x="4081463" y="4219575"/>
            <a:ext cx="2619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+mn-lt"/>
              </a:rPr>
              <a:t>+</a:t>
            </a:r>
          </a:p>
        </p:txBody>
      </p:sp>
      <p:sp>
        <p:nvSpPr>
          <p:cNvPr id="49" name="49 Metin kutusu"/>
          <p:cNvSpPr txBox="1">
            <a:spLocks noChangeArrowheads="1"/>
          </p:cNvSpPr>
          <p:nvPr/>
        </p:nvSpPr>
        <p:spPr bwMode="auto">
          <a:xfrm>
            <a:off x="3429000" y="6248400"/>
            <a:ext cx="1720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  <a:latin typeface="+mn-lt"/>
              </a:rPr>
              <a:t>Alfa Radyasyonu</a:t>
            </a:r>
          </a:p>
        </p:txBody>
      </p:sp>
      <p:sp>
        <p:nvSpPr>
          <p:cNvPr id="53" name="53 Patlama 1"/>
          <p:cNvSpPr/>
          <p:nvPr/>
        </p:nvSpPr>
        <p:spPr>
          <a:xfrm>
            <a:off x="4191000" y="3300413"/>
            <a:ext cx="228600" cy="228600"/>
          </a:xfrm>
          <a:prstGeom prst="irregularSeal1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4" name="54 Patlama 1"/>
          <p:cNvSpPr/>
          <p:nvPr/>
        </p:nvSpPr>
        <p:spPr>
          <a:xfrm>
            <a:off x="1506582" y="3429000"/>
            <a:ext cx="228600" cy="228600"/>
          </a:xfrm>
          <a:prstGeom prst="irregularSeal1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5" name="55 Patlama 1"/>
          <p:cNvSpPr/>
          <p:nvPr/>
        </p:nvSpPr>
        <p:spPr>
          <a:xfrm>
            <a:off x="6934200" y="3429000"/>
            <a:ext cx="228600" cy="228600"/>
          </a:xfrm>
          <a:prstGeom prst="irregularSeal1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6" name="56 Serbest Form"/>
          <p:cNvSpPr/>
          <p:nvPr/>
        </p:nvSpPr>
        <p:spPr>
          <a:xfrm flipV="1">
            <a:off x="7086600" y="3429000"/>
            <a:ext cx="1758950" cy="155575"/>
          </a:xfrm>
          <a:custGeom>
            <a:avLst/>
            <a:gdLst>
              <a:gd name="connsiteX0" fmla="*/ 6824 w 2381534"/>
              <a:gd name="connsiteY0" fmla="*/ 322997 h 668740"/>
              <a:gd name="connsiteX1" fmla="*/ 20472 w 2381534"/>
              <a:gd name="connsiteY1" fmla="*/ 268406 h 668740"/>
              <a:gd name="connsiteX2" fmla="*/ 129654 w 2381534"/>
              <a:gd name="connsiteY2" fmla="*/ 50042 h 668740"/>
              <a:gd name="connsiteX3" fmla="*/ 225188 w 2381534"/>
              <a:gd name="connsiteY3" fmla="*/ 568657 h 668740"/>
              <a:gd name="connsiteX4" fmla="*/ 320722 w 2381534"/>
              <a:gd name="connsiteY4" fmla="*/ 9098 h 668740"/>
              <a:gd name="connsiteX5" fmla="*/ 457200 w 2381534"/>
              <a:gd name="connsiteY5" fmla="*/ 568657 h 668740"/>
              <a:gd name="connsiteX6" fmla="*/ 539087 w 2381534"/>
              <a:gd name="connsiteY6" fmla="*/ 22746 h 668740"/>
              <a:gd name="connsiteX7" fmla="*/ 675564 w 2381534"/>
              <a:gd name="connsiteY7" fmla="*/ 568657 h 668740"/>
              <a:gd name="connsiteX8" fmla="*/ 730155 w 2381534"/>
              <a:gd name="connsiteY8" fmla="*/ 36394 h 668740"/>
              <a:gd name="connsiteX9" fmla="*/ 880281 w 2381534"/>
              <a:gd name="connsiteY9" fmla="*/ 582304 h 668740"/>
              <a:gd name="connsiteX10" fmla="*/ 962167 w 2381534"/>
              <a:gd name="connsiteY10" fmla="*/ 36394 h 668740"/>
              <a:gd name="connsiteX11" fmla="*/ 1139588 w 2381534"/>
              <a:gd name="connsiteY11" fmla="*/ 568657 h 668740"/>
              <a:gd name="connsiteX12" fmla="*/ 1235122 w 2381534"/>
              <a:gd name="connsiteY12" fmla="*/ 63689 h 668740"/>
              <a:gd name="connsiteX13" fmla="*/ 1385248 w 2381534"/>
              <a:gd name="connsiteY13" fmla="*/ 595952 h 668740"/>
              <a:gd name="connsiteX14" fmla="*/ 1467134 w 2381534"/>
              <a:gd name="connsiteY14" fmla="*/ 90985 h 668740"/>
              <a:gd name="connsiteX15" fmla="*/ 1617260 w 2381534"/>
              <a:gd name="connsiteY15" fmla="*/ 636895 h 668740"/>
              <a:gd name="connsiteX16" fmla="*/ 1685499 w 2381534"/>
              <a:gd name="connsiteY16" fmla="*/ 36394 h 668740"/>
              <a:gd name="connsiteX17" fmla="*/ 1835624 w 2381534"/>
              <a:gd name="connsiteY17" fmla="*/ 664191 h 668740"/>
              <a:gd name="connsiteX18" fmla="*/ 1876567 w 2381534"/>
              <a:gd name="connsiteY18" fmla="*/ 63689 h 668740"/>
              <a:gd name="connsiteX19" fmla="*/ 1985749 w 2381534"/>
              <a:gd name="connsiteY19" fmla="*/ 391236 h 668740"/>
              <a:gd name="connsiteX20" fmla="*/ 2381534 w 2381534"/>
              <a:gd name="connsiteY20" fmla="*/ 391236 h 66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81534" h="668740">
                <a:moveTo>
                  <a:pt x="6824" y="322997"/>
                </a:moveTo>
                <a:cubicBezTo>
                  <a:pt x="3412" y="318448"/>
                  <a:pt x="0" y="313899"/>
                  <a:pt x="20472" y="268406"/>
                </a:cubicBezTo>
                <a:cubicBezTo>
                  <a:pt x="40944" y="222913"/>
                  <a:pt x="95535" y="0"/>
                  <a:pt x="129654" y="50042"/>
                </a:cubicBezTo>
                <a:cubicBezTo>
                  <a:pt x="163773" y="100084"/>
                  <a:pt x="193344" y="575481"/>
                  <a:pt x="225188" y="568657"/>
                </a:cubicBezTo>
                <a:cubicBezTo>
                  <a:pt x="257032" y="561833"/>
                  <a:pt x="282053" y="9098"/>
                  <a:pt x="320722" y="9098"/>
                </a:cubicBezTo>
                <a:cubicBezTo>
                  <a:pt x="359391" y="9098"/>
                  <a:pt x="420806" y="566382"/>
                  <a:pt x="457200" y="568657"/>
                </a:cubicBezTo>
                <a:cubicBezTo>
                  <a:pt x="493594" y="570932"/>
                  <a:pt x="502693" y="22746"/>
                  <a:pt x="539087" y="22746"/>
                </a:cubicBezTo>
                <a:cubicBezTo>
                  <a:pt x="575481" y="22746"/>
                  <a:pt x="643719" y="566382"/>
                  <a:pt x="675564" y="568657"/>
                </a:cubicBezTo>
                <a:cubicBezTo>
                  <a:pt x="707409" y="570932"/>
                  <a:pt x="696035" y="34119"/>
                  <a:pt x="730155" y="36394"/>
                </a:cubicBezTo>
                <a:cubicBezTo>
                  <a:pt x="764275" y="38669"/>
                  <a:pt x="841612" y="582304"/>
                  <a:pt x="880281" y="582304"/>
                </a:cubicBezTo>
                <a:cubicBezTo>
                  <a:pt x="918950" y="582304"/>
                  <a:pt x="918949" y="38668"/>
                  <a:pt x="962167" y="36394"/>
                </a:cubicBezTo>
                <a:cubicBezTo>
                  <a:pt x="1005385" y="34120"/>
                  <a:pt x="1094096" y="564108"/>
                  <a:pt x="1139588" y="568657"/>
                </a:cubicBezTo>
                <a:cubicBezTo>
                  <a:pt x="1185081" y="573206"/>
                  <a:pt x="1194179" y="59140"/>
                  <a:pt x="1235122" y="63689"/>
                </a:cubicBezTo>
                <a:cubicBezTo>
                  <a:pt x="1276065" y="68238"/>
                  <a:pt x="1346579" y="591403"/>
                  <a:pt x="1385248" y="595952"/>
                </a:cubicBezTo>
                <a:cubicBezTo>
                  <a:pt x="1423917" y="600501"/>
                  <a:pt x="1428465" y="84161"/>
                  <a:pt x="1467134" y="90985"/>
                </a:cubicBezTo>
                <a:cubicBezTo>
                  <a:pt x="1505803" y="97809"/>
                  <a:pt x="1580866" y="645994"/>
                  <a:pt x="1617260" y="636895"/>
                </a:cubicBezTo>
                <a:cubicBezTo>
                  <a:pt x="1653654" y="627797"/>
                  <a:pt x="1649105" y="31845"/>
                  <a:pt x="1685499" y="36394"/>
                </a:cubicBezTo>
                <a:cubicBezTo>
                  <a:pt x="1721893" y="40943"/>
                  <a:pt x="1803779" y="659642"/>
                  <a:pt x="1835624" y="664191"/>
                </a:cubicBezTo>
                <a:cubicBezTo>
                  <a:pt x="1867469" y="668740"/>
                  <a:pt x="1851546" y="109181"/>
                  <a:pt x="1876567" y="63689"/>
                </a:cubicBezTo>
                <a:cubicBezTo>
                  <a:pt x="1901588" y="18197"/>
                  <a:pt x="1901588" y="336645"/>
                  <a:pt x="1985749" y="391236"/>
                </a:cubicBezTo>
                <a:cubicBezTo>
                  <a:pt x="2069910" y="445827"/>
                  <a:pt x="2381534" y="391236"/>
                  <a:pt x="2381534" y="391236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7" name="Freeform 23"/>
          <p:cNvSpPr>
            <a:spLocks/>
          </p:cNvSpPr>
          <p:nvPr/>
        </p:nvSpPr>
        <p:spPr bwMode="auto">
          <a:xfrm rot="18063631" flipH="1">
            <a:off x="6941344" y="3782219"/>
            <a:ext cx="482600" cy="468312"/>
          </a:xfrm>
          <a:custGeom>
            <a:avLst/>
            <a:gdLst>
              <a:gd name="T0" fmla="*/ 0 w 771"/>
              <a:gd name="T1" fmla="*/ 0 h 1043"/>
              <a:gd name="T2" fmla="*/ 2147483647 w 771"/>
              <a:gd name="T3" fmla="*/ 2147483647 h 1043"/>
              <a:gd name="T4" fmla="*/ 2147483647 w 771"/>
              <a:gd name="T5" fmla="*/ 2147483647 h 1043"/>
              <a:gd name="T6" fmla="*/ 2147483647 w 771"/>
              <a:gd name="T7" fmla="*/ 2147483647 h 1043"/>
              <a:gd name="T8" fmla="*/ 2147483647 w 771"/>
              <a:gd name="T9" fmla="*/ 2147483647 h 1043"/>
              <a:gd name="T10" fmla="*/ 2147483647 w 771"/>
              <a:gd name="T11" fmla="*/ 2147483647 h 1043"/>
              <a:gd name="T12" fmla="*/ 2147483647 w 771"/>
              <a:gd name="T13" fmla="*/ 2147483647 h 1043"/>
              <a:gd name="T14" fmla="*/ 2147483647 w 771"/>
              <a:gd name="T15" fmla="*/ 2147483647 h 1043"/>
              <a:gd name="T16" fmla="*/ 2147483647 w 771"/>
              <a:gd name="T17" fmla="*/ 2147483647 h 1043"/>
              <a:gd name="T18" fmla="*/ 2147483647 w 771"/>
              <a:gd name="T19" fmla="*/ 2147483647 h 1043"/>
              <a:gd name="T20" fmla="*/ 2147483647 w 771"/>
              <a:gd name="T21" fmla="*/ 2147483647 h 1043"/>
              <a:gd name="T22" fmla="*/ 2147483647 w 771"/>
              <a:gd name="T23" fmla="*/ 2147483647 h 1043"/>
              <a:gd name="T24" fmla="*/ 2147483647 w 771"/>
              <a:gd name="T25" fmla="*/ 2147483647 h 1043"/>
              <a:gd name="T26" fmla="*/ 2147483647 w 771"/>
              <a:gd name="T27" fmla="*/ 2147483647 h 10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71"/>
              <a:gd name="T43" fmla="*/ 0 h 1043"/>
              <a:gd name="T44" fmla="*/ 771 w 771"/>
              <a:gd name="T45" fmla="*/ 1043 h 10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71" h="1043">
                <a:moveTo>
                  <a:pt x="0" y="0"/>
                </a:moveTo>
                <a:cubicBezTo>
                  <a:pt x="4" y="56"/>
                  <a:pt x="8" y="113"/>
                  <a:pt x="46" y="136"/>
                </a:cubicBezTo>
                <a:cubicBezTo>
                  <a:pt x="84" y="159"/>
                  <a:pt x="204" y="106"/>
                  <a:pt x="227" y="136"/>
                </a:cubicBezTo>
                <a:cubicBezTo>
                  <a:pt x="250" y="166"/>
                  <a:pt x="159" y="287"/>
                  <a:pt x="182" y="317"/>
                </a:cubicBezTo>
                <a:cubicBezTo>
                  <a:pt x="205" y="347"/>
                  <a:pt x="340" y="287"/>
                  <a:pt x="363" y="317"/>
                </a:cubicBezTo>
                <a:cubicBezTo>
                  <a:pt x="386" y="347"/>
                  <a:pt x="295" y="469"/>
                  <a:pt x="318" y="499"/>
                </a:cubicBezTo>
                <a:cubicBezTo>
                  <a:pt x="341" y="529"/>
                  <a:pt x="484" y="476"/>
                  <a:pt x="499" y="499"/>
                </a:cubicBezTo>
                <a:cubicBezTo>
                  <a:pt x="514" y="522"/>
                  <a:pt x="393" y="605"/>
                  <a:pt x="408" y="635"/>
                </a:cubicBezTo>
                <a:cubicBezTo>
                  <a:pt x="423" y="665"/>
                  <a:pt x="567" y="650"/>
                  <a:pt x="590" y="680"/>
                </a:cubicBezTo>
                <a:cubicBezTo>
                  <a:pt x="613" y="710"/>
                  <a:pt x="530" y="786"/>
                  <a:pt x="545" y="816"/>
                </a:cubicBezTo>
                <a:cubicBezTo>
                  <a:pt x="560" y="846"/>
                  <a:pt x="666" y="839"/>
                  <a:pt x="681" y="862"/>
                </a:cubicBezTo>
                <a:cubicBezTo>
                  <a:pt x="696" y="885"/>
                  <a:pt x="628" y="929"/>
                  <a:pt x="635" y="952"/>
                </a:cubicBezTo>
                <a:cubicBezTo>
                  <a:pt x="642" y="975"/>
                  <a:pt x="703" y="983"/>
                  <a:pt x="726" y="998"/>
                </a:cubicBezTo>
                <a:cubicBezTo>
                  <a:pt x="749" y="1013"/>
                  <a:pt x="760" y="1028"/>
                  <a:pt x="771" y="1043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tr-TR">
              <a:latin typeface="+mn-lt"/>
            </a:endParaRPr>
          </a:p>
        </p:txBody>
      </p:sp>
      <p:sp>
        <p:nvSpPr>
          <p:cNvPr id="58" name="58 Metin kutusu"/>
          <p:cNvSpPr txBox="1">
            <a:spLocks noChangeArrowheads="1"/>
          </p:cNvSpPr>
          <p:nvPr/>
        </p:nvSpPr>
        <p:spPr bwMode="auto">
          <a:xfrm>
            <a:off x="7242175" y="4295775"/>
            <a:ext cx="2603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+mn-lt"/>
              </a:rPr>
              <a:t>+</a:t>
            </a:r>
          </a:p>
        </p:txBody>
      </p:sp>
      <p:sp>
        <p:nvSpPr>
          <p:cNvPr id="59" name="59 Metin kutusu"/>
          <p:cNvSpPr txBox="1">
            <a:spLocks noChangeArrowheads="1"/>
          </p:cNvSpPr>
          <p:nvPr/>
        </p:nvSpPr>
        <p:spPr bwMode="auto">
          <a:xfrm>
            <a:off x="7086600" y="4398963"/>
            <a:ext cx="2317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+mn-lt"/>
              </a:rPr>
              <a:t>-</a:t>
            </a:r>
          </a:p>
        </p:txBody>
      </p:sp>
      <p:sp>
        <p:nvSpPr>
          <p:cNvPr id="60" name="60 Metin kutusu"/>
          <p:cNvSpPr txBox="1">
            <a:spLocks noChangeArrowheads="1"/>
          </p:cNvSpPr>
          <p:nvPr/>
        </p:nvSpPr>
        <p:spPr bwMode="auto">
          <a:xfrm>
            <a:off x="7165975" y="4448175"/>
            <a:ext cx="2603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+mn-lt"/>
              </a:rPr>
              <a:t>+</a:t>
            </a:r>
          </a:p>
        </p:txBody>
      </p:sp>
      <p:sp>
        <p:nvSpPr>
          <p:cNvPr id="61" name="61 Metin kutusu"/>
          <p:cNvSpPr txBox="1">
            <a:spLocks noChangeArrowheads="1"/>
          </p:cNvSpPr>
          <p:nvPr/>
        </p:nvSpPr>
        <p:spPr bwMode="auto">
          <a:xfrm>
            <a:off x="7315200" y="4398963"/>
            <a:ext cx="2317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+mn-lt"/>
              </a:rPr>
              <a:t>-</a:t>
            </a:r>
          </a:p>
        </p:txBody>
      </p:sp>
      <p:sp>
        <p:nvSpPr>
          <p:cNvPr id="62" name="62 Metin kutusu"/>
          <p:cNvSpPr txBox="1">
            <a:spLocks noChangeArrowheads="1"/>
          </p:cNvSpPr>
          <p:nvPr/>
        </p:nvSpPr>
        <p:spPr bwMode="auto">
          <a:xfrm>
            <a:off x="7162800" y="4322763"/>
            <a:ext cx="23177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+mn-lt"/>
              </a:rPr>
              <a:t>-</a:t>
            </a:r>
          </a:p>
        </p:txBody>
      </p:sp>
      <p:sp>
        <p:nvSpPr>
          <p:cNvPr id="63" name="63 Metin kutusu"/>
          <p:cNvSpPr txBox="1">
            <a:spLocks noChangeArrowheads="1"/>
          </p:cNvSpPr>
          <p:nvPr/>
        </p:nvSpPr>
        <p:spPr bwMode="auto">
          <a:xfrm>
            <a:off x="7242175" y="4371975"/>
            <a:ext cx="2301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200">
                <a:solidFill>
                  <a:srgbClr val="FF0000"/>
                </a:solidFill>
                <a:latin typeface="+mn-lt"/>
              </a:rPr>
              <a:t>-</a:t>
            </a:r>
          </a:p>
        </p:txBody>
      </p:sp>
      <p:sp>
        <p:nvSpPr>
          <p:cNvPr id="64" name="64 Metin kutusu"/>
          <p:cNvSpPr txBox="1">
            <a:spLocks noChangeArrowheads="1"/>
          </p:cNvSpPr>
          <p:nvPr/>
        </p:nvSpPr>
        <p:spPr bwMode="auto">
          <a:xfrm>
            <a:off x="6280150" y="6248400"/>
            <a:ext cx="1909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  <a:latin typeface="+mn-lt"/>
              </a:rPr>
              <a:t>Gama Radyasyonu</a:t>
            </a:r>
          </a:p>
        </p:txBody>
      </p:sp>
      <p:sp>
        <p:nvSpPr>
          <p:cNvPr id="65" name="65 Metin kutusu"/>
          <p:cNvSpPr txBox="1">
            <a:spLocks noChangeArrowheads="1"/>
          </p:cNvSpPr>
          <p:nvPr/>
        </p:nvSpPr>
        <p:spPr bwMode="auto">
          <a:xfrm>
            <a:off x="1981200" y="1447800"/>
            <a:ext cx="54149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  <a:latin typeface="+mn-lt"/>
              </a:rPr>
              <a:t>Radyoaktif kaynağın deriye bulaşması (</a:t>
            </a:r>
            <a:r>
              <a:rPr lang="tr-TR" dirty="0" err="1">
                <a:solidFill>
                  <a:schemeClr val="bg1"/>
                </a:solidFill>
                <a:latin typeface="+mn-lt"/>
              </a:rPr>
              <a:t>kontaminasyon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) ,</a:t>
            </a:r>
          </a:p>
          <a:p>
            <a:pPr algn="ctr"/>
            <a:r>
              <a:rPr lang="tr-TR" dirty="0">
                <a:solidFill>
                  <a:schemeClr val="bg1"/>
                </a:solidFill>
                <a:latin typeface="+mn-lt"/>
              </a:rPr>
              <a:t>vücuda girmesi</a:t>
            </a:r>
          </a:p>
        </p:txBody>
      </p:sp>
      <p:sp>
        <p:nvSpPr>
          <p:cNvPr id="66" name="Text Box 19"/>
          <p:cNvSpPr txBox="1">
            <a:spLocks noChangeArrowheads="1"/>
          </p:cNvSpPr>
          <p:nvPr/>
        </p:nvSpPr>
        <p:spPr bwMode="auto">
          <a:xfrm>
            <a:off x="6568833" y="3251574"/>
            <a:ext cx="2984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 sz="2000" dirty="0">
                <a:solidFill>
                  <a:srgbClr val="FF0000"/>
                </a:solidFill>
                <a:latin typeface="+mn-lt"/>
              </a:rPr>
              <a:t>γ</a:t>
            </a:r>
          </a:p>
        </p:txBody>
      </p:sp>
      <p:sp>
        <p:nvSpPr>
          <p:cNvPr id="67" name="1 Metin kutusu"/>
          <p:cNvSpPr txBox="1">
            <a:spLocks noChangeArrowheads="1"/>
          </p:cNvSpPr>
          <p:nvPr/>
        </p:nvSpPr>
        <p:spPr bwMode="auto">
          <a:xfrm>
            <a:off x="2118743" y="180644"/>
            <a:ext cx="44969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İYONLAŞTIRICI RADYASON</a:t>
            </a:r>
            <a:endParaRPr lang="tr-TR" sz="32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8" name="Oval 8"/>
          <p:cNvSpPr>
            <a:spLocks noChangeArrowheads="1"/>
          </p:cNvSpPr>
          <p:nvPr/>
        </p:nvSpPr>
        <p:spPr bwMode="auto">
          <a:xfrm>
            <a:off x="1329064" y="3044177"/>
            <a:ext cx="377957" cy="16940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Arial" pitchFamily="34" charset="0"/>
              <a:cs typeface="+mn-cs"/>
            </a:endParaRPr>
          </a:p>
        </p:txBody>
      </p:sp>
      <p:sp>
        <p:nvSpPr>
          <p:cNvPr id="69" name="Gülen Yüz 68"/>
          <p:cNvSpPr/>
          <p:nvPr/>
        </p:nvSpPr>
        <p:spPr>
          <a:xfrm>
            <a:off x="1096169" y="2285139"/>
            <a:ext cx="809624" cy="819150"/>
          </a:xfrm>
          <a:prstGeom prst="smileyFac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62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44432"/>
            <a:ext cx="4176464" cy="38466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Metin kutusu 2"/>
          <p:cNvSpPr txBox="1"/>
          <p:nvPr/>
        </p:nvSpPr>
        <p:spPr>
          <a:xfrm>
            <a:off x="107504" y="44624"/>
            <a:ext cx="91292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PATLAMA ANINDA KİŞİLERİN KONUMLARI VE DOZ ARALIKLARI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264529" y="5817458"/>
            <a:ext cx="356345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dirty="0">
                <a:solidFill>
                  <a:schemeClr val="bg1"/>
                </a:solidFill>
              </a:rPr>
              <a:t>Gri tam olarak bilinmemektedir; </a:t>
            </a:r>
            <a:endParaRPr lang="tr-TR" sz="1600" dirty="0" smtClean="0">
              <a:solidFill>
                <a:schemeClr val="bg1"/>
              </a:solidFill>
            </a:endParaRPr>
          </a:p>
          <a:p>
            <a:r>
              <a:rPr lang="tr-TR" sz="1600" dirty="0">
                <a:solidFill>
                  <a:schemeClr val="bg1"/>
                </a:solidFill>
              </a:rPr>
              <a:t>K</a:t>
            </a:r>
            <a:r>
              <a:rPr lang="tr-TR" sz="1600" dirty="0" smtClean="0">
                <a:solidFill>
                  <a:schemeClr val="bg1"/>
                </a:solidFill>
              </a:rPr>
              <a:t>ırmızı </a:t>
            </a:r>
            <a:r>
              <a:rPr lang="tr-TR" sz="1600" dirty="0">
                <a:solidFill>
                  <a:schemeClr val="bg1"/>
                </a:solidFill>
              </a:rPr>
              <a:t>≥1000 </a:t>
            </a:r>
            <a:r>
              <a:rPr lang="tr-TR" sz="1600" dirty="0" err="1" smtClean="0">
                <a:solidFill>
                  <a:schemeClr val="bg1"/>
                </a:solidFill>
              </a:rPr>
              <a:t>mGy</a:t>
            </a:r>
            <a:r>
              <a:rPr lang="tr-TR" sz="1600" dirty="0" smtClean="0">
                <a:solidFill>
                  <a:schemeClr val="bg1"/>
                </a:solidFill>
              </a:rPr>
              <a:t>  </a:t>
            </a:r>
          </a:p>
          <a:p>
            <a:r>
              <a:rPr lang="tr-TR" sz="1600" dirty="0">
                <a:solidFill>
                  <a:schemeClr val="bg1"/>
                </a:solidFill>
              </a:rPr>
              <a:t>P</a:t>
            </a:r>
            <a:r>
              <a:rPr lang="tr-TR" sz="1600" dirty="0" smtClean="0">
                <a:solidFill>
                  <a:schemeClr val="bg1"/>
                </a:solidFill>
              </a:rPr>
              <a:t>ortakal </a:t>
            </a:r>
            <a:r>
              <a:rPr lang="tr-TR" sz="1600" dirty="0">
                <a:solidFill>
                  <a:schemeClr val="bg1"/>
                </a:solidFill>
              </a:rPr>
              <a:t>rengi = 500 – </a:t>
            </a:r>
            <a:r>
              <a:rPr lang="tr-TR" sz="1600" dirty="0" smtClean="0">
                <a:solidFill>
                  <a:schemeClr val="bg1"/>
                </a:solidFill>
              </a:rPr>
              <a:t>1000 </a:t>
            </a:r>
            <a:r>
              <a:rPr lang="tr-TR" sz="1600" dirty="0" err="1" smtClean="0">
                <a:solidFill>
                  <a:schemeClr val="bg1"/>
                </a:solidFill>
              </a:rPr>
              <a:t>mGy</a:t>
            </a:r>
            <a:r>
              <a:rPr lang="tr-TR" sz="1600" dirty="0">
                <a:solidFill>
                  <a:schemeClr val="bg1"/>
                </a:solidFill>
              </a:rPr>
              <a:t>; </a:t>
            </a:r>
            <a:endParaRPr lang="tr-TR" sz="1600" dirty="0" smtClean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187624" y="621613"/>
            <a:ext cx="7323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Çizilen iki çember patlama noktasından 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chemeClr val="bg1"/>
                </a:solidFill>
              </a:rPr>
              <a:t>2 ve 3 km uzaklıkları </a:t>
            </a:r>
            <a:r>
              <a:rPr lang="tr-TR" dirty="0" smtClean="0">
                <a:solidFill>
                  <a:schemeClr val="bg1"/>
                </a:solidFill>
              </a:rPr>
              <a:t>belirtmektedir. 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-36512" y="6525344"/>
            <a:ext cx="11705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>
                <a:solidFill>
                  <a:schemeClr val="bg1"/>
                </a:solidFill>
              </a:rPr>
              <a:t>(</a:t>
            </a:r>
            <a:r>
              <a:rPr lang="tr-TR" sz="1400" dirty="0" err="1">
                <a:solidFill>
                  <a:schemeClr val="bg1"/>
                </a:solidFill>
              </a:rPr>
              <a:t>Douple</a:t>
            </a:r>
            <a:r>
              <a:rPr lang="tr-TR" sz="1400" dirty="0">
                <a:solidFill>
                  <a:schemeClr val="bg1"/>
                </a:solidFill>
              </a:rPr>
              <a:t> 2011</a:t>
            </a:r>
            <a:endParaRPr lang="tr-TR" sz="1400" dirty="0"/>
          </a:p>
        </p:txBody>
      </p:sp>
      <p:pic>
        <p:nvPicPr>
          <p:cNvPr id="7" name="Resim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636949"/>
            <a:ext cx="2376264" cy="315052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Metin kutusu 7"/>
          <p:cNvSpPr txBox="1"/>
          <p:nvPr/>
        </p:nvSpPr>
        <p:spPr>
          <a:xfrm>
            <a:off x="4960138" y="5802178"/>
            <a:ext cx="229575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>
                <a:solidFill>
                  <a:schemeClr val="bg1"/>
                </a:solidFill>
              </a:rPr>
              <a:t>Sarı = 200 – 500 </a:t>
            </a:r>
            <a:r>
              <a:rPr lang="tr-TR" sz="1600" dirty="0" err="1">
                <a:solidFill>
                  <a:schemeClr val="bg1"/>
                </a:solidFill>
              </a:rPr>
              <a:t>mGy</a:t>
            </a:r>
            <a:r>
              <a:rPr lang="tr-TR" sz="1600" dirty="0">
                <a:solidFill>
                  <a:schemeClr val="bg1"/>
                </a:solidFill>
              </a:rPr>
              <a:t>; </a:t>
            </a:r>
          </a:p>
          <a:p>
            <a:r>
              <a:rPr lang="tr-TR" sz="1600" dirty="0">
                <a:solidFill>
                  <a:schemeClr val="bg1"/>
                </a:solidFill>
              </a:rPr>
              <a:t>Kahverengi 5 – 100 </a:t>
            </a:r>
            <a:r>
              <a:rPr lang="tr-TR" sz="1600" dirty="0" err="1">
                <a:solidFill>
                  <a:schemeClr val="bg1"/>
                </a:solidFill>
              </a:rPr>
              <a:t>mGy</a:t>
            </a:r>
            <a:r>
              <a:rPr lang="tr-TR" sz="1600" dirty="0">
                <a:solidFill>
                  <a:schemeClr val="bg1"/>
                </a:solidFill>
              </a:rPr>
              <a:t>; </a:t>
            </a:r>
          </a:p>
          <a:p>
            <a:r>
              <a:rPr lang="tr-TR" sz="1600" dirty="0">
                <a:solidFill>
                  <a:schemeClr val="bg1"/>
                </a:solidFill>
              </a:rPr>
              <a:t>Eflatun  ≤  5 </a:t>
            </a:r>
            <a:r>
              <a:rPr lang="tr-TR" sz="1600" dirty="0" err="1" smtClean="0">
                <a:solidFill>
                  <a:schemeClr val="bg1"/>
                </a:solidFill>
              </a:rPr>
              <a:t>mGy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119244" y="3095853"/>
            <a:ext cx="6012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7 </a:t>
            </a:r>
            <a:r>
              <a:rPr lang="tr-TR" dirty="0" err="1" smtClean="0">
                <a:solidFill>
                  <a:schemeClr val="bg1"/>
                </a:solidFill>
              </a:rPr>
              <a:t>Gy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508828" y="3158955"/>
            <a:ext cx="902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13 </a:t>
            </a:r>
            <a:r>
              <a:rPr lang="tr-TR" dirty="0" err="1" smtClean="0">
                <a:solidFill>
                  <a:schemeClr val="bg1"/>
                </a:solidFill>
              </a:rPr>
              <a:t>mGy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3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81038" y="112713"/>
            <a:ext cx="77771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tr-TR" sz="2800" dirty="0" smtClean="0">
                <a:solidFill>
                  <a:srgbClr val="FFFF00"/>
                </a:solidFill>
                <a:latin typeface="Calibri" pitchFamily="34" charset="0"/>
              </a:rPr>
              <a:t>ATOM BOMBASI KURTULANLARI  </a:t>
            </a:r>
            <a:r>
              <a:rPr lang="tr-TR" sz="2800" dirty="0">
                <a:solidFill>
                  <a:srgbClr val="FFFF00"/>
                </a:solidFill>
                <a:latin typeface="Calibri" pitchFamily="34" charset="0"/>
              </a:rPr>
              <a:t>İLE YAPILAN </a:t>
            </a:r>
            <a:r>
              <a:rPr lang="tr-TR" sz="2800" dirty="0" smtClean="0">
                <a:solidFill>
                  <a:srgbClr val="FFFF00"/>
                </a:solidFill>
                <a:latin typeface="Calibri" pitchFamily="34" charset="0"/>
              </a:rPr>
              <a:t>RADYOEPİDEMİYOLOJİK ÇALIŞMALAR</a:t>
            </a:r>
          </a:p>
          <a:p>
            <a:pPr algn="ctr" eaLnBrk="0" hangingPunct="0"/>
            <a:r>
              <a:rPr lang="tr-TR" sz="2800" dirty="0" smtClean="0">
                <a:solidFill>
                  <a:srgbClr val="FFFF00"/>
                </a:solidFill>
                <a:latin typeface="Calibri" pitchFamily="34" charset="0"/>
              </a:rPr>
              <a:t>LİFE SPAN STUDY-LSS-</a:t>
            </a:r>
            <a:endParaRPr lang="de-DE" sz="280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10109" y="2433638"/>
            <a:ext cx="88240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de-DE" sz="2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DE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tr-TR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1950’de başlatıldı ve 6</a:t>
            </a:r>
            <a:r>
              <a:rPr lang="de-DE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0 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yıldan beri devam etmekte, 3 nesil kapsıyor </a:t>
            </a:r>
            <a:endParaRPr lang="de-DE" sz="20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5496" y="3124200"/>
            <a:ext cx="55514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de-DE" sz="2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Işınlanan grubun çeşitliliği </a:t>
            </a:r>
            <a:r>
              <a:rPr lang="de-DE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eaLnBrk="0" hangingPunct="0"/>
            <a:r>
              <a:rPr lang="de-DE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(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kadın , erkek , çocuk, yaşlı, hasta , sağlıklı)</a:t>
            </a:r>
            <a:endParaRPr lang="de-DE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92646" y="4267200"/>
            <a:ext cx="89541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de-DE" sz="2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Doz dağılım aralığı: birkaç </a:t>
            </a:r>
            <a:r>
              <a:rPr lang="de-DE" sz="2400" dirty="0" err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mSv</a:t>
            </a:r>
            <a:r>
              <a:rPr lang="de-DE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–4</a:t>
            </a:r>
            <a:r>
              <a:rPr lang="de-DE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DE" sz="24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Sv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DE" sz="2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tr-TR" sz="2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doğal </a:t>
            </a:r>
            <a:r>
              <a:rPr lang="tr-TR" sz="2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radyasyon seviyesi- ölümcül doz)</a:t>
            </a:r>
          </a:p>
          <a:p>
            <a:pPr eaLnBrk="0" hangingPunct="0"/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 30 000 kişinin aldığı doz </a:t>
            </a:r>
            <a:r>
              <a:rPr lang="tr-TR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(5-100 </a:t>
            </a:r>
            <a:r>
              <a:rPr lang="tr-TR" sz="240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mSv</a:t>
            </a:r>
            <a:r>
              <a:rPr lang="tr-TR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   </a:t>
            </a:r>
            <a:r>
              <a:rPr lang="tr-TR" sz="2400" i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BT’ de karşılaşılan dozlar</a:t>
            </a:r>
            <a:r>
              <a:rPr lang="tr-TR" sz="2400" i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!</a:t>
            </a:r>
            <a:endParaRPr lang="de-DE" sz="2400" i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17540" y="5418872"/>
            <a:ext cx="3444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de-DE" sz="2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Kontrol grubunun varlığı </a:t>
            </a:r>
            <a:endParaRPr lang="de-DE" sz="2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84211" y="1743076"/>
            <a:ext cx="54540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Tx/>
              <a:buChar char="•"/>
            </a:pPr>
            <a:r>
              <a:rPr lang="de-DE" sz="2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En büyük çalışma: </a:t>
            </a:r>
            <a:r>
              <a:rPr lang="tr-TR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105.427</a:t>
            </a:r>
            <a:r>
              <a:rPr lang="de-DE" sz="24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kişiyi kapsar</a:t>
            </a:r>
            <a:r>
              <a:rPr lang="tr-TR" sz="20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de-DE" sz="20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07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1"/>
          <p:cNvGrpSpPr/>
          <p:nvPr/>
        </p:nvGrpSpPr>
        <p:grpSpPr>
          <a:xfrm>
            <a:off x="607975" y="2165993"/>
            <a:ext cx="2304256" cy="1728192"/>
            <a:chOff x="607975" y="2165993"/>
            <a:chExt cx="2304256" cy="1728192"/>
          </a:xfrm>
        </p:grpSpPr>
        <p:sp>
          <p:nvSpPr>
            <p:cNvPr id="3" name="Dikdörtgen 2"/>
            <p:cNvSpPr/>
            <p:nvPr/>
          </p:nvSpPr>
          <p:spPr>
            <a:xfrm>
              <a:off x="614659" y="2165993"/>
              <a:ext cx="2289462" cy="17281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" name="Oval 3"/>
            <p:cNvSpPr/>
            <p:nvPr/>
          </p:nvSpPr>
          <p:spPr>
            <a:xfrm>
              <a:off x="607975" y="216599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" name="Oval 4"/>
            <p:cNvSpPr/>
            <p:nvPr/>
          </p:nvSpPr>
          <p:spPr>
            <a:xfrm>
              <a:off x="837590" y="2165993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" name="Oval 5"/>
            <p:cNvSpPr/>
            <p:nvPr/>
          </p:nvSpPr>
          <p:spPr>
            <a:xfrm>
              <a:off x="1067204" y="2165993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" name="Oval 6"/>
            <p:cNvSpPr/>
            <p:nvPr/>
          </p:nvSpPr>
          <p:spPr>
            <a:xfrm>
              <a:off x="1296819" y="216599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Oval 7"/>
            <p:cNvSpPr/>
            <p:nvPr/>
          </p:nvSpPr>
          <p:spPr>
            <a:xfrm>
              <a:off x="1526433" y="2165993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Oval 8"/>
            <p:cNvSpPr/>
            <p:nvPr/>
          </p:nvSpPr>
          <p:spPr>
            <a:xfrm>
              <a:off x="1756048" y="216599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Oval 9"/>
            <p:cNvSpPr/>
            <p:nvPr/>
          </p:nvSpPr>
          <p:spPr>
            <a:xfrm>
              <a:off x="1985662" y="2165993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Oval 10"/>
            <p:cNvSpPr/>
            <p:nvPr/>
          </p:nvSpPr>
          <p:spPr>
            <a:xfrm>
              <a:off x="2215277" y="2165993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Oval 11"/>
            <p:cNvSpPr/>
            <p:nvPr/>
          </p:nvSpPr>
          <p:spPr>
            <a:xfrm>
              <a:off x="2444891" y="216599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Oval 12"/>
            <p:cNvSpPr/>
            <p:nvPr/>
          </p:nvSpPr>
          <p:spPr>
            <a:xfrm>
              <a:off x="614659" y="233881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Oval 13"/>
            <p:cNvSpPr/>
            <p:nvPr/>
          </p:nvSpPr>
          <p:spPr>
            <a:xfrm>
              <a:off x="844273" y="233881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Oval 14"/>
            <p:cNvSpPr/>
            <p:nvPr/>
          </p:nvSpPr>
          <p:spPr>
            <a:xfrm>
              <a:off x="1073888" y="233881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Oval 15"/>
            <p:cNvSpPr/>
            <p:nvPr/>
          </p:nvSpPr>
          <p:spPr>
            <a:xfrm>
              <a:off x="1303502" y="233881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Oval 16"/>
            <p:cNvSpPr/>
            <p:nvPr/>
          </p:nvSpPr>
          <p:spPr>
            <a:xfrm>
              <a:off x="1533117" y="233881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Oval 17"/>
            <p:cNvSpPr/>
            <p:nvPr/>
          </p:nvSpPr>
          <p:spPr>
            <a:xfrm>
              <a:off x="1762731" y="233881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Oval 18"/>
            <p:cNvSpPr/>
            <p:nvPr/>
          </p:nvSpPr>
          <p:spPr>
            <a:xfrm>
              <a:off x="1992346" y="233881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Oval 19"/>
            <p:cNvSpPr/>
            <p:nvPr/>
          </p:nvSpPr>
          <p:spPr>
            <a:xfrm>
              <a:off x="2221960" y="233881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Oval 20"/>
            <p:cNvSpPr/>
            <p:nvPr/>
          </p:nvSpPr>
          <p:spPr>
            <a:xfrm>
              <a:off x="2451575" y="233881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Oval 21"/>
            <p:cNvSpPr/>
            <p:nvPr/>
          </p:nvSpPr>
          <p:spPr>
            <a:xfrm>
              <a:off x="607975" y="251163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Oval 22"/>
            <p:cNvSpPr/>
            <p:nvPr/>
          </p:nvSpPr>
          <p:spPr>
            <a:xfrm>
              <a:off x="837590" y="251163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Oval 23"/>
            <p:cNvSpPr/>
            <p:nvPr/>
          </p:nvSpPr>
          <p:spPr>
            <a:xfrm>
              <a:off x="1067204" y="251163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Oval 24"/>
            <p:cNvSpPr/>
            <p:nvPr/>
          </p:nvSpPr>
          <p:spPr>
            <a:xfrm>
              <a:off x="1296819" y="251163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Oval 25"/>
            <p:cNvSpPr/>
            <p:nvPr/>
          </p:nvSpPr>
          <p:spPr>
            <a:xfrm>
              <a:off x="1526433" y="251163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Oval 26"/>
            <p:cNvSpPr/>
            <p:nvPr/>
          </p:nvSpPr>
          <p:spPr>
            <a:xfrm>
              <a:off x="1756048" y="251163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Oval 27"/>
            <p:cNvSpPr/>
            <p:nvPr/>
          </p:nvSpPr>
          <p:spPr>
            <a:xfrm>
              <a:off x="1985662" y="251163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Oval 28"/>
            <p:cNvSpPr/>
            <p:nvPr/>
          </p:nvSpPr>
          <p:spPr>
            <a:xfrm>
              <a:off x="2215277" y="251163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Oval 29"/>
            <p:cNvSpPr/>
            <p:nvPr/>
          </p:nvSpPr>
          <p:spPr>
            <a:xfrm>
              <a:off x="2444891" y="251163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Oval 30"/>
            <p:cNvSpPr/>
            <p:nvPr/>
          </p:nvSpPr>
          <p:spPr>
            <a:xfrm>
              <a:off x="614659" y="268445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Oval 31"/>
            <p:cNvSpPr/>
            <p:nvPr/>
          </p:nvSpPr>
          <p:spPr>
            <a:xfrm>
              <a:off x="844273" y="268445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Oval 32"/>
            <p:cNvSpPr/>
            <p:nvPr/>
          </p:nvSpPr>
          <p:spPr>
            <a:xfrm>
              <a:off x="1073888" y="268445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4" name="Oval 33"/>
            <p:cNvSpPr/>
            <p:nvPr/>
          </p:nvSpPr>
          <p:spPr>
            <a:xfrm>
              <a:off x="1303502" y="268445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5" name="Oval 34"/>
            <p:cNvSpPr/>
            <p:nvPr/>
          </p:nvSpPr>
          <p:spPr>
            <a:xfrm>
              <a:off x="1533117" y="268445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Oval 35"/>
            <p:cNvSpPr/>
            <p:nvPr/>
          </p:nvSpPr>
          <p:spPr>
            <a:xfrm>
              <a:off x="1762731" y="268445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Oval 36"/>
            <p:cNvSpPr/>
            <p:nvPr/>
          </p:nvSpPr>
          <p:spPr>
            <a:xfrm>
              <a:off x="1992346" y="268445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Oval 37"/>
            <p:cNvSpPr/>
            <p:nvPr/>
          </p:nvSpPr>
          <p:spPr>
            <a:xfrm>
              <a:off x="2221960" y="268445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Oval 38"/>
            <p:cNvSpPr/>
            <p:nvPr/>
          </p:nvSpPr>
          <p:spPr>
            <a:xfrm>
              <a:off x="2451575" y="268445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Oval 39"/>
            <p:cNvSpPr/>
            <p:nvPr/>
          </p:nvSpPr>
          <p:spPr>
            <a:xfrm>
              <a:off x="607975" y="2857270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Oval 40"/>
            <p:cNvSpPr/>
            <p:nvPr/>
          </p:nvSpPr>
          <p:spPr>
            <a:xfrm>
              <a:off x="837590" y="2857270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Oval 41"/>
            <p:cNvSpPr/>
            <p:nvPr/>
          </p:nvSpPr>
          <p:spPr>
            <a:xfrm>
              <a:off x="1067204" y="2857270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Oval 42"/>
            <p:cNvSpPr/>
            <p:nvPr/>
          </p:nvSpPr>
          <p:spPr>
            <a:xfrm>
              <a:off x="1296819" y="2857270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Oval 43"/>
            <p:cNvSpPr/>
            <p:nvPr/>
          </p:nvSpPr>
          <p:spPr>
            <a:xfrm>
              <a:off x="1526433" y="2857270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Oval 44"/>
            <p:cNvSpPr/>
            <p:nvPr/>
          </p:nvSpPr>
          <p:spPr>
            <a:xfrm>
              <a:off x="1756048" y="2857270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Oval 45"/>
            <p:cNvSpPr/>
            <p:nvPr/>
          </p:nvSpPr>
          <p:spPr>
            <a:xfrm>
              <a:off x="1985662" y="2857270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Oval 46"/>
            <p:cNvSpPr/>
            <p:nvPr/>
          </p:nvSpPr>
          <p:spPr>
            <a:xfrm>
              <a:off x="2215277" y="2857270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Oval 47"/>
            <p:cNvSpPr/>
            <p:nvPr/>
          </p:nvSpPr>
          <p:spPr>
            <a:xfrm>
              <a:off x="2444891" y="2857270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Oval 48"/>
            <p:cNvSpPr/>
            <p:nvPr/>
          </p:nvSpPr>
          <p:spPr>
            <a:xfrm>
              <a:off x="614659" y="3030089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Oval 49"/>
            <p:cNvSpPr/>
            <p:nvPr/>
          </p:nvSpPr>
          <p:spPr>
            <a:xfrm>
              <a:off x="844273" y="3030089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Oval 50"/>
            <p:cNvSpPr/>
            <p:nvPr/>
          </p:nvSpPr>
          <p:spPr>
            <a:xfrm>
              <a:off x="1073888" y="3030089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Oval 51"/>
            <p:cNvSpPr/>
            <p:nvPr/>
          </p:nvSpPr>
          <p:spPr>
            <a:xfrm>
              <a:off x="1303502" y="3030089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Oval 52"/>
            <p:cNvSpPr/>
            <p:nvPr/>
          </p:nvSpPr>
          <p:spPr>
            <a:xfrm>
              <a:off x="1533117" y="3030089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Oval 53"/>
            <p:cNvSpPr/>
            <p:nvPr/>
          </p:nvSpPr>
          <p:spPr>
            <a:xfrm>
              <a:off x="1762731" y="3030089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Oval 54"/>
            <p:cNvSpPr/>
            <p:nvPr/>
          </p:nvSpPr>
          <p:spPr>
            <a:xfrm>
              <a:off x="1992346" y="3030089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Oval 55"/>
            <p:cNvSpPr/>
            <p:nvPr/>
          </p:nvSpPr>
          <p:spPr>
            <a:xfrm>
              <a:off x="2221960" y="3030089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Oval 56"/>
            <p:cNvSpPr/>
            <p:nvPr/>
          </p:nvSpPr>
          <p:spPr>
            <a:xfrm>
              <a:off x="2451575" y="3030089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Oval 57"/>
            <p:cNvSpPr/>
            <p:nvPr/>
          </p:nvSpPr>
          <p:spPr>
            <a:xfrm>
              <a:off x="607975" y="320290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Oval 58"/>
            <p:cNvSpPr/>
            <p:nvPr/>
          </p:nvSpPr>
          <p:spPr>
            <a:xfrm>
              <a:off x="837590" y="320290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Oval 59"/>
            <p:cNvSpPr/>
            <p:nvPr/>
          </p:nvSpPr>
          <p:spPr>
            <a:xfrm>
              <a:off x="1067204" y="320290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Oval 60"/>
            <p:cNvSpPr/>
            <p:nvPr/>
          </p:nvSpPr>
          <p:spPr>
            <a:xfrm>
              <a:off x="1296819" y="320290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Oval 61"/>
            <p:cNvSpPr/>
            <p:nvPr/>
          </p:nvSpPr>
          <p:spPr>
            <a:xfrm>
              <a:off x="1526433" y="320290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Oval 62"/>
            <p:cNvSpPr/>
            <p:nvPr/>
          </p:nvSpPr>
          <p:spPr>
            <a:xfrm>
              <a:off x="1756048" y="320290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Oval 63"/>
            <p:cNvSpPr/>
            <p:nvPr/>
          </p:nvSpPr>
          <p:spPr>
            <a:xfrm>
              <a:off x="1985662" y="320290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Oval 64"/>
            <p:cNvSpPr/>
            <p:nvPr/>
          </p:nvSpPr>
          <p:spPr>
            <a:xfrm>
              <a:off x="2215277" y="320290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Oval 65"/>
            <p:cNvSpPr/>
            <p:nvPr/>
          </p:nvSpPr>
          <p:spPr>
            <a:xfrm>
              <a:off x="2444891" y="320290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Oval 66"/>
            <p:cNvSpPr/>
            <p:nvPr/>
          </p:nvSpPr>
          <p:spPr>
            <a:xfrm>
              <a:off x="607975" y="337572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8" name="Oval 67"/>
            <p:cNvSpPr/>
            <p:nvPr/>
          </p:nvSpPr>
          <p:spPr>
            <a:xfrm>
              <a:off x="844272" y="337572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Oval 68"/>
            <p:cNvSpPr/>
            <p:nvPr/>
          </p:nvSpPr>
          <p:spPr>
            <a:xfrm>
              <a:off x="1067204" y="337572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Oval 69"/>
            <p:cNvSpPr/>
            <p:nvPr/>
          </p:nvSpPr>
          <p:spPr>
            <a:xfrm>
              <a:off x="1296819" y="337572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Oval 70"/>
            <p:cNvSpPr/>
            <p:nvPr/>
          </p:nvSpPr>
          <p:spPr>
            <a:xfrm>
              <a:off x="1526433" y="337572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Oval 71"/>
            <p:cNvSpPr/>
            <p:nvPr/>
          </p:nvSpPr>
          <p:spPr>
            <a:xfrm>
              <a:off x="1756048" y="337572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Oval 72"/>
            <p:cNvSpPr/>
            <p:nvPr/>
          </p:nvSpPr>
          <p:spPr>
            <a:xfrm>
              <a:off x="1985662" y="337572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Oval 73"/>
            <p:cNvSpPr/>
            <p:nvPr/>
          </p:nvSpPr>
          <p:spPr>
            <a:xfrm>
              <a:off x="2215277" y="337572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Oval 74"/>
            <p:cNvSpPr/>
            <p:nvPr/>
          </p:nvSpPr>
          <p:spPr>
            <a:xfrm>
              <a:off x="2444891" y="337572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Oval 75"/>
            <p:cNvSpPr/>
            <p:nvPr/>
          </p:nvSpPr>
          <p:spPr>
            <a:xfrm>
              <a:off x="614659" y="354854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Oval 76"/>
            <p:cNvSpPr/>
            <p:nvPr/>
          </p:nvSpPr>
          <p:spPr>
            <a:xfrm>
              <a:off x="844273" y="354854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8" name="Oval 77"/>
            <p:cNvSpPr/>
            <p:nvPr/>
          </p:nvSpPr>
          <p:spPr>
            <a:xfrm>
              <a:off x="1073888" y="354854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9" name="Oval 78"/>
            <p:cNvSpPr/>
            <p:nvPr/>
          </p:nvSpPr>
          <p:spPr>
            <a:xfrm>
              <a:off x="1303502" y="354854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0" name="Oval 79"/>
            <p:cNvSpPr/>
            <p:nvPr/>
          </p:nvSpPr>
          <p:spPr>
            <a:xfrm>
              <a:off x="1533117" y="354854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1" name="Oval 80"/>
            <p:cNvSpPr/>
            <p:nvPr/>
          </p:nvSpPr>
          <p:spPr>
            <a:xfrm>
              <a:off x="1762731" y="354854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2" name="Oval 81"/>
            <p:cNvSpPr/>
            <p:nvPr/>
          </p:nvSpPr>
          <p:spPr>
            <a:xfrm>
              <a:off x="1992346" y="354854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3" name="Oval 82"/>
            <p:cNvSpPr/>
            <p:nvPr/>
          </p:nvSpPr>
          <p:spPr>
            <a:xfrm>
              <a:off x="2221960" y="354854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4" name="Oval 83"/>
            <p:cNvSpPr/>
            <p:nvPr/>
          </p:nvSpPr>
          <p:spPr>
            <a:xfrm>
              <a:off x="2451575" y="354854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5" name="Oval 84"/>
            <p:cNvSpPr/>
            <p:nvPr/>
          </p:nvSpPr>
          <p:spPr>
            <a:xfrm>
              <a:off x="607975" y="372136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Oval 85"/>
            <p:cNvSpPr/>
            <p:nvPr/>
          </p:nvSpPr>
          <p:spPr>
            <a:xfrm>
              <a:off x="837590" y="372136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7" name="Oval 86"/>
            <p:cNvSpPr/>
            <p:nvPr/>
          </p:nvSpPr>
          <p:spPr>
            <a:xfrm>
              <a:off x="1067204" y="372136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8" name="Oval 87"/>
            <p:cNvSpPr/>
            <p:nvPr/>
          </p:nvSpPr>
          <p:spPr>
            <a:xfrm>
              <a:off x="1296819" y="372136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9" name="Oval 88"/>
            <p:cNvSpPr/>
            <p:nvPr/>
          </p:nvSpPr>
          <p:spPr>
            <a:xfrm>
              <a:off x="1526433" y="372136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0" name="Oval 89"/>
            <p:cNvSpPr/>
            <p:nvPr/>
          </p:nvSpPr>
          <p:spPr>
            <a:xfrm>
              <a:off x="1756048" y="372136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1" name="Oval 90"/>
            <p:cNvSpPr/>
            <p:nvPr/>
          </p:nvSpPr>
          <p:spPr>
            <a:xfrm>
              <a:off x="1985662" y="372136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2" name="Oval 91"/>
            <p:cNvSpPr/>
            <p:nvPr/>
          </p:nvSpPr>
          <p:spPr>
            <a:xfrm>
              <a:off x="2215277" y="372136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3" name="Oval 92"/>
            <p:cNvSpPr/>
            <p:nvPr/>
          </p:nvSpPr>
          <p:spPr>
            <a:xfrm>
              <a:off x="2444891" y="372136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4" name="Oval 93"/>
            <p:cNvSpPr/>
            <p:nvPr/>
          </p:nvSpPr>
          <p:spPr>
            <a:xfrm>
              <a:off x="2680280" y="216599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5" name="Oval 94"/>
            <p:cNvSpPr/>
            <p:nvPr/>
          </p:nvSpPr>
          <p:spPr>
            <a:xfrm>
              <a:off x="2674506" y="233881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6" name="Oval 95"/>
            <p:cNvSpPr/>
            <p:nvPr/>
          </p:nvSpPr>
          <p:spPr>
            <a:xfrm>
              <a:off x="2674506" y="2520035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7" name="Oval 96"/>
            <p:cNvSpPr/>
            <p:nvPr/>
          </p:nvSpPr>
          <p:spPr>
            <a:xfrm>
              <a:off x="2680280" y="268445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8" name="Oval 97"/>
            <p:cNvSpPr/>
            <p:nvPr/>
          </p:nvSpPr>
          <p:spPr>
            <a:xfrm>
              <a:off x="2674506" y="2857270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9" name="Oval 98"/>
            <p:cNvSpPr/>
            <p:nvPr/>
          </p:nvSpPr>
          <p:spPr>
            <a:xfrm>
              <a:off x="2674506" y="3030089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0" name="Oval 99"/>
            <p:cNvSpPr/>
            <p:nvPr/>
          </p:nvSpPr>
          <p:spPr>
            <a:xfrm>
              <a:off x="2674506" y="320290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1" name="Oval 100"/>
            <p:cNvSpPr/>
            <p:nvPr/>
          </p:nvSpPr>
          <p:spPr>
            <a:xfrm>
              <a:off x="2674506" y="337572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2" name="Oval 101"/>
            <p:cNvSpPr/>
            <p:nvPr/>
          </p:nvSpPr>
          <p:spPr>
            <a:xfrm>
              <a:off x="2674506" y="354854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3" name="Oval 102"/>
            <p:cNvSpPr/>
            <p:nvPr/>
          </p:nvSpPr>
          <p:spPr>
            <a:xfrm>
              <a:off x="2682616" y="372136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aphicFrame>
        <p:nvGraphicFramePr>
          <p:cNvPr id="104" name="Nesne 103">
            <a:hlinkClick r:id="" action="ppaction://ole?verb=0"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279761"/>
              </p:ext>
            </p:extLst>
          </p:nvPr>
        </p:nvGraphicFramePr>
        <p:xfrm>
          <a:off x="6865125" y="1340768"/>
          <a:ext cx="5969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2" name="Clip" r:id="rId3" imgW="3238500" imgH="3238500" progId="MS_ClipArt_Gallery.2">
                  <p:embed/>
                </p:oleObj>
              </mc:Choice>
              <mc:Fallback>
                <p:oleObj name="Clip" r:id="rId3" imgW="3238500" imgH="3238500" progId="MS_ClipArt_Gallery.2">
                  <p:embed/>
                  <p:pic>
                    <p:nvPicPr>
                      <p:cNvPr id="104" name="Nesne 103">
                        <a:hlinkClick r:id="" action="ppaction://ole?verb=0"/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5125" y="1340768"/>
                        <a:ext cx="5969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" name="Metin kutusu 104"/>
          <p:cNvSpPr txBox="1"/>
          <p:nvPr/>
        </p:nvSpPr>
        <p:spPr>
          <a:xfrm>
            <a:off x="620416" y="4315162"/>
            <a:ext cx="2239074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Işınlanmamış topluluk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6" name="Metin kutusu 105"/>
          <p:cNvSpPr txBox="1"/>
          <p:nvPr/>
        </p:nvSpPr>
        <p:spPr>
          <a:xfrm>
            <a:off x="6241775" y="4315162"/>
            <a:ext cx="1944122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Işınlanmış topluluk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107" name="Metin kutusu 106"/>
          <p:cNvSpPr txBox="1"/>
          <p:nvPr/>
        </p:nvSpPr>
        <p:spPr>
          <a:xfrm>
            <a:off x="683568" y="5041531"/>
            <a:ext cx="2227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Doğal nedenlere bağlı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Kanser oranı (%40)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8" name="Metin kutusu 107"/>
          <p:cNvSpPr txBox="1"/>
          <p:nvPr/>
        </p:nvSpPr>
        <p:spPr>
          <a:xfrm>
            <a:off x="4800131" y="5050050"/>
            <a:ext cx="42609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Doğal nedenler (    ) + radyasyona  bağlı (    )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Kanser oranı %45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9" name="Metin kutusu 108"/>
          <p:cNvSpPr txBox="1"/>
          <p:nvPr/>
        </p:nvSpPr>
        <p:spPr>
          <a:xfrm>
            <a:off x="3373271" y="6086963"/>
            <a:ext cx="3334416" cy="400110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İlave kanser oranı RR = %5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110" name="Dikdörtgen 109"/>
          <p:cNvSpPr/>
          <p:nvPr/>
        </p:nvSpPr>
        <p:spPr>
          <a:xfrm>
            <a:off x="2912231" y="2192359"/>
            <a:ext cx="3024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  <a:cs typeface="Calibri" pitchFamily="34" charset="0"/>
              </a:rPr>
              <a:t>Radyasyon </a:t>
            </a:r>
            <a:r>
              <a:rPr lang="tr-TR" dirty="0">
                <a:solidFill>
                  <a:schemeClr val="bg1"/>
                </a:solidFill>
                <a:cs typeface="Calibri" pitchFamily="34" charset="0"/>
              </a:rPr>
              <a:t>duyarlılığı, </a:t>
            </a:r>
          </a:p>
          <a:p>
            <a:pPr algn="ctr"/>
            <a:r>
              <a:rPr lang="tr-TR" dirty="0">
                <a:solidFill>
                  <a:schemeClr val="bg1"/>
                </a:solidFill>
                <a:cs typeface="Calibri" pitchFamily="34" charset="0"/>
              </a:rPr>
              <a:t>Y</a:t>
            </a:r>
            <a:r>
              <a:rPr lang="tr-TR" dirty="0" smtClean="0">
                <a:solidFill>
                  <a:schemeClr val="bg1"/>
                </a:solidFill>
                <a:cs typeface="Calibri" pitchFamily="34" charset="0"/>
              </a:rPr>
              <a:t>aşam </a:t>
            </a:r>
            <a:r>
              <a:rPr lang="tr-TR" dirty="0">
                <a:solidFill>
                  <a:schemeClr val="bg1"/>
                </a:solidFill>
                <a:cs typeface="Calibri" pitchFamily="34" charset="0"/>
              </a:rPr>
              <a:t>tarzı,  </a:t>
            </a:r>
            <a:endParaRPr lang="tr-TR" dirty="0" smtClean="0">
              <a:solidFill>
                <a:schemeClr val="bg1"/>
              </a:solidFill>
              <a:cs typeface="Calibri" pitchFamily="34" charset="0"/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  <a:cs typeface="Calibri" pitchFamily="34" charset="0"/>
              </a:rPr>
              <a:t>Işınlanma yaşı 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  <a:cs typeface="Calibri" pitchFamily="34" charset="0"/>
              </a:rPr>
              <a:t>Cinsiyet </a:t>
            </a:r>
            <a:r>
              <a:rPr lang="tr-TR" dirty="0">
                <a:solidFill>
                  <a:schemeClr val="bg1"/>
                </a:solidFill>
                <a:cs typeface="Calibri" pitchFamily="34" charset="0"/>
              </a:rPr>
              <a:t>dağılımları, </a:t>
            </a:r>
            <a:endParaRPr lang="tr-TR" dirty="0" smtClean="0">
              <a:solidFill>
                <a:schemeClr val="bg1"/>
              </a:solidFill>
              <a:cs typeface="Calibri" pitchFamily="34" charset="0"/>
            </a:endParaRPr>
          </a:p>
          <a:p>
            <a:pPr algn="ctr"/>
            <a:r>
              <a:rPr lang="tr-TR" dirty="0" err="1" smtClean="0">
                <a:solidFill>
                  <a:schemeClr val="bg1"/>
                </a:solidFill>
                <a:cs typeface="Calibri" pitchFamily="34" charset="0"/>
              </a:rPr>
              <a:t>Latent</a:t>
            </a:r>
            <a:r>
              <a:rPr lang="tr-TR" dirty="0" smtClean="0">
                <a:solidFill>
                  <a:schemeClr val="bg1"/>
                </a:solidFill>
                <a:cs typeface="Calibri" pitchFamily="34" charset="0"/>
              </a:rPr>
              <a:t> </a:t>
            </a:r>
            <a:r>
              <a:rPr lang="tr-TR" dirty="0">
                <a:solidFill>
                  <a:schemeClr val="bg1"/>
                </a:solidFill>
                <a:cs typeface="Calibri" pitchFamily="34" charset="0"/>
              </a:rPr>
              <a:t>süre, </a:t>
            </a:r>
            <a:endParaRPr lang="tr-TR" dirty="0" smtClean="0">
              <a:solidFill>
                <a:schemeClr val="bg1"/>
              </a:solidFill>
              <a:cs typeface="Calibri" pitchFamily="34" charset="0"/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  <a:cs typeface="Calibri" pitchFamily="34" charset="0"/>
              </a:rPr>
              <a:t>Diğer </a:t>
            </a:r>
            <a:r>
              <a:rPr lang="tr-TR" dirty="0">
                <a:solidFill>
                  <a:schemeClr val="bg1"/>
                </a:solidFill>
                <a:cs typeface="Calibri" pitchFamily="34" charset="0"/>
              </a:rPr>
              <a:t>kanserojen </a:t>
            </a:r>
            <a:r>
              <a:rPr lang="tr-TR" dirty="0" smtClean="0">
                <a:solidFill>
                  <a:schemeClr val="bg1"/>
                </a:solidFill>
                <a:cs typeface="Calibri" pitchFamily="34" charset="0"/>
              </a:rPr>
              <a:t>nedenler</a:t>
            </a:r>
            <a:endParaRPr lang="tr-TR" dirty="0">
              <a:solidFill>
                <a:schemeClr val="bg1"/>
              </a:solidFill>
              <a:cs typeface="Calibri" pitchFamily="34" charset="0"/>
            </a:endParaRPr>
          </a:p>
        </p:txBody>
      </p:sp>
      <p:grpSp>
        <p:nvGrpSpPr>
          <p:cNvPr id="111" name="Grup 110"/>
          <p:cNvGrpSpPr/>
          <p:nvPr/>
        </p:nvGrpSpPr>
        <p:grpSpPr>
          <a:xfrm>
            <a:off x="6012160" y="2098548"/>
            <a:ext cx="2304256" cy="1728192"/>
            <a:chOff x="6012160" y="2098548"/>
            <a:chExt cx="2304256" cy="1728192"/>
          </a:xfrm>
        </p:grpSpPr>
        <p:sp>
          <p:nvSpPr>
            <p:cNvPr id="112" name="Dikdörtgen 111"/>
            <p:cNvSpPr/>
            <p:nvPr/>
          </p:nvSpPr>
          <p:spPr>
            <a:xfrm>
              <a:off x="6018844" y="2098548"/>
              <a:ext cx="2289462" cy="17281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3" name="Oval 112"/>
            <p:cNvSpPr/>
            <p:nvPr/>
          </p:nvSpPr>
          <p:spPr>
            <a:xfrm>
              <a:off x="6012160" y="209854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4" name="Oval 113"/>
            <p:cNvSpPr/>
            <p:nvPr/>
          </p:nvSpPr>
          <p:spPr>
            <a:xfrm>
              <a:off x="6241775" y="209854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5" name="Oval 114"/>
            <p:cNvSpPr/>
            <p:nvPr/>
          </p:nvSpPr>
          <p:spPr>
            <a:xfrm>
              <a:off x="6471389" y="209854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6" name="Oval 115"/>
            <p:cNvSpPr/>
            <p:nvPr/>
          </p:nvSpPr>
          <p:spPr>
            <a:xfrm>
              <a:off x="6701004" y="209854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7" name="Oval 116"/>
            <p:cNvSpPr/>
            <p:nvPr/>
          </p:nvSpPr>
          <p:spPr>
            <a:xfrm>
              <a:off x="6930618" y="209854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8" name="Oval 117"/>
            <p:cNvSpPr/>
            <p:nvPr/>
          </p:nvSpPr>
          <p:spPr>
            <a:xfrm>
              <a:off x="7160233" y="209854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9" name="Oval 118"/>
            <p:cNvSpPr/>
            <p:nvPr/>
          </p:nvSpPr>
          <p:spPr>
            <a:xfrm>
              <a:off x="7389847" y="209854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0" name="Oval 119"/>
            <p:cNvSpPr/>
            <p:nvPr/>
          </p:nvSpPr>
          <p:spPr>
            <a:xfrm>
              <a:off x="7619462" y="2098548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1" name="Oval 120"/>
            <p:cNvSpPr/>
            <p:nvPr/>
          </p:nvSpPr>
          <p:spPr>
            <a:xfrm>
              <a:off x="7849076" y="209854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2" name="Oval 121"/>
            <p:cNvSpPr/>
            <p:nvPr/>
          </p:nvSpPr>
          <p:spPr>
            <a:xfrm>
              <a:off x="6018844" y="227136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3" name="Oval 122"/>
            <p:cNvSpPr/>
            <p:nvPr/>
          </p:nvSpPr>
          <p:spPr>
            <a:xfrm>
              <a:off x="6248458" y="227136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4" name="Oval 123"/>
            <p:cNvSpPr/>
            <p:nvPr/>
          </p:nvSpPr>
          <p:spPr>
            <a:xfrm>
              <a:off x="6478073" y="227136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5" name="Oval 124"/>
            <p:cNvSpPr/>
            <p:nvPr/>
          </p:nvSpPr>
          <p:spPr>
            <a:xfrm>
              <a:off x="6707687" y="227136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6" name="Oval 125"/>
            <p:cNvSpPr/>
            <p:nvPr/>
          </p:nvSpPr>
          <p:spPr>
            <a:xfrm>
              <a:off x="6937302" y="227136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7" name="Oval 126"/>
            <p:cNvSpPr/>
            <p:nvPr/>
          </p:nvSpPr>
          <p:spPr>
            <a:xfrm>
              <a:off x="7166916" y="227136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8" name="Oval 127"/>
            <p:cNvSpPr/>
            <p:nvPr/>
          </p:nvSpPr>
          <p:spPr>
            <a:xfrm>
              <a:off x="7396531" y="2271367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9" name="Oval 128"/>
            <p:cNvSpPr/>
            <p:nvPr/>
          </p:nvSpPr>
          <p:spPr>
            <a:xfrm>
              <a:off x="7626145" y="227136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0" name="Oval 129"/>
            <p:cNvSpPr/>
            <p:nvPr/>
          </p:nvSpPr>
          <p:spPr>
            <a:xfrm>
              <a:off x="7855760" y="227136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1" name="Oval 130"/>
            <p:cNvSpPr/>
            <p:nvPr/>
          </p:nvSpPr>
          <p:spPr>
            <a:xfrm>
              <a:off x="6012160" y="244418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2" name="Oval 131"/>
            <p:cNvSpPr/>
            <p:nvPr/>
          </p:nvSpPr>
          <p:spPr>
            <a:xfrm>
              <a:off x="6241775" y="2444186"/>
              <a:ext cx="229615" cy="172819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3" name="Oval 132"/>
            <p:cNvSpPr/>
            <p:nvPr/>
          </p:nvSpPr>
          <p:spPr>
            <a:xfrm>
              <a:off x="6471389" y="244418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4" name="Oval 133"/>
            <p:cNvSpPr/>
            <p:nvPr/>
          </p:nvSpPr>
          <p:spPr>
            <a:xfrm>
              <a:off x="6701004" y="244418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5" name="Oval 134"/>
            <p:cNvSpPr/>
            <p:nvPr/>
          </p:nvSpPr>
          <p:spPr>
            <a:xfrm>
              <a:off x="6930618" y="244418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6" name="Oval 135"/>
            <p:cNvSpPr/>
            <p:nvPr/>
          </p:nvSpPr>
          <p:spPr>
            <a:xfrm>
              <a:off x="7160233" y="244418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7" name="Oval 136"/>
            <p:cNvSpPr/>
            <p:nvPr/>
          </p:nvSpPr>
          <p:spPr>
            <a:xfrm>
              <a:off x="7389847" y="244418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8" name="Oval 137"/>
            <p:cNvSpPr/>
            <p:nvPr/>
          </p:nvSpPr>
          <p:spPr>
            <a:xfrm>
              <a:off x="7619462" y="244418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9" name="Oval 138"/>
            <p:cNvSpPr/>
            <p:nvPr/>
          </p:nvSpPr>
          <p:spPr>
            <a:xfrm>
              <a:off x="7849076" y="244418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0" name="Oval 139"/>
            <p:cNvSpPr/>
            <p:nvPr/>
          </p:nvSpPr>
          <p:spPr>
            <a:xfrm>
              <a:off x="6018844" y="261700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1" name="Oval 140"/>
            <p:cNvSpPr/>
            <p:nvPr/>
          </p:nvSpPr>
          <p:spPr>
            <a:xfrm>
              <a:off x="6248458" y="261700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2" name="Oval 141"/>
            <p:cNvSpPr/>
            <p:nvPr/>
          </p:nvSpPr>
          <p:spPr>
            <a:xfrm>
              <a:off x="6478073" y="261700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3" name="Oval 142"/>
            <p:cNvSpPr/>
            <p:nvPr/>
          </p:nvSpPr>
          <p:spPr>
            <a:xfrm>
              <a:off x="6707687" y="261700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4" name="Oval 143"/>
            <p:cNvSpPr/>
            <p:nvPr/>
          </p:nvSpPr>
          <p:spPr>
            <a:xfrm>
              <a:off x="6937302" y="261700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5" name="Oval 144"/>
            <p:cNvSpPr/>
            <p:nvPr/>
          </p:nvSpPr>
          <p:spPr>
            <a:xfrm>
              <a:off x="7166916" y="2617006"/>
              <a:ext cx="229615" cy="172819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6" name="Oval 145"/>
            <p:cNvSpPr/>
            <p:nvPr/>
          </p:nvSpPr>
          <p:spPr>
            <a:xfrm>
              <a:off x="7396531" y="261700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7" name="Oval 146"/>
            <p:cNvSpPr/>
            <p:nvPr/>
          </p:nvSpPr>
          <p:spPr>
            <a:xfrm>
              <a:off x="7626145" y="261700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8" name="Oval 147"/>
            <p:cNvSpPr/>
            <p:nvPr/>
          </p:nvSpPr>
          <p:spPr>
            <a:xfrm>
              <a:off x="7855760" y="2617006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9" name="Oval 148"/>
            <p:cNvSpPr/>
            <p:nvPr/>
          </p:nvSpPr>
          <p:spPr>
            <a:xfrm>
              <a:off x="6012160" y="2789825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0" name="Oval 149"/>
            <p:cNvSpPr/>
            <p:nvPr/>
          </p:nvSpPr>
          <p:spPr>
            <a:xfrm>
              <a:off x="6241775" y="2789825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1" name="Oval 150"/>
            <p:cNvSpPr/>
            <p:nvPr/>
          </p:nvSpPr>
          <p:spPr>
            <a:xfrm>
              <a:off x="6471389" y="2789825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2" name="Oval 151"/>
            <p:cNvSpPr/>
            <p:nvPr/>
          </p:nvSpPr>
          <p:spPr>
            <a:xfrm>
              <a:off x="6701004" y="2789825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3" name="Oval 152"/>
            <p:cNvSpPr/>
            <p:nvPr/>
          </p:nvSpPr>
          <p:spPr>
            <a:xfrm>
              <a:off x="6930618" y="2789825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4" name="Oval 153"/>
            <p:cNvSpPr/>
            <p:nvPr/>
          </p:nvSpPr>
          <p:spPr>
            <a:xfrm>
              <a:off x="7160233" y="2789825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5" name="Oval 154"/>
            <p:cNvSpPr/>
            <p:nvPr/>
          </p:nvSpPr>
          <p:spPr>
            <a:xfrm>
              <a:off x="7389847" y="2789825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6" name="Oval 155"/>
            <p:cNvSpPr/>
            <p:nvPr/>
          </p:nvSpPr>
          <p:spPr>
            <a:xfrm>
              <a:off x="7619462" y="2789825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7" name="Oval 156"/>
            <p:cNvSpPr/>
            <p:nvPr/>
          </p:nvSpPr>
          <p:spPr>
            <a:xfrm>
              <a:off x="7849076" y="2789825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8" name="Oval 157"/>
            <p:cNvSpPr/>
            <p:nvPr/>
          </p:nvSpPr>
          <p:spPr>
            <a:xfrm>
              <a:off x="6018844" y="2962644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9" name="Oval 158"/>
            <p:cNvSpPr/>
            <p:nvPr/>
          </p:nvSpPr>
          <p:spPr>
            <a:xfrm>
              <a:off x="6248458" y="2962644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0" name="Oval 159"/>
            <p:cNvSpPr/>
            <p:nvPr/>
          </p:nvSpPr>
          <p:spPr>
            <a:xfrm>
              <a:off x="6478073" y="2962644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1" name="Oval 160"/>
            <p:cNvSpPr/>
            <p:nvPr/>
          </p:nvSpPr>
          <p:spPr>
            <a:xfrm>
              <a:off x="6707687" y="2962644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2" name="Oval 161"/>
            <p:cNvSpPr/>
            <p:nvPr/>
          </p:nvSpPr>
          <p:spPr>
            <a:xfrm>
              <a:off x="6937302" y="2962644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3" name="Oval 162"/>
            <p:cNvSpPr/>
            <p:nvPr/>
          </p:nvSpPr>
          <p:spPr>
            <a:xfrm>
              <a:off x="7166916" y="2962644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4" name="Oval 163"/>
            <p:cNvSpPr/>
            <p:nvPr/>
          </p:nvSpPr>
          <p:spPr>
            <a:xfrm>
              <a:off x="7396531" y="2962644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5" name="Oval 164"/>
            <p:cNvSpPr/>
            <p:nvPr/>
          </p:nvSpPr>
          <p:spPr>
            <a:xfrm>
              <a:off x="7626145" y="2962644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6" name="Oval 165"/>
            <p:cNvSpPr/>
            <p:nvPr/>
          </p:nvSpPr>
          <p:spPr>
            <a:xfrm>
              <a:off x="7831938" y="2972602"/>
              <a:ext cx="229615" cy="172819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7" name="Oval 166"/>
            <p:cNvSpPr/>
            <p:nvPr/>
          </p:nvSpPr>
          <p:spPr>
            <a:xfrm>
              <a:off x="6012160" y="313546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8" name="Oval 167"/>
            <p:cNvSpPr/>
            <p:nvPr/>
          </p:nvSpPr>
          <p:spPr>
            <a:xfrm>
              <a:off x="6241775" y="313546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9" name="Oval 168"/>
            <p:cNvSpPr/>
            <p:nvPr/>
          </p:nvSpPr>
          <p:spPr>
            <a:xfrm>
              <a:off x="6471389" y="3135463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0" name="Oval 169"/>
            <p:cNvSpPr/>
            <p:nvPr/>
          </p:nvSpPr>
          <p:spPr>
            <a:xfrm>
              <a:off x="6701004" y="3135463"/>
              <a:ext cx="229615" cy="172819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1" name="Oval 170"/>
            <p:cNvSpPr/>
            <p:nvPr/>
          </p:nvSpPr>
          <p:spPr>
            <a:xfrm>
              <a:off x="6930618" y="3135463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2" name="Oval 171"/>
            <p:cNvSpPr/>
            <p:nvPr/>
          </p:nvSpPr>
          <p:spPr>
            <a:xfrm>
              <a:off x="7160233" y="313546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3" name="Oval 172"/>
            <p:cNvSpPr/>
            <p:nvPr/>
          </p:nvSpPr>
          <p:spPr>
            <a:xfrm>
              <a:off x="7389847" y="3135463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4" name="Oval 173"/>
            <p:cNvSpPr/>
            <p:nvPr/>
          </p:nvSpPr>
          <p:spPr>
            <a:xfrm>
              <a:off x="7619462" y="313546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5" name="Oval 174"/>
            <p:cNvSpPr/>
            <p:nvPr/>
          </p:nvSpPr>
          <p:spPr>
            <a:xfrm>
              <a:off x="7849076" y="3135463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6" name="Oval 175"/>
            <p:cNvSpPr/>
            <p:nvPr/>
          </p:nvSpPr>
          <p:spPr>
            <a:xfrm>
              <a:off x="6012160" y="330828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7" name="Oval 176"/>
            <p:cNvSpPr/>
            <p:nvPr/>
          </p:nvSpPr>
          <p:spPr>
            <a:xfrm>
              <a:off x="6248457" y="330828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8" name="Oval 177"/>
            <p:cNvSpPr/>
            <p:nvPr/>
          </p:nvSpPr>
          <p:spPr>
            <a:xfrm>
              <a:off x="6471389" y="330828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9" name="Oval 178"/>
            <p:cNvSpPr/>
            <p:nvPr/>
          </p:nvSpPr>
          <p:spPr>
            <a:xfrm>
              <a:off x="6701004" y="330828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0" name="Oval 179"/>
            <p:cNvSpPr/>
            <p:nvPr/>
          </p:nvSpPr>
          <p:spPr>
            <a:xfrm>
              <a:off x="6930618" y="330828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1" name="Oval 180"/>
            <p:cNvSpPr/>
            <p:nvPr/>
          </p:nvSpPr>
          <p:spPr>
            <a:xfrm>
              <a:off x="7160233" y="330828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2" name="Oval 181"/>
            <p:cNvSpPr/>
            <p:nvPr/>
          </p:nvSpPr>
          <p:spPr>
            <a:xfrm>
              <a:off x="7389847" y="330828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3" name="Oval 182"/>
            <p:cNvSpPr/>
            <p:nvPr/>
          </p:nvSpPr>
          <p:spPr>
            <a:xfrm>
              <a:off x="7619462" y="330828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4" name="Oval 183"/>
            <p:cNvSpPr/>
            <p:nvPr/>
          </p:nvSpPr>
          <p:spPr>
            <a:xfrm>
              <a:off x="7849076" y="330828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5" name="Oval 184"/>
            <p:cNvSpPr/>
            <p:nvPr/>
          </p:nvSpPr>
          <p:spPr>
            <a:xfrm>
              <a:off x="6018844" y="348110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6" name="Oval 185"/>
            <p:cNvSpPr/>
            <p:nvPr/>
          </p:nvSpPr>
          <p:spPr>
            <a:xfrm>
              <a:off x="6248458" y="348110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7" name="Oval 186"/>
            <p:cNvSpPr/>
            <p:nvPr/>
          </p:nvSpPr>
          <p:spPr>
            <a:xfrm>
              <a:off x="6478073" y="348110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8" name="Oval 187"/>
            <p:cNvSpPr/>
            <p:nvPr/>
          </p:nvSpPr>
          <p:spPr>
            <a:xfrm>
              <a:off x="6707687" y="348110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9" name="Oval 188"/>
            <p:cNvSpPr/>
            <p:nvPr/>
          </p:nvSpPr>
          <p:spPr>
            <a:xfrm>
              <a:off x="6937302" y="348110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0" name="Oval 189"/>
            <p:cNvSpPr/>
            <p:nvPr/>
          </p:nvSpPr>
          <p:spPr>
            <a:xfrm>
              <a:off x="7166916" y="3481102"/>
              <a:ext cx="229615" cy="172819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1" name="Oval 190"/>
            <p:cNvSpPr/>
            <p:nvPr/>
          </p:nvSpPr>
          <p:spPr>
            <a:xfrm>
              <a:off x="7396531" y="348110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2" name="Oval 191"/>
            <p:cNvSpPr/>
            <p:nvPr/>
          </p:nvSpPr>
          <p:spPr>
            <a:xfrm>
              <a:off x="7626145" y="348110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3" name="Oval 192"/>
            <p:cNvSpPr/>
            <p:nvPr/>
          </p:nvSpPr>
          <p:spPr>
            <a:xfrm>
              <a:off x="7855760" y="3481102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4" name="Oval 193"/>
            <p:cNvSpPr/>
            <p:nvPr/>
          </p:nvSpPr>
          <p:spPr>
            <a:xfrm>
              <a:off x="6012160" y="365392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5" name="Oval 194"/>
            <p:cNvSpPr/>
            <p:nvPr/>
          </p:nvSpPr>
          <p:spPr>
            <a:xfrm>
              <a:off x="6241775" y="365392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6" name="Oval 195"/>
            <p:cNvSpPr/>
            <p:nvPr/>
          </p:nvSpPr>
          <p:spPr>
            <a:xfrm>
              <a:off x="6471389" y="365392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7" name="Oval 196"/>
            <p:cNvSpPr/>
            <p:nvPr/>
          </p:nvSpPr>
          <p:spPr>
            <a:xfrm>
              <a:off x="6701004" y="365392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8" name="Oval 197"/>
            <p:cNvSpPr/>
            <p:nvPr/>
          </p:nvSpPr>
          <p:spPr>
            <a:xfrm>
              <a:off x="6930618" y="365392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9" name="Oval 198"/>
            <p:cNvSpPr/>
            <p:nvPr/>
          </p:nvSpPr>
          <p:spPr>
            <a:xfrm>
              <a:off x="7160233" y="365392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0" name="Oval 199"/>
            <p:cNvSpPr/>
            <p:nvPr/>
          </p:nvSpPr>
          <p:spPr>
            <a:xfrm>
              <a:off x="7389847" y="365392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1" name="Oval 200"/>
            <p:cNvSpPr/>
            <p:nvPr/>
          </p:nvSpPr>
          <p:spPr>
            <a:xfrm>
              <a:off x="7619462" y="3653921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2" name="Oval 201"/>
            <p:cNvSpPr/>
            <p:nvPr/>
          </p:nvSpPr>
          <p:spPr>
            <a:xfrm>
              <a:off x="7849076" y="365392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3" name="Oval 202"/>
            <p:cNvSpPr/>
            <p:nvPr/>
          </p:nvSpPr>
          <p:spPr>
            <a:xfrm>
              <a:off x="8084465" y="2098548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4" name="Oval 203"/>
            <p:cNvSpPr/>
            <p:nvPr/>
          </p:nvSpPr>
          <p:spPr>
            <a:xfrm>
              <a:off x="8078691" y="2271367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5" name="Oval 204"/>
            <p:cNvSpPr/>
            <p:nvPr/>
          </p:nvSpPr>
          <p:spPr>
            <a:xfrm>
              <a:off x="8078691" y="2452590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6" name="Oval 205"/>
            <p:cNvSpPr/>
            <p:nvPr/>
          </p:nvSpPr>
          <p:spPr>
            <a:xfrm>
              <a:off x="8084465" y="2617006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7" name="Oval 206"/>
            <p:cNvSpPr/>
            <p:nvPr/>
          </p:nvSpPr>
          <p:spPr>
            <a:xfrm>
              <a:off x="8078691" y="2789825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8" name="Oval 207"/>
            <p:cNvSpPr/>
            <p:nvPr/>
          </p:nvSpPr>
          <p:spPr>
            <a:xfrm>
              <a:off x="8078691" y="2962644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9" name="Oval 208"/>
            <p:cNvSpPr/>
            <p:nvPr/>
          </p:nvSpPr>
          <p:spPr>
            <a:xfrm>
              <a:off x="8078691" y="3135463"/>
              <a:ext cx="229615" cy="17281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0" name="Oval 209"/>
            <p:cNvSpPr/>
            <p:nvPr/>
          </p:nvSpPr>
          <p:spPr>
            <a:xfrm>
              <a:off x="8078691" y="330828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1" name="Oval 210"/>
            <p:cNvSpPr/>
            <p:nvPr/>
          </p:nvSpPr>
          <p:spPr>
            <a:xfrm>
              <a:off x="8078691" y="3481102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2" name="Oval 211"/>
            <p:cNvSpPr/>
            <p:nvPr/>
          </p:nvSpPr>
          <p:spPr>
            <a:xfrm>
              <a:off x="8086801" y="3653921"/>
              <a:ext cx="229615" cy="172819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13" name="Metin kutusu 212"/>
          <p:cNvSpPr txBox="1"/>
          <p:nvPr/>
        </p:nvSpPr>
        <p:spPr>
          <a:xfrm>
            <a:off x="2336767" y="797577"/>
            <a:ext cx="4401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 err="1" smtClean="0">
                <a:solidFill>
                  <a:srgbClr val="FFFF00"/>
                </a:solidFill>
              </a:rPr>
              <a:t>Radyoepidemiyolojik</a:t>
            </a:r>
            <a:r>
              <a:rPr lang="tr-TR" sz="2400" dirty="0" smtClean="0">
                <a:solidFill>
                  <a:srgbClr val="FFFF00"/>
                </a:solidFill>
              </a:rPr>
              <a:t> Araştırmalar</a:t>
            </a:r>
            <a:endParaRPr lang="tr-TR" sz="2400" dirty="0">
              <a:solidFill>
                <a:srgbClr val="FFFF00"/>
              </a:solidFill>
            </a:endParaRPr>
          </a:p>
        </p:txBody>
      </p:sp>
      <p:sp>
        <p:nvSpPr>
          <p:cNvPr id="214" name="Metin kutusu 213"/>
          <p:cNvSpPr txBox="1"/>
          <p:nvPr/>
        </p:nvSpPr>
        <p:spPr>
          <a:xfrm>
            <a:off x="1200185" y="146651"/>
            <a:ext cx="696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RADYASYONA BAĞLI KANSER NASIL ANLAŞILIR!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215" name="Oval 214"/>
          <p:cNvSpPr/>
          <p:nvPr/>
        </p:nvSpPr>
        <p:spPr>
          <a:xfrm>
            <a:off x="6439353" y="5169007"/>
            <a:ext cx="229615" cy="17281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Oval 215"/>
          <p:cNvSpPr/>
          <p:nvPr/>
        </p:nvSpPr>
        <p:spPr>
          <a:xfrm>
            <a:off x="8643424" y="5164447"/>
            <a:ext cx="229615" cy="172819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2127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5576" y="10799"/>
            <a:ext cx="80645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tr-TR" sz="2800" dirty="0">
                <a:solidFill>
                  <a:srgbClr val="FFFF00"/>
                </a:solidFill>
                <a:latin typeface="+mj-lt"/>
              </a:rPr>
              <a:t>A BOMBASI ÖMÜR BOYU TAKİP ÇALIŞMALARI </a:t>
            </a:r>
          </a:p>
          <a:p>
            <a:pPr algn="ctr" eaLnBrk="0" hangingPunct="0"/>
            <a:r>
              <a:rPr lang="tr-TR" sz="2800" dirty="0">
                <a:solidFill>
                  <a:srgbClr val="FFFF00"/>
                </a:solidFill>
                <a:latin typeface="+mj-lt"/>
              </a:rPr>
              <a:t>  </a:t>
            </a:r>
            <a:r>
              <a:rPr lang="tr-TR" sz="2800" dirty="0" smtClean="0">
                <a:solidFill>
                  <a:srgbClr val="FFFF00"/>
                </a:solidFill>
                <a:latin typeface="+mj-lt"/>
              </a:rPr>
              <a:t>- </a:t>
            </a:r>
            <a:r>
              <a:rPr lang="tr-TR" sz="2800" dirty="0">
                <a:solidFill>
                  <a:srgbClr val="FFFF00"/>
                </a:solidFill>
                <a:latin typeface="+mj-lt"/>
              </a:rPr>
              <a:t>KANSER VE </a:t>
            </a:r>
            <a:r>
              <a:rPr lang="tr-TR" sz="2800" dirty="0" smtClean="0">
                <a:solidFill>
                  <a:srgbClr val="FFFF00"/>
                </a:solidFill>
                <a:latin typeface="+mj-lt"/>
              </a:rPr>
              <a:t>LÖSEMİ -  </a:t>
            </a:r>
            <a:endParaRPr lang="de-DE" sz="28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4" name="9 Metin kutusu"/>
          <p:cNvSpPr txBox="1"/>
          <p:nvPr/>
        </p:nvSpPr>
        <p:spPr>
          <a:xfrm>
            <a:off x="2339752" y="1639833"/>
            <a:ext cx="3954929" cy="50629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700" dirty="0" smtClean="0">
                <a:solidFill>
                  <a:schemeClr val="bg1"/>
                </a:solidFill>
              </a:rPr>
              <a:t>Toplam insan sayısı                          86 500</a:t>
            </a:r>
          </a:p>
          <a:p>
            <a:endParaRPr lang="tr-TR" sz="1700" dirty="0">
              <a:solidFill>
                <a:schemeClr val="bg1"/>
              </a:solidFill>
            </a:endParaRPr>
          </a:p>
          <a:p>
            <a:r>
              <a:rPr lang="tr-TR" sz="1700" dirty="0" smtClean="0">
                <a:solidFill>
                  <a:schemeClr val="bg1"/>
                </a:solidFill>
              </a:rPr>
              <a:t>Kontrol grubu 		</a:t>
            </a:r>
            <a:r>
              <a:rPr lang="tr-TR" sz="1700" dirty="0">
                <a:solidFill>
                  <a:schemeClr val="bg1"/>
                </a:solidFill>
              </a:rPr>
              <a:t> </a:t>
            </a:r>
            <a:r>
              <a:rPr lang="tr-TR" sz="1700" dirty="0" smtClean="0">
                <a:solidFill>
                  <a:schemeClr val="bg1"/>
                </a:solidFill>
              </a:rPr>
              <a:t>    25 239</a:t>
            </a:r>
          </a:p>
          <a:p>
            <a:endParaRPr lang="tr-TR" sz="1700" dirty="0" smtClean="0">
              <a:solidFill>
                <a:schemeClr val="bg1"/>
              </a:solidFill>
            </a:endParaRPr>
          </a:p>
          <a:p>
            <a:r>
              <a:rPr lang="tr-TR" sz="1700" dirty="0" smtClean="0">
                <a:solidFill>
                  <a:schemeClr val="bg1"/>
                </a:solidFill>
              </a:rPr>
              <a:t>Doğal nedenlerle                              50 621</a:t>
            </a:r>
          </a:p>
          <a:p>
            <a:r>
              <a:rPr lang="tr-TR" sz="1700" dirty="0" smtClean="0">
                <a:solidFill>
                  <a:schemeClr val="bg1"/>
                </a:solidFill>
              </a:rPr>
              <a:t>ölenler</a:t>
            </a:r>
          </a:p>
          <a:p>
            <a:endParaRPr lang="tr-TR" sz="1700" dirty="0" smtClean="0">
              <a:solidFill>
                <a:schemeClr val="bg1"/>
              </a:solidFill>
            </a:endParaRPr>
          </a:p>
          <a:p>
            <a:r>
              <a:rPr lang="tr-TR" sz="1700" dirty="0" smtClean="0">
                <a:solidFill>
                  <a:schemeClr val="bg1"/>
                </a:solidFill>
              </a:rPr>
              <a:t>Kanser ölümleri                                 10 929</a:t>
            </a:r>
          </a:p>
          <a:p>
            <a:endParaRPr lang="tr-TR" sz="1700" dirty="0" smtClean="0">
              <a:solidFill>
                <a:schemeClr val="bg1"/>
              </a:solidFill>
            </a:endParaRPr>
          </a:p>
          <a:p>
            <a:r>
              <a:rPr lang="tr-TR" sz="1700" dirty="0" smtClean="0">
                <a:solidFill>
                  <a:srgbClr val="00FFCC"/>
                </a:solidFill>
              </a:rPr>
              <a:t>Radyasyona bağlı                                 525</a:t>
            </a:r>
          </a:p>
          <a:p>
            <a:r>
              <a:rPr lang="tr-TR" sz="1700" dirty="0" smtClean="0">
                <a:solidFill>
                  <a:srgbClr val="00FFCC"/>
                </a:solidFill>
              </a:rPr>
              <a:t>kanser ölümleri</a:t>
            </a:r>
          </a:p>
          <a:p>
            <a:endParaRPr lang="tr-TR" sz="1700" dirty="0">
              <a:solidFill>
                <a:srgbClr val="00FFCC"/>
              </a:solidFill>
            </a:endParaRPr>
          </a:p>
          <a:p>
            <a:r>
              <a:rPr lang="tr-TR" sz="1700" dirty="0" smtClean="0">
                <a:solidFill>
                  <a:srgbClr val="00FFCC"/>
                </a:solidFill>
              </a:rPr>
              <a:t>Katı organ kanser		        440</a:t>
            </a:r>
          </a:p>
          <a:p>
            <a:r>
              <a:rPr lang="tr-TR" sz="1700" dirty="0" smtClean="0">
                <a:solidFill>
                  <a:srgbClr val="00FFCC"/>
                </a:solidFill>
              </a:rPr>
              <a:t>ölümleri</a:t>
            </a:r>
          </a:p>
          <a:p>
            <a:endParaRPr lang="tr-TR" sz="1700" dirty="0" smtClean="0">
              <a:solidFill>
                <a:schemeClr val="bg1"/>
              </a:solidFill>
            </a:endParaRPr>
          </a:p>
          <a:p>
            <a:r>
              <a:rPr lang="tr-TR" sz="1700" dirty="0" smtClean="0">
                <a:solidFill>
                  <a:schemeClr val="bg1"/>
                </a:solidFill>
              </a:rPr>
              <a:t>Toplam lösemi sayısı                            318</a:t>
            </a:r>
          </a:p>
          <a:p>
            <a:endParaRPr lang="tr-TR" sz="1700" dirty="0" smtClean="0">
              <a:solidFill>
                <a:srgbClr val="00FFCC"/>
              </a:solidFill>
            </a:endParaRPr>
          </a:p>
          <a:p>
            <a:r>
              <a:rPr lang="tr-TR" sz="1700" dirty="0" smtClean="0">
                <a:solidFill>
                  <a:srgbClr val="00FFCC"/>
                </a:solidFill>
              </a:rPr>
              <a:t>Radyasyona bağlanan                         105</a:t>
            </a:r>
          </a:p>
          <a:p>
            <a:r>
              <a:rPr lang="tr-TR" sz="1700" dirty="0" smtClean="0">
                <a:solidFill>
                  <a:srgbClr val="00FFCC"/>
                </a:solidFill>
              </a:rPr>
              <a:t>lösemi ölümleri</a:t>
            </a:r>
          </a:p>
        </p:txBody>
      </p:sp>
      <p:sp>
        <p:nvSpPr>
          <p:cNvPr id="15" name="10 Metin kutusu"/>
          <p:cNvSpPr txBox="1"/>
          <p:nvPr/>
        </p:nvSpPr>
        <p:spPr>
          <a:xfrm>
            <a:off x="1806217" y="1124744"/>
            <a:ext cx="56490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FF99FF"/>
                </a:solidFill>
              </a:rPr>
              <a:t>     </a:t>
            </a:r>
            <a:r>
              <a:rPr lang="tr-TR" sz="2000" b="1" dirty="0">
                <a:solidFill>
                  <a:srgbClr val="FF99FF"/>
                </a:solidFill>
              </a:rPr>
              <a:t> </a:t>
            </a:r>
            <a:r>
              <a:rPr lang="tr-TR" sz="2000" b="1" dirty="0" smtClean="0">
                <a:solidFill>
                  <a:srgbClr val="FF99FF"/>
                </a:solidFill>
              </a:rPr>
              <a:t>     1950 - 2006                      </a:t>
            </a:r>
            <a:r>
              <a:rPr lang="tr-TR" sz="2000" b="1" dirty="0" err="1" smtClean="0">
                <a:solidFill>
                  <a:srgbClr val="FF99FF"/>
                </a:solidFill>
              </a:rPr>
              <a:t>Nagasaki</a:t>
            </a:r>
            <a:r>
              <a:rPr lang="tr-TR" sz="2000" b="1" dirty="0" smtClean="0">
                <a:solidFill>
                  <a:srgbClr val="FF99FF"/>
                </a:solidFill>
              </a:rPr>
              <a:t> ve Hiroşima</a:t>
            </a:r>
            <a:endParaRPr lang="tr-TR" sz="2000" b="1" dirty="0">
              <a:solidFill>
                <a:srgbClr val="FF99FF"/>
              </a:solidFill>
            </a:endParaRPr>
          </a:p>
        </p:txBody>
      </p:sp>
      <p:sp>
        <p:nvSpPr>
          <p:cNvPr id="16" name="11 Metin kutusu"/>
          <p:cNvSpPr txBox="1"/>
          <p:nvPr/>
        </p:nvSpPr>
        <p:spPr>
          <a:xfrm>
            <a:off x="0" y="6488668"/>
            <a:ext cx="1019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 err="1" smtClean="0">
                <a:solidFill>
                  <a:srgbClr val="FFFF00"/>
                </a:solidFill>
              </a:rPr>
              <a:t>Ozasa</a:t>
            </a:r>
            <a:r>
              <a:rPr lang="tr-TR" sz="1400" dirty="0" smtClean="0">
                <a:solidFill>
                  <a:srgbClr val="FFFF00"/>
                </a:solidFill>
              </a:rPr>
              <a:t> 2012</a:t>
            </a:r>
            <a:endParaRPr lang="tr-TR" sz="1400" dirty="0">
              <a:solidFill>
                <a:srgbClr val="FFFF00"/>
              </a:solidFill>
            </a:endParaRPr>
          </a:p>
        </p:txBody>
      </p:sp>
      <p:sp>
        <p:nvSpPr>
          <p:cNvPr id="17" name="12 Sağ Ok"/>
          <p:cNvSpPr/>
          <p:nvPr/>
        </p:nvSpPr>
        <p:spPr>
          <a:xfrm>
            <a:off x="1383134" y="4103006"/>
            <a:ext cx="9144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3 Sağ Ok"/>
          <p:cNvSpPr/>
          <p:nvPr/>
        </p:nvSpPr>
        <p:spPr>
          <a:xfrm>
            <a:off x="1340915" y="6207910"/>
            <a:ext cx="9144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3 Sağ Ok"/>
          <p:cNvSpPr/>
          <p:nvPr/>
        </p:nvSpPr>
        <p:spPr>
          <a:xfrm>
            <a:off x="1349017" y="4850658"/>
            <a:ext cx="914400" cy="30480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886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302543" y="188640"/>
            <a:ext cx="4487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RİSKLERİ NASIL TANIMLARIZ ?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571747" y="2801413"/>
            <a:ext cx="29903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Rölatif Risk (RR) = R</a:t>
            </a:r>
            <a:r>
              <a:rPr lang="tr-TR" sz="2000" baseline="-25000" dirty="0" smtClean="0">
                <a:solidFill>
                  <a:schemeClr val="bg1"/>
                </a:solidFill>
              </a:rPr>
              <a:t>IG</a:t>
            </a:r>
            <a:r>
              <a:rPr lang="tr-TR" sz="2000" dirty="0" smtClean="0">
                <a:solidFill>
                  <a:schemeClr val="bg1"/>
                </a:solidFill>
              </a:rPr>
              <a:t> / R</a:t>
            </a:r>
            <a:r>
              <a:rPr lang="tr-TR" sz="2000" baseline="-25000" dirty="0" smtClean="0">
                <a:solidFill>
                  <a:schemeClr val="bg1"/>
                </a:solidFill>
              </a:rPr>
              <a:t>NG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227327" y="1196752"/>
            <a:ext cx="60576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R</a:t>
            </a:r>
            <a:r>
              <a:rPr lang="tr-TR" sz="2000" baseline="-25000" dirty="0" smtClean="0">
                <a:solidFill>
                  <a:schemeClr val="bg1"/>
                </a:solidFill>
              </a:rPr>
              <a:t>IG </a:t>
            </a:r>
            <a:r>
              <a:rPr lang="tr-TR" sz="2000" dirty="0" smtClean="0">
                <a:solidFill>
                  <a:schemeClr val="bg1"/>
                </a:solidFill>
              </a:rPr>
              <a:t> : Işınlanmış toplumda ölen veya hastalanan kişi sayısı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214782" y="1908933"/>
            <a:ext cx="64535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R</a:t>
            </a:r>
            <a:r>
              <a:rPr lang="tr-TR" sz="2000" baseline="-25000" dirty="0" smtClean="0">
                <a:solidFill>
                  <a:schemeClr val="bg1"/>
                </a:solidFill>
              </a:rPr>
              <a:t>NG </a:t>
            </a:r>
            <a:r>
              <a:rPr lang="tr-TR" sz="2000" dirty="0" smtClean="0">
                <a:solidFill>
                  <a:schemeClr val="bg1"/>
                </a:solidFill>
              </a:rPr>
              <a:t> : Işınlanmamış toplumda ölen veya hastalanan kişi sayısı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88131" y="3316922"/>
            <a:ext cx="63060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İlave (</a:t>
            </a:r>
            <a:r>
              <a:rPr lang="tr-TR" sz="2000" dirty="0" err="1" smtClean="0">
                <a:solidFill>
                  <a:schemeClr val="bg1"/>
                </a:solidFill>
              </a:rPr>
              <a:t>excess</a:t>
            </a:r>
            <a:r>
              <a:rPr lang="tr-TR" sz="2000" dirty="0" smtClean="0">
                <a:solidFill>
                  <a:schemeClr val="bg1"/>
                </a:solidFill>
              </a:rPr>
              <a:t>) rölatif Risk ERR =  RR – 1  =  (R</a:t>
            </a:r>
            <a:r>
              <a:rPr lang="tr-TR" sz="2000" baseline="-25000" dirty="0" smtClean="0">
                <a:solidFill>
                  <a:schemeClr val="bg1"/>
                </a:solidFill>
              </a:rPr>
              <a:t>IG</a:t>
            </a:r>
            <a:r>
              <a:rPr lang="tr-TR" sz="2000" dirty="0" smtClean="0">
                <a:solidFill>
                  <a:schemeClr val="bg1"/>
                </a:solidFill>
              </a:rPr>
              <a:t> / R</a:t>
            </a:r>
            <a:r>
              <a:rPr lang="tr-TR" sz="2000" baseline="-25000" dirty="0" smtClean="0">
                <a:solidFill>
                  <a:schemeClr val="bg1"/>
                </a:solidFill>
              </a:rPr>
              <a:t>NG</a:t>
            </a:r>
            <a:r>
              <a:rPr lang="tr-TR" sz="2000" dirty="0" smtClean="0">
                <a:solidFill>
                  <a:schemeClr val="bg1"/>
                </a:solidFill>
              </a:rPr>
              <a:t> ) / </a:t>
            </a:r>
            <a:r>
              <a:rPr lang="tr-TR" sz="2000" dirty="0">
                <a:solidFill>
                  <a:schemeClr val="bg1"/>
                </a:solidFill>
              </a:rPr>
              <a:t> R</a:t>
            </a:r>
            <a:r>
              <a:rPr lang="tr-TR" sz="2000" baseline="-25000" dirty="0">
                <a:solidFill>
                  <a:schemeClr val="bg1"/>
                </a:solidFill>
              </a:rPr>
              <a:t>NG</a:t>
            </a:r>
            <a:r>
              <a:rPr lang="tr-TR" sz="2000" dirty="0">
                <a:solidFill>
                  <a:schemeClr val="bg1"/>
                </a:solidFill>
              </a:rPr>
              <a:t> </a:t>
            </a:r>
            <a:r>
              <a:rPr lang="tr-TR" sz="2000" dirty="0" smtClean="0">
                <a:solidFill>
                  <a:schemeClr val="bg1"/>
                </a:solidFill>
              </a:rPr>
              <a:t> </a:t>
            </a:r>
            <a:endParaRPr lang="tr-TR" sz="2000" dirty="0">
              <a:solidFill>
                <a:schemeClr val="bg1"/>
              </a:solidFill>
            </a:endParaRPr>
          </a:p>
        </p:txBody>
      </p:sp>
      <p:grpSp>
        <p:nvGrpSpPr>
          <p:cNvPr id="16" name="Grup 15"/>
          <p:cNvGrpSpPr/>
          <p:nvPr/>
        </p:nvGrpSpPr>
        <p:grpSpPr>
          <a:xfrm>
            <a:off x="2302543" y="4941168"/>
            <a:ext cx="4392488" cy="419047"/>
            <a:chOff x="2483768" y="4680813"/>
            <a:chExt cx="4392488" cy="419047"/>
          </a:xfrm>
        </p:grpSpPr>
        <p:sp>
          <p:nvSpPr>
            <p:cNvPr id="14" name="Dikdörtgen 13"/>
            <p:cNvSpPr/>
            <p:nvPr/>
          </p:nvSpPr>
          <p:spPr>
            <a:xfrm>
              <a:off x="2483768" y="4680813"/>
              <a:ext cx="4306670" cy="36933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000">
                <a:solidFill>
                  <a:schemeClr val="bg1"/>
                </a:solidFill>
              </a:endParaRPr>
            </a:p>
          </p:txBody>
        </p:sp>
        <p:sp>
          <p:nvSpPr>
            <p:cNvPr id="10" name="Metin kutusu 9"/>
            <p:cNvSpPr txBox="1"/>
            <p:nvPr/>
          </p:nvSpPr>
          <p:spPr>
            <a:xfrm>
              <a:off x="4341980" y="4699750"/>
              <a:ext cx="8370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000" dirty="0" smtClean="0">
                  <a:solidFill>
                    <a:schemeClr val="bg1"/>
                  </a:solidFill>
                </a:rPr>
                <a:t>RR &gt; 1</a:t>
              </a:r>
              <a:endParaRPr lang="tr-TR" sz="2000" dirty="0">
                <a:solidFill>
                  <a:schemeClr val="bg1"/>
                </a:solidFill>
              </a:endParaRPr>
            </a:p>
          </p:txBody>
        </p:sp>
        <p:sp>
          <p:nvSpPr>
            <p:cNvPr id="11" name="Metin kutusu 10"/>
            <p:cNvSpPr txBox="1"/>
            <p:nvPr/>
          </p:nvSpPr>
          <p:spPr>
            <a:xfrm>
              <a:off x="5286725" y="4699750"/>
              <a:ext cx="1589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2000" dirty="0" smtClean="0">
                  <a:solidFill>
                    <a:schemeClr val="bg1"/>
                  </a:solidFill>
                </a:rPr>
                <a:t>ERR / Doz &gt; 0 </a:t>
              </a:r>
              <a:endParaRPr lang="tr-TR" sz="2000" dirty="0">
                <a:solidFill>
                  <a:schemeClr val="bg1"/>
                </a:solidFill>
              </a:endParaRPr>
            </a:p>
          </p:txBody>
        </p:sp>
        <p:sp>
          <p:nvSpPr>
            <p:cNvPr id="12" name="Metin kutusu 11"/>
            <p:cNvSpPr txBox="1"/>
            <p:nvPr/>
          </p:nvSpPr>
          <p:spPr>
            <a:xfrm>
              <a:off x="2483768" y="4680813"/>
              <a:ext cx="194309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2000" dirty="0" smtClean="0">
                  <a:solidFill>
                    <a:schemeClr val="bg1"/>
                  </a:solidFill>
                </a:rPr>
                <a:t>Risk Göstergesi : </a:t>
              </a:r>
              <a:endParaRPr lang="tr-TR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Metin kutusu 6"/>
          <p:cNvSpPr txBox="1"/>
          <p:nvPr/>
        </p:nvSpPr>
        <p:spPr>
          <a:xfrm>
            <a:off x="1979712" y="3851557"/>
            <a:ext cx="3982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İlave Mutlak Risk (EAR)  = </a:t>
            </a:r>
            <a:r>
              <a:rPr lang="tr-TR" sz="2000" dirty="0">
                <a:solidFill>
                  <a:schemeClr val="bg1"/>
                </a:solidFill>
              </a:rPr>
              <a:t>(R</a:t>
            </a:r>
            <a:r>
              <a:rPr lang="tr-TR" sz="2000" baseline="-25000" dirty="0">
                <a:solidFill>
                  <a:schemeClr val="bg1"/>
                </a:solidFill>
              </a:rPr>
              <a:t>IG</a:t>
            </a:r>
            <a:r>
              <a:rPr lang="tr-TR" sz="2000" dirty="0">
                <a:solidFill>
                  <a:schemeClr val="bg1"/>
                </a:solidFill>
              </a:rPr>
              <a:t> </a:t>
            </a:r>
            <a:r>
              <a:rPr lang="tr-TR" sz="2000" dirty="0" smtClean="0">
                <a:solidFill>
                  <a:schemeClr val="bg1"/>
                </a:solidFill>
              </a:rPr>
              <a:t>-  R</a:t>
            </a:r>
            <a:r>
              <a:rPr lang="tr-TR" sz="2000" baseline="-25000" dirty="0" smtClean="0">
                <a:solidFill>
                  <a:schemeClr val="bg1"/>
                </a:solidFill>
              </a:rPr>
              <a:t>NG </a:t>
            </a:r>
            <a:r>
              <a:rPr lang="tr-TR" sz="2000" dirty="0" smtClean="0">
                <a:solidFill>
                  <a:schemeClr val="bg1"/>
                </a:solidFill>
              </a:rPr>
              <a:t>) </a:t>
            </a:r>
            <a:endParaRPr lang="tr-T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30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611560" y="1598613"/>
            <a:ext cx="8280920" cy="2592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/>
          </a:p>
        </p:txBody>
      </p:sp>
      <p:sp>
        <p:nvSpPr>
          <p:cNvPr id="3" name="1 Metin kutusu"/>
          <p:cNvSpPr txBox="1"/>
          <p:nvPr/>
        </p:nvSpPr>
        <p:spPr>
          <a:xfrm>
            <a:off x="2412275" y="164560"/>
            <a:ext cx="36597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RİSKLERİN SAPTANMASI</a:t>
            </a:r>
          </a:p>
          <a:p>
            <a:r>
              <a:rPr lang="tr-TR" sz="2800" dirty="0" smtClean="0">
                <a:solidFill>
                  <a:srgbClr val="FFFF00"/>
                </a:solidFill>
              </a:rPr>
              <a:t>(Her bir kanser tipi için)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4" name="2 Metin kutusu"/>
          <p:cNvSpPr txBox="1"/>
          <p:nvPr/>
        </p:nvSpPr>
        <p:spPr>
          <a:xfrm>
            <a:off x="611560" y="2132856"/>
            <a:ext cx="1607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Kanser riski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5" name="3 Metin kutusu"/>
          <p:cNvSpPr txBox="1"/>
          <p:nvPr/>
        </p:nvSpPr>
        <p:spPr>
          <a:xfrm>
            <a:off x="2973760" y="2132856"/>
            <a:ext cx="6043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Radyasyon dozu + riski etkileyen diğer faktörler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6" name="4 Sağ Ok"/>
          <p:cNvSpPr/>
          <p:nvPr/>
        </p:nvSpPr>
        <p:spPr>
          <a:xfrm>
            <a:off x="2287960" y="2285256"/>
            <a:ext cx="457200" cy="152400"/>
          </a:xfrm>
          <a:prstGeom prst="rightArrow">
            <a:avLst/>
          </a:prstGeom>
          <a:solidFill>
            <a:srgbClr val="FF7C8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400"/>
          </a:p>
        </p:txBody>
      </p:sp>
      <p:sp>
        <p:nvSpPr>
          <p:cNvPr id="7" name="10 Metin kutusu"/>
          <p:cNvSpPr txBox="1"/>
          <p:nvPr/>
        </p:nvSpPr>
        <p:spPr>
          <a:xfrm>
            <a:off x="3085092" y="3018438"/>
            <a:ext cx="1822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Doz – yanıt ilişkisi</a:t>
            </a:r>
          </a:p>
        </p:txBody>
      </p:sp>
      <p:sp>
        <p:nvSpPr>
          <p:cNvPr id="8" name="11 Metin kutusu"/>
          <p:cNvSpPr txBox="1"/>
          <p:nvPr/>
        </p:nvSpPr>
        <p:spPr>
          <a:xfrm>
            <a:off x="5995709" y="3018438"/>
            <a:ext cx="21229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Cinsiyet (s)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Yaş (a)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Işınlanma yaşı (e)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Diğer değişkenler (b)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483768" y="4531766"/>
            <a:ext cx="374378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dirty="0">
                <a:solidFill>
                  <a:srgbClr val="00FFCC"/>
                </a:solidFill>
                <a:latin typeface="+mj-lt"/>
              </a:rPr>
              <a:t>EAR = BL (c,s,a,b) + P(d) G</a:t>
            </a:r>
            <a:r>
              <a:rPr lang="tr-TR" sz="2000" dirty="0" smtClean="0">
                <a:solidFill>
                  <a:srgbClr val="00FFCC"/>
                </a:solidFill>
                <a:latin typeface="+mj-lt"/>
              </a:rPr>
              <a:t>(</a:t>
            </a:r>
            <a:r>
              <a:rPr lang="tr-TR" sz="2000" dirty="0" err="1" smtClean="0">
                <a:solidFill>
                  <a:srgbClr val="00FFCC"/>
                </a:solidFill>
                <a:latin typeface="+mj-lt"/>
              </a:rPr>
              <a:t>e,s,a,b</a:t>
            </a:r>
            <a:r>
              <a:rPr lang="tr-TR" sz="2000" dirty="0" smtClean="0">
                <a:solidFill>
                  <a:srgbClr val="00FFCC"/>
                </a:solidFill>
                <a:latin typeface="+mj-lt"/>
              </a:rPr>
              <a:t>) </a:t>
            </a:r>
            <a:endParaRPr lang="tr-TR" sz="2000" dirty="0">
              <a:solidFill>
                <a:srgbClr val="00FFCC"/>
              </a:solidFill>
              <a:latin typeface="+mj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478832" y="5147900"/>
            <a:ext cx="37481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00FFCC"/>
                </a:solidFill>
                <a:latin typeface="+mj-lt"/>
              </a:rPr>
              <a:t>ERR = BL (c,s,a,b) [ 1 + P(d) G</a:t>
            </a:r>
            <a:r>
              <a:rPr lang="tr-TR" dirty="0" smtClean="0">
                <a:solidFill>
                  <a:srgbClr val="00FFCC"/>
                </a:solidFill>
                <a:latin typeface="+mj-lt"/>
              </a:rPr>
              <a:t>(</a:t>
            </a:r>
            <a:r>
              <a:rPr lang="tr-TR" dirty="0" err="1" smtClean="0">
                <a:solidFill>
                  <a:srgbClr val="00FFCC"/>
                </a:solidFill>
                <a:latin typeface="+mj-lt"/>
              </a:rPr>
              <a:t>e,s,a,b</a:t>
            </a:r>
            <a:r>
              <a:rPr lang="tr-TR" dirty="0" smtClean="0">
                <a:solidFill>
                  <a:srgbClr val="00FFCC"/>
                </a:solidFill>
                <a:latin typeface="+mj-lt"/>
              </a:rPr>
              <a:t>) </a:t>
            </a:r>
            <a:r>
              <a:rPr lang="tr-TR" dirty="0">
                <a:solidFill>
                  <a:srgbClr val="00FFCC"/>
                </a:solidFill>
                <a:latin typeface="+mj-lt"/>
              </a:rPr>
              <a:t>]</a:t>
            </a:r>
          </a:p>
        </p:txBody>
      </p:sp>
      <p:sp>
        <p:nvSpPr>
          <p:cNvPr id="11" name="26 Metin kutusu"/>
          <p:cNvSpPr txBox="1"/>
          <p:nvPr/>
        </p:nvSpPr>
        <p:spPr>
          <a:xfrm>
            <a:off x="1907704" y="5787281"/>
            <a:ext cx="64795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BL :                 Hiçbir radyasyona maruz kalmamış toplumdaki kanser ölümleri</a:t>
            </a:r>
          </a:p>
          <a:p>
            <a:r>
              <a:rPr lang="tr-TR" sz="1600" dirty="0" smtClean="0">
                <a:solidFill>
                  <a:schemeClr val="bg1"/>
                </a:solidFill>
              </a:rPr>
              <a:t>P(d) :              Doz-yanıt davranışı</a:t>
            </a:r>
          </a:p>
          <a:p>
            <a:r>
              <a:rPr lang="tr-TR" sz="1600" dirty="0" smtClean="0">
                <a:solidFill>
                  <a:schemeClr val="bg1"/>
                </a:solidFill>
              </a:rPr>
              <a:t>G(</a:t>
            </a:r>
            <a:r>
              <a:rPr lang="tr-TR" sz="1600" dirty="0" err="1" smtClean="0">
                <a:solidFill>
                  <a:schemeClr val="bg1"/>
                </a:solidFill>
              </a:rPr>
              <a:t>e,s,a,b</a:t>
            </a:r>
            <a:r>
              <a:rPr lang="tr-TR" sz="1600" dirty="0" smtClean="0">
                <a:solidFill>
                  <a:schemeClr val="bg1"/>
                </a:solidFill>
              </a:rPr>
              <a:t>) :    Riski etkileyen diğer faktörler</a:t>
            </a:r>
          </a:p>
        </p:txBody>
      </p:sp>
      <p:sp>
        <p:nvSpPr>
          <p:cNvPr id="12" name="Sağ Ayraç 11"/>
          <p:cNvSpPr/>
          <p:nvPr/>
        </p:nvSpPr>
        <p:spPr>
          <a:xfrm rot="5400000">
            <a:off x="3803548" y="2060172"/>
            <a:ext cx="374104" cy="1306815"/>
          </a:xfrm>
          <a:prstGeom prst="rightBrac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sz="2000"/>
          </a:p>
        </p:txBody>
      </p:sp>
      <p:sp>
        <p:nvSpPr>
          <p:cNvPr id="13" name="Sağ Ayraç 12"/>
          <p:cNvSpPr/>
          <p:nvPr/>
        </p:nvSpPr>
        <p:spPr>
          <a:xfrm rot="5400000">
            <a:off x="6825071" y="1180473"/>
            <a:ext cx="394945" cy="3163807"/>
          </a:xfrm>
          <a:prstGeom prst="rightBrace">
            <a:avLst>
              <a:gd name="adj1" fmla="val 0"/>
              <a:gd name="adj2" fmla="val 50000"/>
            </a:avLst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 sz="2000"/>
          </a:p>
        </p:txBody>
      </p:sp>
    </p:spTree>
    <p:extLst>
      <p:ext uri="{BB962C8B-B14F-4D97-AF65-F5344CB8AC3E}">
        <p14:creationId xmlns:p14="http://schemas.microsoft.com/office/powerpoint/2010/main" val="183812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46057" y="-27384"/>
            <a:ext cx="70557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FF00"/>
                </a:solidFill>
              </a:rPr>
              <a:t>RADYASYON DOZUNA BAĞLI KATI ORGAN KANSER RİSKİ</a:t>
            </a:r>
          </a:p>
          <a:p>
            <a:pPr algn="ctr"/>
            <a:r>
              <a:rPr lang="tr-TR" sz="2400" dirty="0" smtClean="0">
                <a:solidFill>
                  <a:srgbClr val="FFFF00"/>
                </a:solidFill>
              </a:rPr>
              <a:t>JAPON TOPLUMU (1958 – 1998)</a:t>
            </a:r>
            <a:endParaRPr lang="tr-TR" sz="2400" dirty="0">
              <a:solidFill>
                <a:srgbClr val="FFFF00"/>
              </a:solidFill>
            </a:endParaRPr>
          </a:p>
        </p:txBody>
      </p:sp>
      <p:grpSp>
        <p:nvGrpSpPr>
          <p:cNvPr id="3" name="Grup 2"/>
          <p:cNvGrpSpPr/>
          <p:nvPr/>
        </p:nvGrpSpPr>
        <p:grpSpPr>
          <a:xfrm>
            <a:off x="1547664" y="1052736"/>
            <a:ext cx="6323625" cy="3822192"/>
            <a:chOff x="2040877" y="1524457"/>
            <a:chExt cx="7106828" cy="3849386"/>
          </a:xfrm>
        </p:grpSpPr>
        <p:cxnSp>
          <p:nvCxnSpPr>
            <p:cNvPr id="4" name="Düz Bağlayıcı 3"/>
            <p:cNvCxnSpPr/>
            <p:nvPr/>
          </p:nvCxnSpPr>
          <p:spPr>
            <a:xfrm flipH="1">
              <a:off x="2638032" y="4955413"/>
              <a:ext cx="4836919" cy="12579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üz Bağlayıcı 4"/>
            <p:cNvCxnSpPr/>
            <p:nvPr/>
          </p:nvCxnSpPr>
          <p:spPr>
            <a:xfrm>
              <a:off x="3251112" y="4985006"/>
              <a:ext cx="0" cy="878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üz Bağlayıcı 5"/>
            <p:cNvCxnSpPr/>
            <p:nvPr/>
          </p:nvCxnSpPr>
          <p:spPr>
            <a:xfrm>
              <a:off x="3827091" y="4985006"/>
              <a:ext cx="0" cy="8787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>
              <a:off x="4467066" y="4985006"/>
              <a:ext cx="0" cy="8787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üz Bağlayıcı 7"/>
            <p:cNvCxnSpPr/>
            <p:nvPr/>
          </p:nvCxnSpPr>
          <p:spPr>
            <a:xfrm>
              <a:off x="5107041" y="4985006"/>
              <a:ext cx="0" cy="8787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üz Bağlayıcı 8"/>
            <p:cNvCxnSpPr/>
            <p:nvPr/>
          </p:nvCxnSpPr>
          <p:spPr>
            <a:xfrm>
              <a:off x="5747017" y="4985006"/>
              <a:ext cx="0" cy="8787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üz Bağlayıcı 9"/>
            <p:cNvCxnSpPr/>
            <p:nvPr/>
          </p:nvCxnSpPr>
          <p:spPr>
            <a:xfrm>
              <a:off x="6386992" y="4985006"/>
              <a:ext cx="0" cy="8787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>
              <a:off x="7026968" y="4985006"/>
              <a:ext cx="0" cy="878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4019083" y="3838645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>
                <a:solidFill>
                  <a:srgbClr val="FFFF00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6514988" y="2553228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rgbClr val="FFFF00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6003007" y="2958524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rgbClr val="FFFF00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4938414" y="3130080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rgbClr val="FFFF00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5450394" y="2553228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rgbClr val="FFFF00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4618425" y="2796404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rgbClr val="FFFF00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4298437" y="3069176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rgbClr val="FFFF00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3699095" y="3879769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rgbClr val="FFFF00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571099" y="4204008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rgbClr val="FFFF00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3379108" y="4447185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3059119" y="4690363"/>
              <a:ext cx="40634" cy="5146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2931125" y="4285066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24" name="Oval 23"/>
            <p:cNvSpPr/>
            <p:nvPr/>
          </p:nvSpPr>
          <p:spPr>
            <a:xfrm>
              <a:off x="2826494" y="4366125"/>
              <a:ext cx="40634" cy="51466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25" name="Oval 24"/>
            <p:cNvSpPr/>
            <p:nvPr/>
          </p:nvSpPr>
          <p:spPr>
            <a:xfrm>
              <a:off x="2611136" y="4822887"/>
              <a:ext cx="40634" cy="5146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675134" y="4903948"/>
              <a:ext cx="40634" cy="5146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2803129" y="4822887"/>
              <a:ext cx="40634" cy="5146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2739132" y="4852482"/>
              <a:ext cx="40634" cy="5146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2826494" y="4741828"/>
              <a:ext cx="40634" cy="5146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2634501" y="4771421"/>
              <a:ext cx="40634" cy="5146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2675134" y="4741828"/>
              <a:ext cx="40634" cy="5146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739132" y="4690363"/>
              <a:ext cx="40634" cy="51466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cxnSp>
          <p:nvCxnSpPr>
            <p:cNvPr id="33" name="Düz Bağlayıcı 32"/>
            <p:cNvCxnSpPr/>
            <p:nvPr/>
          </p:nvCxnSpPr>
          <p:spPr>
            <a:xfrm flipH="1">
              <a:off x="2611136" y="1669151"/>
              <a:ext cx="29650" cy="339691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üz Bağlayıcı 33"/>
            <p:cNvCxnSpPr/>
            <p:nvPr/>
          </p:nvCxnSpPr>
          <p:spPr>
            <a:xfrm flipH="1" flipV="1">
              <a:off x="2547139" y="2066872"/>
              <a:ext cx="63997" cy="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üz Bağlayıcı 34"/>
            <p:cNvCxnSpPr/>
            <p:nvPr/>
          </p:nvCxnSpPr>
          <p:spPr>
            <a:xfrm flipH="1" flipV="1">
              <a:off x="2547139" y="3039510"/>
              <a:ext cx="63997" cy="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üz Bağlayıcı 35"/>
            <p:cNvCxnSpPr/>
            <p:nvPr/>
          </p:nvCxnSpPr>
          <p:spPr>
            <a:xfrm flipH="1" flipV="1">
              <a:off x="2547139" y="3931235"/>
              <a:ext cx="63997" cy="7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üz Bağlayıcı 36"/>
            <p:cNvCxnSpPr/>
            <p:nvPr/>
          </p:nvCxnSpPr>
          <p:spPr>
            <a:xfrm flipH="1" flipV="1">
              <a:off x="2547139" y="4903873"/>
              <a:ext cx="63997" cy="75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Metin kutusu 37"/>
            <p:cNvSpPr txBox="1"/>
            <p:nvPr/>
          </p:nvSpPr>
          <p:spPr>
            <a:xfrm>
              <a:off x="3089935" y="5066066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0,5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Metin kutusu 38"/>
            <p:cNvSpPr txBox="1"/>
            <p:nvPr/>
          </p:nvSpPr>
          <p:spPr>
            <a:xfrm>
              <a:off x="3709642" y="5066066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1,0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0" name="Metin kutusu 39"/>
            <p:cNvSpPr txBox="1"/>
            <p:nvPr/>
          </p:nvSpPr>
          <p:spPr>
            <a:xfrm>
              <a:off x="4285622" y="5066066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1,5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1" name="Metin kutusu 40"/>
            <p:cNvSpPr txBox="1"/>
            <p:nvPr/>
          </p:nvSpPr>
          <p:spPr>
            <a:xfrm>
              <a:off x="2547139" y="5066066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0,0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2" name="Metin kutusu 41"/>
            <p:cNvSpPr txBox="1"/>
            <p:nvPr/>
          </p:nvSpPr>
          <p:spPr>
            <a:xfrm>
              <a:off x="4930878" y="5066066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2,0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3" name="Metin kutusu 42"/>
            <p:cNvSpPr txBox="1"/>
            <p:nvPr/>
          </p:nvSpPr>
          <p:spPr>
            <a:xfrm>
              <a:off x="5565573" y="5066066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2,5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44" name="Düz Bağlayıcı 43"/>
            <p:cNvCxnSpPr/>
            <p:nvPr/>
          </p:nvCxnSpPr>
          <p:spPr>
            <a:xfrm>
              <a:off x="2675134" y="4985006"/>
              <a:ext cx="0" cy="8787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Metin kutusu 44"/>
            <p:cNvSpPr txBox="1"/>
            <p:nvPr/>
          </p:nvSpPr>
          <p:spPr>
            <a:xfrm>
              <a:off x="6200281" y="5066066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3,0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6" name="Metin kutusu 45"/>
            <p:cNvSpPr txBox="1"/>
            <p:nvPr/>
          </p:nvSpPr>
          <p:spPr>
            <a:xfrm>
              <a:off x="6840257" y="5066066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3,5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7" name="Metin kutusu 46"/>
            <p:cNvSpPr txBox="1"/>
            <p:nvPr/>
          </p:nvSpPr>
          <p:spPr>
            <a:xfrm>
              <a:off x="2227151" y="4741828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0,0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8" name="Metin kutusu 47"/>
            <p:cNvSpPr txBox="1"/>
            <p:nvPr/>
          </p:nvSpPr>
          <p:spPr>
            <a:xfrm>
              <a:off x="2237699" y="3816183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0,5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9" name="Metin kutusu 48"/>
            <p:cNvSpPr txBox="1"/>
            <p:nvPr/>
          </p:nvSpPr>
          <p:spPr>
            <a:xfrm>
              <a:off x="2237699" y="2877465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1,0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50" name="Metin kutusu 49"/>
            <p:cNvSpPr txBox="1"/>
            <p:nvPr/>
          </p:nvSpPr>
          <p:spPr>
            <a:xfrm>
              <a:off x="2237699" y="1904754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1,5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51" name="Metin kutusu 50"/>
            <p:cNvSpPr txBox="1"/>
            <p:nvPr/>
          </p:nvSpPr>
          <p:spPr>
            <a:xfrm>
              <a:off x="2040877" y="1524457"/>
              <a:ext cx="5100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600" dirty="0" smtClean="0">
                  <a:solidFill>
                    <a:schemeClr val="bg1"/>
                  </a:solidFill>
                </a:rPr>
                <a:t>ERR</a:t>
              </a:r>
              <a:endParaRPr lang="tr-TR" sz="1600" dirty="0">
                <a:solidFill>
                  <a:schemeClr val="bg1"/>
                </a:solidFill>
              </a:endParaRPr>
            </a:p>
          </p:txBody>
        </p:sp>
        <p:sp>
          <p:nvSpPr>
            <p:cNvPr id="52" name="Metin kutusu 51"/>
            <p:cNvSpPr txBox="1"/>
            <p:nvPr/>
          </p:nvSpPr>
          <p:spPr>
            <a:xfrm>
              <a:off x="7682367" y="4786136"/>
              <a:ext cx="1465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600" dirty="0" smtClean="0">
                  <a:solidFill>
                    <a:schemeClr val="bg1"/>
                  </a:solidFill>
                </a:rPr>
                <a:t>Kolon dozu (</a:t>
              </a:r>
              <a:r>
                <a:rPr lang="tr-TR" sz="1600" dirty="0" err="1" smtClean="0">
                  <a:solidFill>
                    <a:schemeClr val="bg1"/>
                  </a:solidFill>
                </a:rPr>
                <a:t>Sv</a:t>
              </a:r>
              <a:r>
                <a:rPr lang="tr-TR" sz="1600" dirty="0" smtClean="0">
                  <a:solidFill>
                    <a:schemeClr val="bg1"/>
                  </a:solidFill>
                </a:rPr>
                <a:t>)</a:t>
              </a:r>
            </a:p>
          </p:txBody>
        </p:sp>
        <p:cxnSp>
          <p:nvCxnSpPr>
            <p:cNvPr id="53" name="Düz Bağlayıcı 52"/>
            <p:cNvCxnSpPr/>
            <p:nvPr/>
          </p:nvCxnSpPr>
          <p:spPr>
            <a:xfrm flipV="1">
              <a:off x="2951442" y="3001956"/>
              <a:ext cx="2029720" cy="1680372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Metin kutusu 53"/>
          <p:cNvSpPr txBox="1"/>
          <p:nvPr/>
        </p:nvSpPr>
        <p:spPr>
          <a:xfrm>
            <a:off x="-36512" y="6597352"/>
            <a:ext cx="13217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err="1" smtClean="0">
                <a:solidFill>
                  <a:schemeClr val="bg1"/>
                </a:solidFill>
              </a:rPr>
              <a:t>Brenner</a:t>
            </a:r>
            <a:r>
              <a:rPr lang="tr-TR" sz="1600" dirty="0" smtClean="0">
                <a:solidFill>
                  <a:schemeClr val="bg1"/>
                </a:solidFill>
              </a:rPr>
              <a:t> 2009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55" name="Metin kutusu 54"/>
          <p:cNvSpPr txBox="1"/>
          <p:nvPr/>
        </p:nvSpPr>
        <p:spPr>
          <a:xfrm>
            <a:off x="1733424" y="6034292"/>
            <a:ext cx="5740931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ERR /</a:t>
            </a:r>
            <a:r>
              <a:rPr lang="tr-TR" dirty="0" smtClean="0">
                <a:solidFill>
                  <a:schemeClr val="bg1"/>
                </a:solidFill>
              </a:rPr>
              <a:t>1Gy  </a:t>
            </a:r>
            <a:r>
              <a:rPr lang="tr-TR" dirty="0">
                <a:solidFill>
                  <a:schemeClr val="bg1"/>
                </a:solidFill>
              </a:rPr>
              <a:t>=  </a:t>
            </a:r>
            <a:r>
              <a:rPr lang="tr-TR" dirty="0" smtClean="0">
                <a:solidFill>
                  <a:schemeClr val="bg1"/>
                </a:solidFill>
              </a:rPr>
              <a:t>0,47  </a:t>
            </a:r>
            <a:r>
              <a:rPr lang="tr-TR" dirty="0">
                <a:solidFill>
                  <a:schemeClr val="bg1"/>
                </a:solidFill>
              </a:rPr>
              <a:t>(</a:t>
            </a:r>
            <a:r>
              <a:rPr lang="tr-TR" dirty="0" smtClean="0">
                <a:solidFill>
                  <a:schemeClr val="bg1"/>
                </a:solidFill>
              </a:rPr>
              <a:t>0,38 </a:t>
            </a:r>
            <a:r>
              <a:rPr lang="tr-TR" dirty="0">
                <a:solidFill>
                  <a:schemeClr val="bg1"/>
                </a:solidFill>
              </a:rPr>
              <a:t>– </a:t>
            </a:r>
            <a:r>
              <a:rPr lang="tr-TR" dirty="0" smtClean="0">
                <a:solidFill>
                  <a:schemeClr val="bg1"/>
                </a:solidFill>
              </a:rPr>
              <a:t>0,56)	Katı organ kanserleri</a:t>
            </a:r>
            <a:endParaRPr lang="tr-TR" dirty="0"/>
          </a:p>
        </p:txBody>
      </p:sp>
      <p:sp>
        <p:nvSpPr>
          <p:cNvPr id="56" name="Metin kutusu 55"/>
          <p:cNvSpPr txBox="1"/>
          <p:nvPr/>
        </p:nvSpPr>
        <p:spPr>
          <a:xfrm>
            <a:off x="1959247" y="5321657"/>
            <a:ext cx="5405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30 Yaşında bombadan etkilenip 70 yaşına kadar yaşayan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 kişi için ilave kanser riskinin radyasyona bağlı artışı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9404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>
            <a:spLocks noChangeArrowheads="1"/>
          </p:cNvSpPr>
          <p:nvPr/>
        </p:nvSpPr>
        <p:spPr bwMode="auto">
          <a:xfrm>
            <a:off x="2271510" y="1677806"/>
            <a:ext cx="439722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8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YÜKSEK </a:t>
            </a:r>
            <a:r>
              <a:rPr lang="tr-TR" sz="2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ve DÜŞÜK  ŞİDDETTE</a:t>
            </a:r>
          </a:p>
          <a:p>
            <a:pPr algn="ctr"/>
            <a:r>
              <a:rPr lang="tr-TR" sz="2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İYONLAŞTIRICI RADYASON</a:t>
            </a:r>
            <a:endParaRPr lang="tr-TR" sz="28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067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2831684" y="1737529"/>
            <a:ext cx="2982091" cy="1079500"/>
            <a:chOff x="1882" y="2205"/>
            <a:chExt cx="2903" cy="907"/>
          </a:xfrm>
          <a:noFill/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422" y="2205"/>
              <a:ext cx="363" cy="454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grpFill/>
            <a:ln w="7620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 flipV="1">
              <a:off x="1882" y="2658"/>
              <a:ext cx="363" cy="454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grpFill/>
            <a:ln w="7620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245" y="2205"/>
              <a:ext cx="363" cy="454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grpFill/>
            <a:ln w="7620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 flipV="1">
              <a:off x="2608" y="2658"/>
              <a:ext cx="363" cy="454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grpFill/>
            <a:ln w="7620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970" y="2205"/>
              <a:ext cx="363" cy="454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grpFill/>
            <a:ln w="7620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 flipV="1">
              <a:off x="3333" y="2658"/>
              <a:ext cx="363" cy="454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grpFill/>
            <a:ln w="7620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696" y="2205"/>
              <a:ext cx="363" cy="454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grpFill/>
            <a:ln w="7620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 flipV="1">
              <a:off x="4059" y="2658"/>
              <a:ext cx="363" cy="454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grpFill/>
            <a:ln w="76200" cmpd="sng">
              <a:solidFill>
                <a:srgbClr val="FFFF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3" name="Freeform 7"/>
          <p:cNvSpPr>
            <a:spLocks/>
          </p:cNvSpPr>
          <p:nvPr/>
        </p:nvSpPr>
        <p:spPr bwMode="auto">
          <a:xfrm>
            <a:off x="5444597" y="1820257"/>
            <a:ext cx="372890" cy="540345"/>
          </a:xfrm>
          <a:custGeom>
            <a:avLst/>
            <a:gdLst>
              <a:gd name="T0" fmla="*/ 0 w 181"/>
              <a:gd name="T1" fmla="*/ 590 h 590"/>
              <a:gd name="T2" fmla="*/ 91 w 181"/>
              <a:gd name="T3" fmla="*/ 0 h 590"/>
              <a:gd name="T4" fmla="*/ 181 w 181"/>
              <a:gd name="T5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" h="590">
                <a:moveTo>
                  <a:pt x="0" y="590"/>
                </a:moveTo>
                <a:cubicBezTo>
                  <a:pt x="30" y="295"/>
                  <a:pt x="61" y="0"/>
                  <a:pt x="91" y="0"/>
                </a:cubicBezTo>
                <a:cubicBezTo>
                  <a:pt x="121" y="0"/>
                  <a:pt x="151" y="295"/>
                  <a:pt x="181" y="590"/>
                </a:cubicBezTo>
              </a:path>
            </a:pathLst>
          </a:cu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 flipV="1">
            <a:off x="2835396" y="2359412"/>
            <a:ext cx="372890" cy="540345"/>
          </a:xfrm>
          <a:custGeom>
            <a:avLst/>
            <a:gdLst>
              <a:gd name="T0" fmla="*/ 0 w 181"/>
              <a:gd name="T1" fmla="*/ 590 h 590"/>
              <a:gd name="T2" fmla="*/ 91 w 181"/>
              <a:gd name="T3" fmla="*/ 0 h 590"/>
              <a:gd name="T4" fmla="*/ 181 w 181"/>
              <a:gd name="T5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" h="590">
                <a:moveTo>
                  <a:pt x="0" y="590"/>
                </a:moveTo>
                <a:cubicBezTo>
                  <a:pt x="30" y="295"/>
                  <a:pt x="61" y="0"/>
                  <a:pt x="91" y="0"/>
                </a:cubicBezTo>
                <a:cubicBezTo>
                  <a:pt x="121" y="0"/>
                  <a:pt x="151" y="295"/>
                  <a:pt x="181" y="590"/>
                </a:cubicBezTo>
              </a:path>
            </a:pathLst>
          </a:cu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208286" y="1820257"/>
            <a:ext cx="372890" cy="540345"/>
          </a:xfrm>
          <a:custGeom>
            <a:avLst/>
            <a:gdLst>
              <a:gd name="T0" fmla="*/ 0 w 181"/>
              <a:gd name="T1" fmla="*/ 590 h 590"/>
              <a:gd name="T2" fmla="*/ 91 w 181"/>
              <a:gd name="T3" fmla="*/ 0 h 590"/>
              <a:gd name="T4" fmla="*/ 181 w 181"/>
              <a:gd name="T5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" h="590">
                <a:moveTo>
                  <a:pt x="0" y="590"/>
                </a:moveTo>
                <a:cubicBezTo>
                  <a:pt x="30" y="295"/>
                  <a:pt x="61" y="0"/>
                  <a:pt x="91" y="0"/>
                </a:cubicBezTo>
                <a:cubicBezTo>
                  <a:pt x="121" y="0"/>
                  <a:pt x="151" y="295"/>
                  <a:pt x="181" y="590"/>
                </a:cubicBezTo>
              </a:path>
            </a:pathLst>
          </a:cu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 flipV="1">
            <a:off x="3581176" y="2359412"/>
            <a:ext cx="372890" cy="540345"/>
          </a:xfrm>
          <a:custGeom>
            <a:avLst/>
            <a:gdLst>
              <a:gd name="T0" fmla="*/ 0 w 181"/>
              <a:gd name="T1" fmla="*/ 590 h 590"/>
              <a:gd name="T2" fmla="*/ 91 w 181"/>
              <a:gd name="T3" fmla="*/ 0 h 590"/>
              <a:gd name="T4" fmla="*/ 181 w 181"/>
              <a:gd name="T5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" h="590">
                <a:moveTo>
                  <a:pt x="0" y="590"/>
                </a:moveTo>
                <a:cubicBezTo>
                  <a:pt x="30" y="295"/>
                  <a:pt x="61" y="0"/>
                  <a:pt x="91" y="0"/>
                </a:cubicBezTo>
                <a:cubicBezTo>
                  <a:pt x="121" y="0"/>
                  <a:pt x="151" y="295"/>
                  <a:pt x="181" y="590"/>
                </a:cubicBezTo>
              </a:path>
            </a:pathLst>
          </a:cu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3953038" y="1820257"/>
            <a:ext cx="372890" cy="540345"/>
          </a:xfrm>
          <a:custGeom>
            <a:avLst/>
            <a:gdLst>
              <a:gd name="T0" fmla="*/ 0 w 181"/>
              <a:gd name="T1" fmla="*/ 590 h 590"/>
              <a:gd name="T2" fmla="*/ 91 w 181"/>
              <a:gd name="T3" fmla="*/ 0 h 590"/>
              <a:gd name="T4" fmla="*/ 181 w 181"/>
              <a:gd name="T5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" h="590">
                <a:moveTo>
                  <a:pt x="0" y="590"/>
                </a:moveTo>
                <a:cubicBezTo>
                  <a:pt x="30" y="295"/>
                  <a:pt x="61" y="0"/>
                  <a:pt x="91" y="0"/>
                </a:cubicBezTo>
                <a:cubicBezTo>
                  <a:pt x="121" y="0"/>
                  <a:pt x="151" y="295"/>
                  <a:pt x="181" y="590"/>
                </a:cubicBezTo>
              </a:path>
            </a:pathLst>
          </a:cu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 flipV="1">
            <a:off x="4325928" y="2359412"/>
            <a:ext cx="372890" cy="540345"/>
          </a:xfrm>
          <a:custGeom>
            <a:avLst/>
            <a:gdLst>
              <a:gd name="T0" fmla="*/ 0 w 181"/>
              <a:gd name="T1" fmla="*/ 590 h 590"/>
              <a:gd name="T2" fmla="*/ 91 w 181"/>
              <a:gd name="T3" fmla="*/ 0 h 590"/>
              <a:gd name="T4" fmla="*/ 181 w 181"/>
              <a:gd name="T5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" h="590">
                <a:moveTo>
                  <a:pt x="0" y="590"/>
                </a:moveTo>
                <a:cubicBezTo>
                  <a:pt x="30" y="295"/>
                  <a:pt x="61" y="0"/>
                  <a:pt x="91" y="0"/>
                </a:cubicBezTo>
                <a:cubicBezTo>
                  <a:pt x="121" y="0"/>
                  <a:pt x="151" y="295"/>
                  <a:pt x="181" y="590"/>
                </a:cubicBezTo>
              </a:path>
            </a:pathLst>
          </a:cu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9" name="Freeform 13"/>
          <p:cNvSpPr>
            <a:spLocks/>
          </p:cNvSpPr>
          <p:nvPr/>
        </p:nvSpPr>
        <p:spPr bwMode="auto">
          <a:xfrm>
            <a:off x="4698818" y="1820257"/>
            <a:ext cx="372890" cy="540345"/>
          </a:xfrm>
          <a:custGeom>
            <a:avLst/>
            <a:gdLst>
              <a:gd name="T0" fmla="*/ 0 w 181"/>
              <a:gd name="T1" fmla="*/ 590 h 590"/>
              <a:gd name="T2" fmla="*/ 91 w 181"/>
              <a:gd name="T3" fmla="*/ 0 h 590"/>
              <a:gd name="T4" fmla="*/ 181 w 181"/>
              <a:gd name="T5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" h="590">
                <a:moveTo>
                  <a:pt x="0" y="590"/>
                </a:moveTo>
                <a:cubicBezTo>
                  <a:pt x="30" y="295"/>
                  <a:pt x="61" y="0"/>
                  <a:pt x="91" y="0"/>
                </a:cubicBezTo>
                <a:cubicBezTo>
                  <a:pt x="121" y="0"/>
                  <a:pt x="151" y="295"/>
                  <a:pt x="181" y="590"/>
                </a:cubicBezTo>
              </a:path>
            </a:pathLst>
          </a:cu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0" name="Freeform 14"/>
          <p:cNvSpPr>
            <a:spLocks/>
          </p:cNvSpPr>
          <p:nvPr/>
        </p:nvSpPr>
        <p:spPr bwMode="auto">
          <a:xfrm flipV="1">
            <a:off x="5071707" y="2359412"/>
            <a:ext cx="372890" cy="540345"/>
          </a:xfrm>
          <a:custGeom>
            <a:avLst/>
            <a:gdLst>
              <a:gd name="T0" fmla="*/ 0 w 181"/>
              <a:gd name="T1" fmla="*/ 590 h 590"/>
              <a:gd name="T2" fmla="*/ 91 w 181"/>
              <a:gd name="T3" fmla="*/ 0 h 590"/>
              <a:gd name="T4" fmla="*/ 181 w 181"/>
              <a:gd name="T5" fmla="*/ 59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1" h="590">
                <a:moveTo>
                  <a:pt x="0" y="590"/>
                </a:moveTo>
                <a:cubicBezTo>
                  <a:pt x="30" y="295"/>
                  <a:pt x="61" y="0"/>
                  <a:pt x="91" y="0"/>
                </a:cubicBezTo>
                <a:cubicBezTo>
                  <a:pt x="121" y="0"/>
                  <a:pt x="151" y="295"/>
                  <a:pt x="181" y="590"/>
                </a:cubicBezTo>
              </a:path>
            </a:pathLst>
          </a:custGeom>
          <a:noFill/>
          <a:ln w="7620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cxnSp>
        <p:nvCxnSpPr>
          <p:cNvPr id="21" name="Düz Bağlayıcı 20"/>
          <p:cNvCxnSpPr>
            <a:stCxn id="16" idx="1"/>
            <a:endCxn id="153" idx="3"/>
          </p:cNvCxnSpPr>
          <p:nvPr/>
        </p:nvCxnSpPr>
        <p:spPr>
          <a:xfrm flipH="1">
            <a:off x="3343024" y="2899757"/>
            <a:ext cx="425627" cy="1720064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/>
          <p:cNvCxnSpPr>
            <a:stCxn id="18" idx="1"/>
          </p:cNvCxnSpPr>
          <p:nvPr/>
        </p:nvCxnSpPr>
        <p:spPr>
          <a:xfrm>
            <a:off x="4513403" y="2899757"/>
            <a:ext cx="382704" cy="177533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 rot="3784286">
            <a:off x="4304925" y="5911347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Oval 23"/>
          <p:cNvSpPr/>
          <p:nvPr/>
        </p:nvSpPr>
        <p:spPr>
          <a:xfrm rot="3784286">
            <a:off x="4230583" y="5995657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 rot="3784286">
            <a:off x="3945509" y="5850904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Oval 25"/>
          <p:cNvSpPr/>
          <p:nvPr/>
        </p:nvSpPr>
        <p:spPr>
          <a:xfrm rot="3784286">
            <a:off x="4245541" y="5756345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Oval 26"/>
          <p:cNvSpPr/>
          <p:nvPr/>
        </p:nvSpPr>
        <p:spPr>
          <a:xfrm rot="3784286">
            <a:off x="4063857" y="6001978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Oval 27"/>
          <p:cNvSpPr/>
          <p:nvPr/>
        </p:nvSpPr>
        <p:spPr>
          <a:xfrm rot="3784286">
            <a:off x="4139318" y="5830565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Oval 28"/>
          <p:cNvSpPr/>
          <p:nvPr/>
        </p:nvSpPr>
        <p:spPr>
          <a:xfrm rot="3784286">
            <a:off x="3906417" y="6025775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Oval 29"/>
          <p:cNvSpPr/>
          <p:nvPr/>
        </p:nvSpPr>
        <p:spPr>
          <a:xfrm rot="3784286">
            <a:off x="3768695" y="5855836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Oval 30"/>
          <p:cNvSpPr/>
          <p:nvPr/>
        </p:nvSpPr>
        <p:spPr>
          <a:xfrm rot="3784286">
            <a:off x="3740618" y="6024678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Oval 31"/>
          <p:cNvSpPr/>
          <p:nvPr/>
        </p:nvSpPr>
        <p:spPr>
          <a:xfrm rot="3784286">
            <a:off x="3972528" y="5742345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3" name="Düz Bağlayıcı 32"/>
          <p:cNvCxnSpPr/>
          <p:nvPr/>
        </p:nvCxnSpPr>
        <p:spPr>
          <a:xfrm flipH="1">
            <a:off x="3801081" y="3334457"/>
            <a:ext cx="276530" cy="2615424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up 33"/>
          <p:cNvGrpSpPr/>
          <p:nvPr/>
        </p:nvGrpSpPr>
        <p:grpSpPr>
          <a:xfrm>
            <a:off x="3335165" y="3198345"/>
            <a:ext cx="1559532" cy="1610088"/>
            <a:chOff x="4477208" y="3410535"/>
            <a:chExt cx="1559532" cy="1610088"/>
          </a:xfrm>
        </p:grpSpPr>
        <p:sp>
          <p:nvSpPr>
            <p:cNvPr id="35" name="Oval 34"/>
            <p:cNvSpPr/>
            <p:nvPr/>
          </p:nvSpPr>
          <p:spPr>
            <a:xfrm>
              <a:off x="5185720" y="357401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Oval 35"/>
            <p:cNvSpPr/>
            <p:nvPr/>
          </p:nvSpPr>
          <p:spPr>
            <a:xfrm>
              <a:off x="5364600" y="372710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Oval 36"/>
            <p:cNvSpPr/>
            <p:nvPr/>
          </p:nvSpPr>
          <p:spPr>
            <a:xfrm>
              <a:off x="5132057" y="362278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Oval 37"/>
            <p:cNvSpPr/>
            <p:nvPr/>
          </p:nvSpPr>
          <p:spPr>
            <a:xfrm>
              <a:off x="5213359" y="347316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Oval 38"/>
            <p:cNvSpPr/>
            <p:nvPr/>
          </p:nvSpPr>
          <p:spPr>
            <a:xfrm>
              <a:off x="5271085" y="366447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Oval 39"/>
            <p:cNvSpPr/>
            <p:nvPr/>
          </p:nvSpPr>
          <p:spPr>
            <a:xfrm>
              <a:off x="5314989" y="358101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Oval 40"/>
            <p:cNvSpPr/>
            <p:nvPr/>
          </p:nvSpPr>
          <p:spPr>
            <a:xfrm>
              <a:off x="5014976" y="369231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Oval 41"/>
            <p:cNvSpPr/>
            <p:nvPr/>
          </p:nvSpPr>
          <p:spPr>
            <a:xfrm>
              <a:off x="5100349" y="350095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Oval 42"/>
            <p:cNvSpPr/>
            <p:nvPr/>
          </p:nvSpPr>
          <p:spPr>
            <a:xfrm>
              <a:off x="4940549" y="376535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Oval 43"/>
            <p:cNvSpPr/>
            <p:nvPr/>
          </p:nvSpPr>
          <p:spPr>
            <a:xfrm>
              <a:off x="5042614" y="359145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5" name="Oval 44"/>
            <p:cNvSpPr/>
            <p:nvPr/>
          </p:nvSpPr>
          <p:spPr>
            <a:xfrm>
              <a:off x="5116604" y="380016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6" name="Oval 45"/>
            <p:cNvSpPr/>
            <p:nvPr/>
          </p:nvSpPr>
          <p:spPr>
            <a:xfrm>
              <a:off x="5185629" y="375695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Oval 46"/>
            <p:cNvSpPr/>
            <p:nvPr/>
          </p:nvSpPr>
          <p:spPr>
            <a:xfrm>
              <a:off x="5019041" y="385582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Oval 47"/>
            <p:cNvSpPr/>
            <p:nvPr/>
          </p:nvSpPr>
          <p:spPr>
            <a:xfrm>
              <a:off x="5197922" y="370273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9" name="Oval 48"/>
            <p:cNvSpPr/>
            <p:nvPr/>
          </p:nvSpPr>
          <p:spPr>
            <a:xfrm>
              <a:off x="4965378" y="390459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0" name="Oval 49"/>
            <p:cNvSpPr/>
            <p:nvPr/>
          </p:nvSpPr>
          <p:spPr>
            <a:xfrm>
              <a:off x="5046680" y="375497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1" name="Oval 50"/>
            <p:cNvSpPr/>
            <p:nvPr/>
          </p:nvSpPr>
          <p:spPr>
            <a:xfrm>
              <a:off x="5120670" y="354964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2" name="Oval 51"/>
            <p:cNvSpPr/>
            <p:nvPr/>
          </p:nvSpPr>
          <p:spPr>
            <a:xfrm>
              <a:off x="4957229" y="381759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3" name="Oval 52"/>
            <p:cNvSpPr/>
            <p:nvPr/>
          </p:nvSpPr>
          <p:spPr>
            <a:xfrm>
              <a:off x="5364600" y="372710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4" name="Oval 53"/>
            <p:cNvSpPr/>
            <p:nvPr/>
          </p:nvSpPr>
          <p:spPr>
            <a:xfrm>
              <a:off x="5531283" y="388018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5" name="Oval 54"/>
            <p:cNvSpPr/>
            <p:nvPr/>
          </p:nvSpPr>
          <p:spPr>
            <a:xfrm>
              <a:off x="5392241" y="362625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Oval 55"/>
            <p:cNvSpPr/>
            <p:nvPr/>
          </p:nvSpPr>
          <p:spPr>
            <a:xfrm>
              <a:off x="5437767" y="381755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Oval 56"/>
            <p:cNvSpPr/>
            <p:nvPr/>
          </p:nvSpPr>
          <p:spPr>
            <a:xfrm>
              <a:off x="5481672" y="373410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Oval 57"/>
            <p:cNvSpPr/>
            <p:nvPr/>
          </p:nvSpPr>
          <p:spPr>
            <a:xfrm>
              <a:off x="5421527" y="369925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Oval 58"/>
            <p:cNvSpPr/>
            <p:nvPr/>
          </p:nvSpPr>
          <p:spPr>
            <a:xfrm>
              <a:off x="5486558" y="390802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Oval 59"/>
            <p:cNvSpPr/>
            <p:nvPr/>
          </p:nvSpPr>
          <p:spPr>
            <a:xfrm>
              <a:off x="5352411" y="365359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Oval 60"/>
            <p:cNvSpPr/>
            <p:nvPr/>
          </p:nvSpPr>
          <p:spPr>
            <a:xfrm>
              <a:off x="5514198" y="380717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Oval 61"/>
            <p:cNvSpPr/>
            <p:nvPr/>
          </p:nvSpPr>
          <p:spPr>
            <a:xfrm>
              <a:off x="5258895" y="359096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Oval 62"/>
            <p:cNvSpPr/>
            <p:nvPr/>
          </p:nvSpPr>
          <p:spPr>
            <a:xfrm>
              <a:off x="5302798" y="350750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Oval 63"/>
            <p:cNvSpPr/>
            <p:nvPr/>
          </p:nvSpPr>
          <p:spPr>
            <a:xfrm>
              <a:off x="5206041" y="363664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5" name="Oval 64"/>
            <p:cNvSpPr/>
            <p:nvPr/>
          </p:nvSpPr>
          <p:spPr>
            <a:xfrm>
              <a:off x="5319054" y="346272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Oval 65"/>
            <p:cNvSpPr/>
            <p:nvPr/>
          </p:nvSpPr>
          <p:spPr>
            <a:xfrm>
              <a:off x="5218241" y="351834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7" name="Oval 66"/>
            <p:cNvSpPr/>
            <p:nvPr/>
          </p:nvSpPr>
          <p:spPr>
            <a:xfrm>
              <a:off x="5351577" y="353881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8" name="Oval 67"/>
            <p:cNvSpPr/>
            <p:nvPr/>
          </p:nvSpPr>
          <p:spPr>
            <a:xfrm>
              <a:off x="5152373" y="342098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Oval 68"/>
            <p:cNvSpPr/>
            <p:nvPr/>
          </p:nvSpPr>
          <p:spPr>
            <a:xfrm>
              <a:off x="5258068" y="341053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Oval 69"/>
            <p:cNvSpPr/>
            <p:nvPr/>
          </p:nvSpPr>
          <p:spPr>
            <a:xfrm>
              <a:off x="5059689" y="363664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Oval 70"/>
            <p:cNvSpPr/>
            <p:nvPr/>
          </p:nvSpPr>
          <p:spPr>
            <a:xfrm>
              <a:off x="5006026" y="368540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Oval 71"/>
            <p:cNvSpPr/>
            <p:nvPr/>
          </p:nvSpPr>
          <p:spPr>
            <a:xfrm>
              <a:off x="5095464" y="370626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Oval 72"/>
            <p:cNvSpPr/>
            <p:nvPr/>
          </p:nvSpPr>
          <p:spPr>
            <a:xfrm>
              <a:off x="5363789" y="379323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Oval 73"/>
            <p:cNvSpPr/>
            <p:nvPr/>
          </p:nvSpPr>
          <p:spPr>
            <a:xfrm>
              <a:off x="4900328" y="395679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Oval 74"/>
            <p:cNvSpPr/>
            <p:nvPr/>
          </p:nvSpPr>
          <p:spPr>
            <a:xfrm>
              <a:off x="4958057" y="407154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Oval 75"/>
            <p:cNvSpPr/>
            <p:nvPr/>
          </p:nvSpPr>
          <p:spPr>
            <a:xfrm>
              <a:off x="4892196" y="410986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Oval 76"/>
            <p:cNvSpPr/>
            <p:nvPr/>
          </p:nvSpPr>
          <p:spPr>
            <a:xfrm>
              <a:off x="4985695" y="397068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8" name="Oval 77"/>
            <p:cNvSpPr/>
            <p:nvPr/>
          </p:nvSpPr>
          <p:spPr>
            <a:xfrm>
              <a:off x="4896244" y="403330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9" name="Oval 78"/>
            <p:cNvSpPr/>
            <p:nvPr/>
          </p:nvSpPr>
          <p:spPr>
            <a:xfrm>
              <a:off x="5034479" y="392197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0" name="Oval 79"/>
            <p:cNvSpPr/>
            <p:nvPr/>
          </p:nvSpPr>
          <p:spPr>
            <a:xfrm>
              <a:off x="4897478" y="382844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1" name="Oval 80"/>
            <p:cNvSpPr/>
            <p:nvPr/>
          </p:nvSpPr>
          <p:spPr>
            <a:xfrm>
              <a:off x="4893395" y="390495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2" name="Oval 81"/>
            <p:cNvSpPr/>
            <p:nvPr/>
          </p:nvSpPr>
          <p:spPr>
            <a:xfrm>
              <a:off x="5035291" y="392888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3" name="Oval 82"/>
            <p:cNvSpPr/>
            <p:nvPr/>
          </p:nvSpPr>
          <p:spPr>
            <a:xfrm>
              <a:off x="5075131" y="387327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4" name="Oval 83"/>
            <p:cNvSpPr/>
            <p:nvPr/>
          </p:nvSpPr>
          <p:spPr>
            <a:xfrm>
              <a:off x="5038550" y="379326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5" name="Oval 84"/>
            <p:cNvSpPr/>
            <p:nvPr/>
          </p:nvSpPr>
          <p:spPr>
            <a:xfrm>
              <a:off x="5413378" y="375494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Oval 85"/>
            <p:cNvSpPr/>
            <p:nvPr/>
          </p:nvSpPr>
          <p:spPr>
            <a:xfrm>
              <a:off x="5470298" y="386278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7" name="Oval 86"/>
            <p:cNvSpPr/>
            <p:nvPr/>
          </p:nvSpPr>
          <p:spPr>
            <a:xfrm>
              <a:off x="5425573" y="389062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8" name="Oval 87"/>
            <p:cNvSpPr/>
            <p:nvPr/>
          </p:nvSpPr>
          <p:spPr>
            <a:xfrm>
              <a:off x="4839801" y="405806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9" name="Oval 88"/>
            <p:cNvSpPr/>
            <p:nvPr/>
          </p:nvSpPr>
          <p:spPr>
            <a:xfrm>
              <a:off x="4839731" y="399061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0" name="Oval 89"/>
            <p:cNvSpPr/>
            <p:nvPr/>
          </p:nvSpPr>
          <p:spPr>
            <a:xfrm>
              <a:off x="4985783" y="402693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1" name="Oval 90"/>
            <p:cNvSpPr/>
            <p:nvPr/>
          </p:nvSpPr>
          <p:spPr>
            <a:xfrm>
              <a:off x="4940862" y="414305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2" name="Oval 91"/>
            <p:cNvSpPr/>
            <p:nvPr/>
          </p:nvSpPr>
          <p:spPr>
            <a:xfrm>
              <a:off x="5042614" y="405214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3" name="Oval 92"/>
            <p:cNvSpPr/>
            <p:nvPr/>
          </p:nvSpPr>
          <p:spPr>
            <a:xfrm>
              <a:off x="4985600" y="373798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4" name="Oval 93"/>
            <p:cNvSpPr/>
            <p:nvPr/>
          </p:nvSpPr>
          <p:spPr>
            <a:xfrm>
              <a:off x="4854827" y="415861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5" name="Oval 94"/>
            <p:cNvSpPr/>
            <p:nvPr/>
          </p:nvSpPr>
          <p:spPr>
            <a:xfrm>
              <a:off x="5466541" y="397068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6" name="Oval 95"/>
            <p:cNvSpPr/>
            <p:nvPr/>
          </p:nvSpPr>
          <p:spPr>
            <a:xfrm>
              <a:off x="4990223" y="411325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7" name="Oval 96"/>
            <p:cNvSpPr/>
            <p:nvPr/>
          </p:nvSpPr>
          <p:spPr>
            <a:xfrm>
              <a:off x="4839730" y="393163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8" name="Oval 97"/>
            <p:cNvSpPr/>
            <p:nvPr/>
          </p:nvSpPr>
          <p:spPr>
            <a:xfrm>
              <a:off x="5068209" y="397801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9" name="Oval 98"/>
            <p:cNvSpPr/>
            <p:nvPr/>
          </p:nvSpPr>
          <p:spPr>
            <a:xfrm>
              <a:off x="5283503" y="370959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0" name="Oval 99"/>
            <p:cNvSpPr/>
            <p:nvPr/>
          </p:nvSpPr>
          <p:spPr>
            <a:xfrm>
              <a:off x="4782833" y="414664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1" name="Oval 100"/>
            <p:cNvSpPr/>
            <p:nvPr/>
          </p:nvSpPr>
          <p:spPr>
            <a:xfrm>
              <a:off x="4799626" y="409724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2" name="Oval 101"/>
            <p:cNvSpPr/>
            <p:nvPr/>
          </p:nvSpPr>
          <p:spPr>
            <a:xfrm>
              <a:off x="5135708" y="347342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3" name="Oval 102"/>
            <p:cNvSpPr/>
            <p:nvPr/>
          </p:nvSpPr>
          <p:spPr>
            <a:xfrm>
              <a:off x="5043430" y="352878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4" name="Oval 103"/>
            <p:cNvSpPr/>
            <p:nvPr/>
          </p:nvSpPr>
          <p:spPr>
            <a:xfrm>
              <a:off x="5148306" y="367967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5" name="Oval 104"/>
            <p:cNvSpPr/>
            <p:nvPr/>
          </p:nvSpPr>
          <p:spPr>
            <a:xfrm>
              <a:off x="4822391" y="420151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6" name="Oval 105"/>
            <p:cNvSpPr/>
            <p:nvPr/>
          </p:nvSpPr>
          <p:spPr>
            <a:xfrm>
              <a:off x="4868613" y="432900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7" name="Oval 106"/>
            <p:cNvSpPr/>
            <p:nvPr/>
          </p:nvSpPr>
          <p:spPr>
            <a:xfrm>
              <a:off x="4802751" y="436733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8" name="Oval 107"/>
            <p:cNvSpPr/>
            <p:nvPr/>
          </p:nvSpPr>
          <p:spPr>
            <a:xfrm>
              <a:off x="4711434" y="427259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9" name="Oval 108"/>
            <p:cNvSpPr/>
            <p:nvPr/>
          </p:nvSpPr>
          <p:spPr>
            <a:xfrm>
              <a:off x="4806800" y="429077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0" name="Oval 109"/>
            <p:cNvSpPr/>
            <p:nvPr/>
          </p:nvSpPr>
          <p:spPr>
            <a:xfrm>
              <a:off x="4866581" y="424778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1" name="Oval 110"/>
            <p:cNvSpPr/>
            <p:nvPr/>
          </p:nvSpPr>
          <p:spPr>
            <a:xfrm>
              <a:off x="4683761" y="435702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2" name="Oval 111"/>
            <p:cNvSpPr/>
            <p:nvPr/>
          </p:nvSpPr>
          <p:spPr>
            <a:xfrm>
              <a:off x="4994231" y="363322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3" name="Oval 112"/>
            <p:cNvSpPr/>
            <p:nvPr/>
          </p:nvSpPr>
          <p:spPr>
            <a:xfrm>
              <a:off x="4750357" y="431553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4" name="Oval 113"/>
            <p:cNvSpPr/>
            <p:nvPr/>
          </p:nvSpPr>
          <p:spPr>
            <a:xfrm>
              <a:off x="4779836" y="424444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5" name="Oval 114"/>
            <p:cNvSpPr/>
            <p:nvPr/>
          </p:nvSpPr>
          <p:spPr>
            <a:xfrm>
              <a:off x="4896339" y="428439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6" name="Oval 115"/>
            <p:cNvSpPr/>
            <p:nvPr/>
          </p:nvSpPr>
          <p:spPr>
            <a:xfrm>
              <a:off x="4851420" y="440051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7" name="Oval 116"/>
            <p:cNvSpPr/>
            <p:nvPr/>
          </p:nvSpPr>
          <p:spPr>
            <a:xfrm>
              <a:off x="4704316" y="440750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8" name="Oval 117"/>
            <p:cNvSpPr/>
            <p:nvPr/>
          </p:nvSpPr>
          <p:spPr>
            <a:xfrm>
              <a:off x="4765382" y="441607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9" name="Oval 118"/>
            <p:cNvSpPr/>
            <p:nvPr/>
          </p:nvSpPr>
          <p:spPr>
            <a:xfrm>
              <a:off x="4900780" y="437071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0" name="Oval 119"/>
            <p:cNvSpPr/>
            <p:nvPr/>
          </p:nvSpPr>
          <p:spPr>
            <a:xfrm>
              <a:off x="4912789" y="418941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1" name="Oval 120"/>
            <p:cNvSpPr/>
            <p:nvPr/>
          </p:nvSpPr>
          <p:spPr>
            <a:xfrm>
              <a:off x="5380986" y="357834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2" name="Oval 121"/>
            <p:cNvSpPr/>
            <p:nvPr/>
          </p:nvSpPr>
          <p:spPr>
            <a:xfrm>
              <a:off x="4745508" y="419167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3" name="Oval 122"/>
            <p:cNvSpPr/>
            <p:nvPr/>
          </p:nvSpPr>
          <p:spPr>
            <a:xfrm>
              <a:off x="4943847" y="422347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4" name="Oval 123"/>
            <p:cNvSpPr/>
            <p:nvPr/>
          </p:nvSpPr>
          <p:spPr>
            <a:xfrm>
              <a:off x="4721981" y="460476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5" name="Oval 124"/>
            <p:cNvSpPr/>
            <p:nvPr/>
          </p:nvSpPr>
          <p:spPr>
            <a:xfrm>
              <a:off x="4656930" y="465697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6" name="Oval 125"/>
            <p:cNvSpPr/>
            <p:nvPr/>
          </p:nvSpPr>
          <p:spPr>
            <a:xfrm>
              <a:off x="4714659" y="477171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7" name="Oval 126"/>
            <p:cNvSpPr/>
            <p:nvPr/>
          </p:nvSpPr>
          <p:spPr>
            <a:xfrm>
              <a:off x="4656535" y="478759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8" name="Oval 127"/>
            <p:cNvSpPr/>
            <p:nvPr/>
          </p:nvSpPr>
          <p:spPr>
            <a:xfrm>
              <a:off x="4742299" y="467086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9" name="Oval 128"/>
            <p:cNvSpPr/>
            <p:nvPr/>
          </p:nvSpPr>
          <p:spPr>
            <a:xfrm>
              <a:off x="4652848" y="473348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0" name="Oval 129"/>
            <p:cNvSpPr/>
            <p:nvPr/>
          </p:nvSpPr>
          <p:spPr>
            <a:xfrm>
              <a:off x="4791081" y="462215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1" name="Oval 130"/>
            <p:cNvSpPr/>
            <p:nvPr/>
          </p:nvSpPr>
          <p:spPr>
            <a:xfrm>
              <a:off x="4649998" y="460513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2" name="Oval 131"/>
            <p:cNvSpPr/>
            <p:nvPr/>
          </p:nvSpPr>
          <p:spPr>
            <a:xfrm>
              <a:off x="4791896" y="462906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3" name="Oval 132"/>
            <p:cNvSpPr/>
            <p:nvPr/>
          </p:nvSpPr>
          <p:spPr>
            <a:xfrm>
              <a:off x="4596403" y="475824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4" name="Oval 133"/>
            <p:cNvSpPr/>
            <p:nvPr/>
          </p:nvSpPr>
          <p:spPr>
            <a:xfrm>
              <a:off x="4596335" y="469078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5" name="Oval 134"/>
            <p:cNvSpPr/>
            <p:nvPr/>
          </p:nvSpPr>
          <p:spPr>
            <a:xfrm>
              <a:off x="4742387" y="472711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6" name="Oval 135"/>
            <p:cNvSpPr/>
            <p:nvPr/>
          </p:nvSpPr>
          <p:spPr>
            <a:xfrm>
              <a:off x="4822276" y="446248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7" name="Oval 136"/>
            <p:cNvSpPr/>
            <p:nvPr/>
          </p:nvSpPr>
          <p:spPr>
            <a:xfrm>
              <a:off x="4717096" y="447681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8" name="Oval 137"/>
            <p:cNvSpPr/>
            <p:nvPr/>
          </p:nvSpPr>
          <p:spPr>
            <a:xfrm>
              <a:off x="4602051" y="483853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9" name="Oval 138"/>
            <p:cNvSpPr/>
            <p:nvPr/>
          </p:nvSpPr>
          <p:spPr>
            <a:xfrm>
              <a:off x="4771272" y="447361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0" name="Oval 139"/>
            <p:cNvSpPr/>
            <p:nvPr/>
          </p:nvSpPr>
          <p:spPr>
            <a:xfrm>
              <a:off x="4596334" y="463181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1" name="Oval 140"/>
            <p:cNvSpPr/>
            <p:nvPr/>
          </p:nvSpPr>
          <p:spPr>
            <a:xfrm>
              <a:off x="4637673" y="443820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2" name="Oval 141"/>
            <p:cNvSpPr/>
            <p:nvPr/>
          </p:nvSpPr>
          <p:spPr>
            <a:xfrm>
              <a:off x="4531053" y="484921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3" name="Oval 142"/>
            <p:cNvSpPr/>
            <p:nvPr/>
          </p:nvSpPr>
          <p:spPr>
            <a:xfrm>
              <a:off x="4509219" y="482643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4" name="Oval 143"/>
            <p:cNvSpPr/>
            <p:nvPr/>
          </p:nvSpPr>
          <p:spPr>
            <a:xfrm>
              <a:off x="4937794" y="399285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5" name="Oval 144"/>
            <p:cNvSpPr/>
            <p:nvPr/>
          </p:nvSpPr>
          <p:spPr>
            <a:xfrm>
              <a:off x="4809574" y="453244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6" name="Oval 145"/>
            <p:cNvSpPr/>
            <p:nvPr/>
          </p:nvSpPr>
          <p:spPr>
            <a:xfrm>
              <a:off x="4502462" y="471737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7" name="Oval 146"/>
            <p:cNvSpPr/>
            <p:nvPr/>
          </p:nvSpPr>
          <p:spPr>
            <a:xfrm>
              <a:off x="4696472" y="469449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8" name="Oval 147"/>
            <p:cNvSpPr/>
            <p:nvPr/>
          </p:nvSpPr>
          <p:spPr>
            <a:xfrm>
              <a:off x="4732680" y="453699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9" name="Oval 148"/>
            <p:cNvSpPr/>
            <p:nvPr/>
          </p:nvSpPr>
          <p:spPr>
            <a:xfrm>
              <a:off x="4679411" y="453363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0" name="Oval 149"/>
            <p:cNvSpPr/>
            <p:nvPr/>
          </p:nvSpPr>
          <p:spPr>
            <a:xfrm>
              <a:off x="5439709" y="364652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1" name="Oval 150"/>
            <p:cNvSpPr/>
            <p:nvPr/>
          </p:nvSpPr>
          <p:spPr>
            <a:xfrm>
              <a:off x="4561383" y="479642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2" name="Oval 151"/>
            <p:cNvSpPr/>
            <p:nvPr/>
          </p:nvSpPr>
          <p:spPr>
            <a:xfrm>
              <a:off x="4544764" y="459300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3" name="Oval 152"/>
            <p:cNvSpPr/>
            <p:nvPr/>
          </p:nvSpPr>
          <p:spPr>
            <a:xfrm>
              <a:off x="4477208" y="478687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4" name="Oval 153"/>
            <p:cNvSpPr/>
            <p:nvPr/>
          </p:nvSpPr>
          <p:spPr>
            <a:xfrm>
              <a:off x="4630175" y="455836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5" name="Oval 154"/>
            <p:cNvSpPr/>
            <p:nvPr/>
          </p:nvSpPr>
          <p:spPr>
            <a:xfrm>
              <a:off x="4523450" y="475908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6" name="Oval 155"/>
            <p:cNvSpPr/>
            <p:nvPr/>
          </p:nvSpPr>
          <p:spPr>
            <a:xfrm>
              <a:off x="4630474" y="449108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7" name="Oval 156"/>
            <p:cNvSpPr/>
            <p:nvPr/>
          </p:nvSpPr>
          <p:spPr>
            <a:xfrm>
              <a:off x="4583812" y="454937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8" name="Oval 157"/>
            <p:cNvSpPr/>
            <p:nvPr/>
          </p:nvSpPr>
          <p:spPr>
            <a:xfrm>
              <a:off x="4527853" y="465092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9" name="Oval 158"/>
            <p:cNvSpPr/>
            <p:nvPr/>
          </p:nvSpPr>
          <p:spPr>
            <a:xfrm>
              <a:off x="4686347" y="483932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0" name="Oval 159"/>
            <p:cNvSpPr/>
            <p:nvPr/>
          </p:nvSpPr>
          <p:spPr>
            <a:xfrm>
              <a:off x="4774947" y="457540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1" name="Oval 160"/>
            <p:cNvSpPr/>
            <p:nvPr/>
          </p:nvSpPr>
          <p:spPr>
            <a:xfrm>
              <a:off x="4592146" y="493722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2" name="Oval 161"/>
            <p:cNvSpPr/>
            <p:nvPr/>
          </p:nvSpPr>
          <p:spPr>
            <a:xfrm>
              <a:off x="4647649" y="488385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3" name="Oval 162"/>
            <p:cNvSpPr/>
            <p:nvPr/>
          </p:nvSpPr>
          <p:spPr>
            <a:xfrm>
              <a:off x="4583425" y="489266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4" name="Oval 163"/>
            <p:cNvSpPr/>
            <p:nvPr/>
          </p:nvSpPr>
          <p:spPr>
            <a:xfrm>
              <a:off x="4540642" y="496773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5" name="Oval 164"/>
            <p:cNvSpPr/>
            <p:nvPr/>
          </p:nvSpPr>
          <p:spPr>
            <a:xfrm>
              <a:off x="4544644" y="469815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6" name="Oval 165"/>
            <p:cNvSpPr/>
            <p:nvPr/>
          </p:nvSpPr>
          <p:spPr>
            <a:xfrm>
              <a:off x="4943069" y="369578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7" name="Oval 166"/>
            <p:cNvSpPr/>
            <p:nvPr/>
          </p:nvSpPr>
          <p:spPr>
            <a:xfrm>
              <a:off x="5110124" y="375330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8" name="Oval 167"/>
            <p:cNvSpPr/>
            <p:nvPr/>
          </p:nvSpPr>
          <p:spPr>
            <a:xfrm>
              <a:off x="5131066" y="385298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9" name="Oval 168"/>
            <p:cNvSpPr/>
            <p:nvPr/>
          </p:nvSpPr>
          <p:spPr>
            <a:xfrm>
              <a:off x="5525594" y="403582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0" name="Oval 169"/>
            <p:cNvSpPr/>
            <p:nvPr/>
          </p:nvSpPr>
          <p:spPr>
            <a:xfrm>
              <a:off x="5525594" y="403582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1" name="Oval 170"/>
            <p:cNvSpPr/>
            <p:nvPr/>
          </p:nvSpPr>
          <p:spPr>
            <a:xfrm>
              <a:off x="5598760" y="412628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2" name="Oval 171"/>
            <p:cNvSpPr/>
            <p:nvPr/>
          </p:nvSpPr>
          <p:spPr>
            <a:xfrm>
              <a:off x="5536193" y="416017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3" name="Oval 172"/>
            <p:cNvSpPr/>
            <p:nvPr/>
          </p:nvSpPr>
          <p:spPr>
            <a:xfrm>
              <a:off x="5582520" y="400797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4" name="Oval 173"/>
            <p:cNvSpPr/>
            <p:nvPr/>
          </p:nvSpPr>
          <p:spPr>
            <a:xfrm>
              <a:off x="5647552" y="421674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5" name="Oval 174"/>
            <p:cNvSpPr/>
            <p:nvPr/>
          </p:nvSpPr>
          <p:spPr>
            <a:xfrm>
              <a:off x="5627286" y="408503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6" name="Oval 175"/>
            <p:cNvSpPr/>
            <p:nvPr/>
          </p:nvSpPr>
          <p:spPr>
            <a:xfrm>
              <a:off x="5524783" y="410196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7" name="Oval 176"/>
            <p:cNvSpPr/>
            <p:nvPr/>
          </p:nvSpPr>
          <p:spPr>
            <a:xfrm>
              <a:off x="5574372" y="406366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8" name="Oval 177"/>
            <p:cNvSpPr/>
            <p:nvPr/>
          </p:nvSpPr>
          <p:spPr>
            <a:xfrm>
              <a:off x="5637255" y="416130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9" name="Oval 178"/>
            <p:cNvSpPr/>
            <p:nvPr/>
          </p:nvSpPr>
          <p:spPr>
            <a:xfrm>
              <a:off x="5586566" y="419934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0" name="Oval 179"/>
            <p:cNvSpPr/>
            <p:nvPr/>
          </p:nvSpPr>
          <p:spPr>
            <a:xfrm>
              <a:off x="5606663" y="426155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1" name="Oval 180"/>
            <p:cNvSpPr/>
            <p:nvPr/>
          </p:nvSpPr>
          <p:spPr>
            <a:xfrm>
              <a:off x="5668697" y="434710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2" name="Oval 181"/>
            <p:cNvSpPr/>
            <p:nvPr/>
          </p:nvSpPr>
          <p:spPr>
            <a:xfrm>
              <a:off x="5659753" y="434965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3" name="Oval 182"/>
            <p:cNvSpPr/>
            <p:nvPr/>
          </p:nvSpPr>
          <p:spPr>
            <a:xfrm>
              <a:off x="5673541" y="426400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4" name="Oval 183"/>
            <p:cNvSpPr/>
            <p:nvPr/>
          </p:nvSpPr>
          <p:spPr>
            <a:xfrm>
              <a:off x="5741866" y="443755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5" name="Oval 184"/>
            <p:cNvSpPr/>
            <p:nvPr/>
          </p:nvSpPr>
          <p:spPr>
            <a:xfrm>
              <a:off x="5673114" y="446866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6" name="Oval 185"/>
            <p:cNvSpPr/>
            <p:nvPr/>
          </p:nvSpPr>
          <p:spPr>
            <a:xfrm>
              <a:off x="5707737" y="431159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7" name="Oval 186"/>
            <p:cNvSpPr/>
            <p:nvPr/>
          </p:nvSpPr>
          <p:spPr>
            <a:xfrm>
              <a:off x="5790656" y="452802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8" name="Oval 187"/>
            <p:cNvSpPr/>
            <p:nvPr/>
          </p:nvSpPr>
          <p:spPr>
            <a:xfrm>
              <a:off x="5722643" y="456544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9" name="Oval 188"/>
            <p:cNvSpPr/>
            <p:nvPr/>
          </p:nvSpPr>
          <p:spPr>
            <a:xfrm>
              <a:off x="5667886" y="441323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0" name="Oval 189"/>
            <p:cNvSpPr/>
            <p:nvPr/>
          </p:nvSpPr>
          <p:spPr>
            <a:xfrm>
              <a:off x="5717475" y="4374938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1" name="Oval 190"/>
            <p:cNvSpPr/>
            <p:nvPr/>
          </p:nvSpPr>
          <p:spPr>
            <a:xfrm>
              <a:off x="5774396" y="448278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2" name="Oval 191"/>
            <p:cNvSpPr/>
            <p:nvPr/>
          </p:nvSpPr>
          <p:spPr>
            <a:xfrm>
              <a:off x="5729671" y="451062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3" name="Oval 192"/>
            <p:cNvSpPr/>
            <p:nvPr/>
          </p:nvSpPr>
          <p:spPr>
            <a:xfrm>
              <a:off x="5770638" y="459068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4" name="Oval 193"/>
            <p:cNvSpPr/>
            <p:nvPr/>
          </p:nvSpPr>
          <p:spPr>
            <a:xfrm>
              <a:off x="5805839" y="463286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5" name="Oval 194"/>
            <p:cNvSpPr/>
            <p:nvPr/>
          </p:nvSpPr>
          <p:spPr>
            <a:xfrm>
              <a:off x="5805839" y="463286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6" name="Oval 195"/>
            <p:cNvSpPr/>
            <p:nvPr/>
          </p:nvSpPr>
          <p:spPr>
            <a:xfrm>
              <a:off x="5972523" y="478594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7" name="Oval 196"/>
            <p:cNvSpPr/>
            <p:nvPr/>
          </p:nvSpPr>
          <p:spPr>
            <a:xfrm>
              <a:off x="5879007" y="472331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8" name="Oval 197"/>
            <p:cNvSpPr/>
            <p:nvPr/>
          </p:nvSpPr>
          <p:spPr>
            <a:xfrm>
              <a:off x="5922911" y="463985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9" name="Oval 198"/>
            <p:cNvSpPr/>
            <p:nvPr/>
          </p:nvSpPr>
          <p:spPr>
            <a:xfrm>
              <a:off x="5862767" y="460500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0" name="Oval 199"/>
            <p:cNvSpPr/>
            <p:nvPr/>
          </p:nvSpPr>
          <p:spPr>
            <a:xfrm>
              <a:off x="5927798" y="4813782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1" name="Oval 200"/>
            <p:cNvSpPr/>
            <p:nvPr/>
          </p:nvSpPr>
          <p:spPr>
            <a:xfrm>
              <a:off x="5957139" y="473408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2" name="Oval 201"/>
            <p:cNvSpPr/>
            <p:nvPr/>
          </p:nvSpPr>
          <p:spPr>
            <a:xfrm>
              <a:off x="5805028" y="469899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3" name="Oval 202"/>
            <p:cNvSpPr/>
            <p:nvPr/>
          </p:nvSpPr>
          <p:spPr>
            <a:xfrm>
              <a:off x="5854618" y="466069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4" name="Oval 203"/>
            <p:cNvSpPr/>
            <p:nvPr/>
          </p:nvSpPr>
          <p:spPr>
            <a:xfrm>
              <a:off x="5911538" y="476854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5" name="Oval 204"/>
            <p:cNvSpPr/>
            <p:nvPr/>
          </p:nvSpPr>
          <p:spPr>
            <a:xfrm>
              <a:off x="5866813" y="479638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6" name="Oval 205"/>
            <p:cNvSpPr/>
            <p:nvPr/>
          </p:nvSpPr>
          <p:spPr>
            <a:xfrm>
              <a:off x="5907780" y="487644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7" name="Oval 206"/>
            <p:cNvSpPr/>
            <p:nvPr/>
          </p:nvSpPr>
          <p:spPr>
            <a:xfrm>
              <a:off x="5625319" y="431707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8" name="Oval 207"/>
            <p:cNvSpPr/>
            <p:nvPr/>
          </p:nvSpPr>
          <p:spPr>
            <a:xfrm>
              <a:off x="5520710" y="398312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9" name="Oval 208"/>
            <p:cNvSpPr/>
            <p:nvPr/>
          </p:nvSpPr>
          <p:spPr>
            <a:xfrm>
              <a:off x="5850322" y="483335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0" name="Oval 209"/>
            <p:cNvSpPr/>
            <p:nvPr/>
          </p:nvSpPr>
          <p:spPr>
            <a:xfrm>
              <a:off x="5946220" y="4902606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1" name="Oval 210"/>
            <p:cNvSpPr/>
            <p:nvPr/>
          </p:nvSpPr>
          <p:spPr>
            <a:xfrm>
              <a:off x="5747880" y="465130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2" name="Oval 211"/>
            <p:cNvSpPr/>
            <p:nvPr/>
          </p:nvSpPr>
          <p:spPr>
            <a:xfrm>
              <a:off x="5905838" y="468253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3" name="Oval 212"/>
            <p:cNvSpPr/>
            <p:nvPr/>
          </p:nvSpPr>
          <p:spPr>
            <a:xfrm>
              <a:off x="5954581" y="4687085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4" name="Oval 213"/>
            <p:cNvSpPr/>
            <p:nvPr/>
          </p:nvSpPr>
          <p:spPr>
            <a:xfrm>
              <a:off x="5534379" y="393045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5" name="Oval 214"/>
            <p:cNvSpPr/>
            <p:nvPr/>
          </p:nvSpPr>
          <p:spPr>
            <a:xfrm>
              <a:off x="5930431" y="4933061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6" name="Oval 215"/>
            <p:cNvSpPr/>
            <p:nvPr/>
          </p:nvSpPr>
          <p:spPr>
            <a:xfrm>
              <a:off x="5983077" y="4852964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7" name="Oval 216"/>
            <p:cNvSpPr/>
            <p:nvPr/>
          </p:nvSpPr>
          <p:spPr>
            <a:xfrm>
              <a:off x="5829408" y="474919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8" name="Oval 217"/>
            <p:cNvSpPr/>
            <p:nvPr/>
          </p:nvSpPr>
          <p:spPr>
            <a:xfrm>
              <a:off x="5821033" y="457124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9" name="Oval 218"/>
            <p:cNvSpPr/>
            <p:nvPr/>
          </p:nvSpPr>
          <p:spPr>
            <a:xfrm>
              <a:off x="4485197" y="4966253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0" name="Oval 219"/>
            <p:cNvSpPr/>
            <p:nvPr/>
          </p:nvSpPr>
          <p:spPr>
            <a:xfrm>
              <a:off x="4527666" y="490007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1" name="Oval 220"/>
            <p:cNvSpPr/>
            <p:nvPr/>
          </p:nvSpPr>
          <p:spPr>
            <a:xfrm>
              <a:off x="4479308" y="490946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2" name="Oval 221"/>
            <p:cNvSpPr/>
            <p:nvPr/>
          </p:nvSpPr>
          <p:spPr>
            <a:xfrm>
              <a:off x="4579271" y="4935857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3" name="Oval 222"/>
            <p:cNvSpPr/>
            <p:nvPr/>
          </p:nvSpPr>
          <p:spPr>
            <a:xfrm>
              <a:off x="5973051" y="4965309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4" name="Oval 223"/>
            <p:cNvSpPr/>
            <p:nvPr/>
          </p:nvSpPr>
          <p:spPr>
            <a:xfrm>
              <a:off x="5976491" y="4674850"/>
              <a:ext cx="53663" cy="5288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225" name="Düz Bağlayıcı 224"/>
          <p:cNvCxnSpPr>
            <a:stCxn id="62" idx="4"/>
            <a:endCxn id="23" idx="6"/>
          </p:cNvCxnSpPr>
          <p:nvPr/>
        </p:nvCxnSpPr>
        <p:spPr>
          <a:xfrm>
            <a:off x="4143684" y="3431656"/>
            <a:ext cx="285566" cy="2644884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6" name="Resim 2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33" y="5384187"/>
            <a:ext cx="2208744" cy="1244363"/>
          </a:xfrm>
          <a:prstGeom prst="rect">
            <a:avLst/>
          </a:prstGeom>
        </p:spPr>
      </p:pic>
      <p:sp>
        <p:nvSpPr>
          <p:cNvPr id="228" name="Metin kutusu 227"/>
          <p:cNvSpPr txBox="1"/>
          <p:nvPr/>
        </p:nvSpPr>
        <p:spPr>
          <a:xfrm>
            <a:off x="1606205" y="344093"/>
            <a:ext cx="48263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RADYASYON NASIL YAYILIR ?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230" name="Metin kutusu 229"/>
          <p:cNvSpPr txBox="1"/>
          <p:nvPr/>
        </p:nvSpPr>
        <p:spPr>
          <a:xfrm>
            <a:off x="7316954" y="5503965"/>
            <a:ext cx="1201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Parçacık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(Foton)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231" name="Oval 230"/>
          <p:cNvSpPr/>
          <p:nvPr/>
        </p:nvSpPr>
        <p:spPr>
          <a:xfrm rot="3784286">
            <a:off x="6214044" y="5947119"/>
            <a:ext cx="171143" cy="177800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2" name="Sağ Ok 231"/>
          <p:cNvSpPr/>
          <p:nvPr/>
        </p:nvSpPr>
        <p:spPr>
          <a:xfrm>
            <a:off x="6292508" y="2072819"/>
            <a:ext cx="1186382" cy="508391"/>
          </a:xfrm>
          <a:prstGeom prst="rightArrow">
            <a:avLst/>
          </a:prstGeom>
          <a:solidFill>
            <a:srgbClr val="FF33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3" name="Metin kutusu 232"/>
          <p:cNvSpPr txBox="1"/>
          <p:nvPr/>
        </p:nvSpPr>
        <p:spPr>
          <a:xfrm>
            <a:off x="7640826" y="2068991"/>
            <a:ext cx="877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Dalga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8298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407" y="830997"/>
            <a:ext cx="9222813" cy="503533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010194" y="0"/>
            <a:ext cx="76426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dirty="0" smtClean="0">
                <a:solidFill>
                  <a:srgbClr val="FFFF00"/>
                </a:solidFill>
              </a:rPr>
              <a:t>İYONLAŞTIRICI RADYASYONUN ETKİLEŞMESİ SONUCUNDA FİZİKSEL VE BİYOLOJİK YANITLAR. </a:t>
            </a:r>
            <a:endParaRPr lang="tr-TR" sz="2400" dirty="0">
              <a:solidFill>
                <a:srgbClr val="FFFF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0" y="586633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İnsan vücudunda her gün 10 hücreden 1 hücre radyasyon dışı nedenlere bağlı olarak  mutasyon,</a:t>
            </a:r>
          </a:p>
          <a:p>
            <a:r>
              <a:rPr lang="tr-TR" dirty="0" smtClean="0">
                <a:solidFill>
                  <a:srgbClr val="FFFF00"/>
                </a:solidFill>
              </a:rPr>
              <a:t>1 akciğer röntgeninde alınan radyasyon dozundaki mutasyon eşit (2.5 </a:t>
            </a:r>
            <a:r>
              <a:rPr lang="tr-TR" dirty="0" err="1" smtClean="0">
                <a:solidFill>
                  <a:srgbClr val="FFFF00"/>
                </a:solidFill>
              </a:rPr>
              <a:t>mGy</a:t>
            </a:r>
            <a:r>
              <a:rPr lang="tr-TR" dirty="0" smtClean="0">
                <a:solidFill>
                  <a:srgbClr val="FFFF00"/>
                </a:solidFill>
              </a:rPr>
              <a:t>/ gama doz/gün)</a:t>
            </a:r>
          </a:p>
        </p:txBody>
      </p:sp>
    </p:spTree>
    <p:extLst>
      <p:ext uri="{BB962C8B-B14F-4D97-AF65-F5344CB8AC3E}">
        <p14:creationId xmlns:p14="http://schemas.microsoft.com/office/powerpoint/2010/main" val="34086554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>
            <a:spLocks noChangeArrowheads="1"/>
          </p:cNvSpPr>
          <p:nvPr/>
        </p:nvSpPr>
        <p:spPr bwMode="auto">
          <a:xfrm>
            <a:off x="2367374" y="188640"/>
            <a:ext cx="410099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YÜKSEK ŞİDDETTE</a:t>
            </a:r>
          </a:p>
          <a:p>
            <a:pPr algn="ctr"/>
            <a:r>
              <a:rPr lang="tr-TR" sz="2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İYONLAŞTIRICI RADYASON</a:t>
            </a:r>
            <a:endParaRPr lang="tr-TR" sz="28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8853" y="3884023"/>
            <a:ext cx="3055147" cy="2894864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05694" y="1700213"/>
            <a:ext cx="8640763" cy="3557587"/>
          </a:xfrm>
          <a:prstGeom prst="rect">
            <a:avLst/>
          </a:prstGeom>
        </p:spPr>
        <p:txBody>
          <a:bodyPr/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Ani Etkileri: Eşik değer in üstünde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de-DE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&gt;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1 Gy</a:t>
            </a: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: Deride yanma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,</a:t>
            </a: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bulantı,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</a:t>
            </a: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kusma</a:t>
            </a: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3-5 </a:t>
            </a:r>
            <a:r>
              <a:rPr kumimoji="0" lang="tr-TR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Gy</a:t>
            </a: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: Kan tablosunda değişim (yaşam süresi %50, 30-60 gün) </a:t>
            </a: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5-8 </a:t>
            </a:r>
            <a:r>
              <a:rPr kumimoji="0" lang="tr-TR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Gy</a:t>
            </a: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: Saç dökülmesi (yaşam süresi 15- 20 % 50 gün)</a:t>
            </a: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&gt;10 </a:t>
            </a:r>
            <a:r>
              <a:rPr kumimoji="0" lang="tr-TR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Gy</a:t>
            </a: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: Merkezi sinir sisteminin çökmesi (1-2 gün)  </a:t>
            </a:r>
          </a:p>
          <a:p>
            <a:pPr marL="990600" marR="0" lvl="1" indent="-5334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tr-TR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Unicode MS" pitchFamily="34" charset="-128"/>
              </a:rPr>
              <a:t>Uzun Vadede Etkileri: Eşik değer yok</a:t>
            </a:r>
            <a:endParaRPr lang="tr-TR" sz="2000" b="1" dirty="0">
              <a:solidFill>
                <a:srgbClr val="FFFF00"/>
              </a:solidFill>
              <a:latin typeface="Arial Unicode MS" pitchFamily="34" charset="-128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r-TR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Kanser, Lösemi </a:t>
            </a:r>
            <a:endParaRPr kumimoji="0" lang="de-DE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Stres, </a:t>
            </a:r>
            <a:r>
              <a:rPr kumimoji="0" lang="tr-TR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Depreson</a:t>
            </a:r>
            <a:r>
              <a:rPr kumimoji="0" lang="tr-TR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; Radyo-</a:t>
            </a:r>
            <a:r>
              <a:rPr kumimoji="0" lang="tr-TR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fobya</a:t>
            </a:r>
            <a:r>
              <a:rPr kumimoji="0" lang="tr-TR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 pitchFamily="34" charset="-128"/>
                <a:ea typeface="+mn-ea"/>
                <a:cs typeface="+mn-cs"/>
              </a:rPr>
              <a:t> </a:t>
            </a:r>
            <a:endParaRPr kumimoji="0" lang="de-DE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 pitchFamily="34" charset="-128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99132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>
            <a:spLocks noChangeArrowheads="1"/>
          </p:cNvSpPr>
          <p:nvPr/>
        </p:nvSpPr>
        <p:spPr bwMode="auto">
          <a:xfrm>
            <a:off x="982153" y="136388"/>
            <a:ext cx="66117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DÜŞÜK ŞİDDETTE İYONLAŞTIRICI RADYASON </a:t>
            </a:r>
            <a:endParaRPr lang="tr-TR" sz="28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430464" y="1316551"/>
            <a:ext cx="646099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Doğal radyasyon ışınlamalarının etkisi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0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İyonlaştırıcı radyasyonun kullanıldığı tanısal incelemeleri </a:t>
            </a:r>
          </a:p>
          <a:p>
            <a:r>
              <a:rPr lang="tr-TR" sz="2000" dirty="0">
                <a:solidFill>
                  <a:schemeClr val="bg1"/>
                </a:solidFill>
              </a:rPr>
              <a:t> </a:t>
            </a:r>
            <a:r>
              <a:rPr lang="tr-TR" sz="2000" dirty="0" smtClean="0">
                <a:solidFill>
                  <a:schemeClr val="bg1"/>
                </a:solidFill>
              </a:rPr>
              <a:t>    (radyoloji ve nükleer tıp) yaptıran hastaların maruz kaldığı</a:t>
            </a:r>
          </a:p>
          <a:p>
            <a:r>
              <a:rPr lang="tr-TR" sz="2000" dirty="0" smtClean="0">
                <a:solidFill>
                  <a:schemeClr val="bg1"/>
                </a:solidFill>
              </a:rPr>
              <a:t>      radyasyon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000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Meslekleri gereği radyasyona maruz kalanlar 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685972" y="854886"/>
            <a:ext cx="1186479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Şiddet ?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732937" y="3815290"/>
            <a:ext cx="893193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Risk ?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872451" y="5820370"/>
            <a:ext cx="45165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Yaşamın düşük şiddetteki diğer riskleri ile </a:t>
            </a:r>
          </a:p>
          <a:p>
            <a:r>
              <a:rPr lang="tr-TR" sz="2000" dirty="0" smtClean="0">
                <a:solidFill>
                  <a:schemeClr val="bg1"/>
                </a:solidFill>
              </a:rPr>
              <a:t>karşılaştırılabilir oranda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162751" y="4356206"/>
            <a:ext cx="24838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Çok düşük kanser riski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32937" y="5213524"/>
            <a:ext cx="2859629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Risk ne kadar düşük ?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7391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1"/>
          <p:cNvGrpSpPr/>
          <p:nvPr/>
        </p:nvGrpSpPr>
        <p:grpSpPr>
          <a:xfrm>
            <a:off x="420413" y="2110476"/>
            <a:ext cx="3968562" cy="1483826"/>
            <a:chOff x="420413" y="2110476"/>
            <a:chExt cx="3968562" cy="1483826"/>
          </a:xfrm>
        </p:grpSpPr>
        <p:sp>
          <p:nvSpPr>
            <p:cNvPr id="3" name="Freeform 119"/>
            <p:cNvSpPr>
              <a:spLocks/>
            </p:cNvSpPr>
            <p:nvPr/>
          </p:nvSpPr>
          <p:spPr bwMode="auto">
            <a:xfrm>
              <a:off x="1057203" y="3342125"/>
              <a:ext cx="123825" cy="131762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1 w 78"/>
                <a:gd name="T11" fmla="*/ 4 h 83"/>
                <a:gd name="T12" fmla="*/ 58 w 78"/>
                <a:gd name="T13" fmla="*/ 6 h 83"/>
                <a:gd name="T14" fmla="*/ 56 w 78"/>
                <a:gd name="T15" fmla="*/ 6 h 83"/>
                <a:gd name="T16" fmla="*/ 50 w 78"/>
                <a:gd name="T17" fmla="*/ 8 h 83"/>
                <a:gd name="T18" fmla="*/ 48 w 78"/>
                <a:gd name="T19" fmla="*/ 8 h 83"/>
                <a:gd name="T20" fmla="*/ 44 w 78"/>
                <a:gd name="T21" fmla="*/ 13 h 83"/>
                <a:gd name="T22" fmla="*/ 39 w 78"/>
                <a:gd name="T23" fmla="*/ 13 h 83"/>
                <a:gd name="T24" fmla="*/ 33 w 78"/>
                <a:gd name="T25" fmla="*/ 18 h 83"/>
                <a:gd name="T26" fmla="*/ 31 w 78"/>
                <a:gd name="T27" fmla="*/ 18 h 83"/>
                <a:gd name="T28" fmla="*/ 28 w 78"/>
                <a:gd name="T29" fmla="*/ 20 h 83"/>
                <a:gd name="T30" fmla="*/ 23 w 78"/>
                <a:gd name="T31" fmla="*/ 23 h 83"/>
                <a:gd name="T32" fmla="*/ 20 w 78"/>
                <a:gd name="T33" fmla="*/ 25 h 83"/>
                <a:gd name="T34" fmla="*/ 17 w 78"/>
                <a:gd name="T35" fmla="*/ 25 h 83"/>
                <a:gd name="T36" fmla="*/ 13 w 78"/>
                <a:gd name="T37" fmla="*/ 30 h 83"/>
                <a:gd name="T38" fmla="*/ 13 w 78"/>
                <a:gd name="T39" fmla="*/ 31 h 83"/>
                <a:gd name="T40" fmla="*/ 11 w 78"/>
                <a:gd name="T41" fmla="*/ 33 h 83"/>
                <a:gd name="T42" fmla="*/ 8 w 78"/>
                <a:gd name="T43" fmla="*/ 33 h 83"/>
                <a:gd name="T44" fmla="*/ 8 w 78"/>
                <a:gd name="T45" fmla="*/ 36 h 83"/>
                <a:gd name="T46" fmla="*/ 5 w 78"/>
                <a:gd name="T47" fmla="*/ 38 h 83"/>
                <a:gd name="T48" fmla="*/ 5 w 78"/>
                <a:gd name="T49" fmla="*/ 40 h 83"/>
                <a:gd name="T50" fmla="*/ 3 w 78"/>
                <a:gd name="T51" fmla="*/ 45 h 83"/>
                <a:gd name="T52" fmla="*/ 3 w 78"/>
                <a:gd name="T53" fmla="*/ 52 h 83"/>
                <a:gd name="T54" fmla="*/ 0 w 78"/>
                <a:gd name="T55" fmla="*/ 55 h 83"/>
                <a:gd name="T56" fmla="*/ 0 w 78"/>
                <a:gd name="T57" fmla="*/ 68 h 83"/>
                <a:gd name="T58" fmla="*/ 3 w 78"/>
                <a:gd name="T59" fmla="*/ 70 h 83"/>
                <a:gd name="T60" fmla="*/ 3 w 78"/>
                <a:gd name="T61" fmla="*/ 72 h 83"/>
                <a:gd name="T62" fmla="*/ 11 w 78"/>
                <a:gd name="T63" fmla="*/ 80 h 83"/>
                <a:gd name="T64" fmla="*/ 13 w 78"/>
                <a:gd name="T65" fmla="*/ 80 h 83"/>
                <a:gd name="T66" fmla="*/ 13 w 78"/>
                <a:gd name="T67" fmla="*/ 82 h 83"/>
                <a:gd name="T68" fmla="*/ 31 w 78"/>
                <a:gd name="T69" fmla="*/ 82 h 83"/>
                <a:gd name="T70" fmla="*/ 33 w 78"/>
                <a:gd name="T71" fmla="*/ 80 h 83"/>
                <a:gd name="T72" fmla="*/ 36 w 78"/>
                <a:gd name="T73" fmla="*/ 80 h 83"/>
                <a:gd name="T74" fmla="*/ 39 w 78"/>
                <a:gd name="T75" fmla="*/ 77 h 83"/>
                <a:gd name="T76" fmla="*/ 44 w 78"/>
                <a:gd name="T77" fmla="*/ 77 h 83"/>
                <a:gd name="T78" fmla="*/ 53 w 78"/>
                <a:gd name="T79" fmla="*/ 68 h 83"/>
                <a:gd name="T80" fmla="*/ 53 w 78"/>
                <a:gd name="T81" fmla="*/ 65 h 83"/>
                <a:gd name="T82" fmla="*/ 56 w 78"/>
                <a:gd name="T83" fmla="*/ 65 h 83"/>
                <a:gd name="T84" fmla="*/ 58 w 78"/>
                <a:gd name="T85" fmla="*/ 63 h 83"/>
                <a:gd name="T86" fmla="*/ 58 w 78"/>
                <a:gd name="T87" fmla="*/ 61 h 83"/>
                <a:gd name="T88" fmla="*/ 61 w 78"/>
                <a:gd name="T89" fmla="*/ 59 h 83"/>
                <a:gd name="T90" fmla="*/ 61 w 78"/>
                <a:gd name="T91" fmla="*/ 55 h 83"/>
                <a:gd name="T92" fmla="*/ 64 w 78"/>
                <a:gd name="T93" fmla="*/ 52 h 83"/>
                <a:gd name="T94" fmla="*/ 64 w 78"/>
                <a:gd name="T95" fmla="*/ 50 h 83"/>
                <a:gd name="T96" fmla="*/ 66 w 78"/>
                <a:gd name="T97" fmla="*/ 48 h 83"/>
                <a:gd name="T98" fmla="*/ 66 w 78"/>
                <a:gd name="T99" fmla="*/ 43 h 83"/>
                <a:gd name="T100" fmla="*/ 69 w 78"/>
                <a:gd name="T101" fmla="*/ 40 h 83"/>
                <a:gd name="T102" fmla="*/ 69 w 78"/>
                <a:gd name="T103" fmla="*/ 33 h 83"/>
                <a:gd name="T104" fmla="*/ 72 w 78"/>
                <a:gd name="T105" fmla="*/ 31 h 83"/>
                <a:gd name="T106" fmla="*/ 72 w 78"/>
                <a:gd name="T107" fmla="*/ 27 h 83"/>
                <a:gd name="T108" fmla="*/ 74 w 78"/>
                <a:gd name="T109" fmla="*/ 23 h 83"/>
                <a:gd name="T110" fmla="*/ 74 w 78"/>
                <a:gd name="T111" fmla="*/ 11 h 83"/>
                <a:gd name="T112" fmla="*/ 77 w 78"/>
                <a:gd name="T113" fmla="*/ 8 h 83"/>
                <a:gd name="T114" fmla="*/ 77 w 78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4" y="13"/>
                  </a:lnTo>
                  <a:lnTo>
                    <a:pt x="39" y="13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8" y="20"/>
                  </a:lnTo>
                  <a:lnTo>
                    <a:pt x="23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11" y="80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6" y="65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3"/>
                  </a:lnTo>
                  <a:lnTo>
                    <a:pt x="69" y="40"/>
                  </a:lnTo>
                  <a:lnTo>
                    <a:pt x="69" y="33"/>
                  </a:lnTo>
                  <a:lnTo>
                    <a:pt x="72" y="31"/>
                  </a:lnTo>
                  <a:lnTo>
                    <a:pt x="72" y="27"/>
                  </a:lnTo>
                  <a:lnTo>
                    <a:pt x="74" y="23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" name="Freeform 120"/>
            <p:cNvSpPr>
              <a:spLocks/>
            </p:cNvSpPr>
            <p:nvPr/>
          </p:nvSpPr>
          <p:spPr bwMode="auto">
            <a:xfrm>
              <a:off x="420413" y="3076470"/>
              <a:ext cx="122237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4 h 83"/>
                <a:gd name="T10" fmla="*/ 60 w 77"/>
                <a:gd name="T11" fmla="*/ 4 h 83"/>
                <a:gd name="T12" fmla="*/ 58 w 77"/>
                <a:gd name="T13" fmla="*/ 6 h 83"/>
                <a:gd name="T14" fmla="*/ 56 w 77"/>
                <a:gd name="T15" fmla="*/ 6 h 83"/>
                <a:gd name="T16" fmla="*/ 51 w 77"/>
                <a:gd name="T17" fmla="*/ 8 h 83"/>
                <a:gd name="T18" fmla="*/ 48 w 77"/>
                <a:gd name="T19" fmla="*/ 8 h 83"/>
                <a:gd name="T20" fmla="*/ 43 w 77"/>
                <a:gd name="T21" fmla="*/ 13 h 83"/>
                <a:gd name="T22" fmla="*/ 38 w 77"/>
                <a:gd name="T23" fmla="*/ 13 h 83"/>
                <a:gd name="T24" fmla="*/ 33 w 77"/>
                <a:gd name="T25" fmla="*/ 18 h 83"/>
                <a:gd name="T26" fmla="*/ 30 w 77"/>
                <a:gd name="T27" fmla="*/ 18 h 83"/>
                <a:gd name="T28" fmla="*/ 28 w 77"/>
                <a:gd name="T29" fmla="*/ 20 h 83"/>
                <a:gd name="T30" fmla="*/ 24 w 77"/>
                <a:gd name="T31" fmla="*/ 23 h 83"/>
                <a:gd name="T32" fmla="*/ 21 w 77"/>
                <a:gd name="T33" fmla="*/ 25 h 83"/>
                <a:gd name="T34" fmla="*/ 18 w 77"/>
                <a:gd name="T35" fmla="*/ 25 h 83"/>
                <a:gd name="T36" fmla="*/ 13 w 77"/>
                <a:gd name="T37" fmla="*/ 30 h 83"/>
                <a:gd name="T38" fmla="*/ 13 w 77"/>
                <a:gd name="T39" fmla="*/ 31 h 83"/>
                <a:gd name="T40" fmla="*/ 10 w 77"/>
                <a:gd name="T41" fmla="*/ 33 h 83"/>
                <a:gd name="T42" fmla="*/ 8 w 77"/>
                <a:gd name="T43" fmla="*/ 33 h 83"/>
                <a:gd name="T44" fmla="*/ 8 w 77"/>
                <a:gd name="T45" fmla="*/ 36 h 83"/>
                <a:gd name="T46" fmla="*/ 5 w 77"/>
                <a:gd name="T47" fmla="*/ 38 h 83"/>
                <a:gd name="T48" fmla="*/ 5 w 77"/>
                <a:gd name="T49" fmla="*/ 40 h 83"/>
                <a:gd name="T50" fmla="*/ 3 w 77"/>
                <a:gd name="T51" fmla="*/ 45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0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4 w 77"/>
                <a:gd name="T83" fmla="*/ 68 h 83"/>
                <a:gd name="T84" fmla="*/ 54 w 77"/>
                <a:gd name="T85" fmla="*/ 65 h 83"/>
                <a:gd name="T86" fmla="*/ 56 w 77"/>
                <a:gd name="T87" fmla="*/ 65 h 83"/>
                <a:gd name="T88" fmla="*/ 56 w 77"/>
                <a:gd name="T89" fmla="*/ 63 h 83"/>
                <a:gd name="T90" fmla="*/ 60 w 77"/>
                <a:gd name="T91" fmla="*/ 58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3 h 83"/>
                <a:gd name="T100" fmla="*/ 66 w 77"/>
                <a:gd name="T101" fmla="*/ 40 h 83"/>
                <a:gd name="T102" fmla="*/ 68 w 77"/>
                <a:gd name="T103" fmla="*/ 38 h 83"/>
                <a:gd name="T104" fmla="*/ 68 w 77"/>
                <a:gd name="T105" fmla="*/ 31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8 h 83"/>
                <a:gd name="T112" fmla="*/ 73 w 77"/>
                <a:gd name="T113" fmla="*/ 8 h 83"/>
                <a:gd name="T114" fmla="*/ 76 w 77"/>
                <a:gd name="T115" fmla="*/ 6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0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4" y="23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0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0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4" y="68"/>
                  </a:lnTo>
                  <a:lnTo>
                    <a:pt x="54" y="65"/>
                  </a:lnTo>
                  <a:lnTo>
                    <a:pt x="56" y="65"/>
                  </a:lnTo>
                  <a:lnTo>
                    <a:pt x="56" y="63"/>
                  </a:lnTo>
                  <a:lnTo>
                    <a:pt x="60" y="58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1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6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" name="Freeform 121"/>
            <p:cNvSpPr>
              <a:spLocks/>
            </p:cNvSpPr>
            <p:nvPr/>
          </p:nvSpPr>
          <p:spPr bwMode="auto">
            <a:xfrm>
              <a:off x="447088" y="2620412"/>
              <a:ext cx="125413" cy="130175"/>
            </a:xfrm>
            <a:custGeom>
              <a:avLst/>
              <a:gdLst>
                <a:gd name="T0" fmla="*/ 78 w 79"/>
                <a:gd name="T1" fmla="*/ 0 h 82"/>
                <a:gd name="T2" fmla="*/ 75 w 79"/>
                <a:gd name="T3" fmla="*/ 0 h 82"/>
                <a:gd name="T4" fmla="*/ 73 w 79"/>
                <a:gd name="T5" fmla="*/ 2 h 82"/>
                <a:gd name="T6" fmla="*/ 70 w 79"/>
                <a:gd name="T7" fmla="*/ 2 h 82"/>
                <a:gd name="T8" fmla="*/ 67 w 79"/>
                <a:gd name="T9" fmla="*/ 5 h 82"/>
                <a:gd name="T10" fmla="*/ 62 w 79"/>
                <a:gd name="T11" fmla="*/ 5 h 82"/>
                <a:gd name="T12" fmla="*/ 59 w 79"/>
                <a:gd name="T13" fmla="*/ 7 h 82"/>
                <a:gd name="T14" fmla="*/ 56 w 79"/>
                <a:gd name="T15" fmla="*/ 7 h 82"/>
                <a:gd name="T16" fmla="*/ 54 w 79"/>
                <a:gd name="T17" fmla="*/ 9 h 82"/>
                <a:gd name="T18" fmla="*/ 52 w 79"/>
                <a:gd name="T19" fmla="*/ 9 h 82"/>
                <a:gd name="T20" fmla="*/ 47 w 79"/>
                <a:gd name="T21" fmla="*/ 12 h 82"/>
                <a:gd name="T22" fmla="*/ 44 w 79"/>
                <a:gd name="T23" fmla="*/ 14 h 82"/>
                <a:gd name="T24" fmla="*/ 42 w 79"/>
                <a:gd name="T25" fmla="*/ 14 h 82"/>
                <a:gd name="T26" fmla="*/ 39 w 79"/>
                <a:gd name="T27" fmla="*/ 16 h 82"/>
                <a:gd name="T28" fmla="*/ 34 w 79"/>
                <a:gd name="T29" fmla="*/ 19 h 82"/>
                <a:gd name="T30" fmla="*/ 31 w 79"/>
                <a:gd name="T31" fmla="*/ 19 h 82"/>
                <a:gd name="T32" fmla="*/ 23 w 79"/>
                <a:gd name="T33" fmla="*/ 25 h 82"/>
                <a:gd name="T34" fmla="*/ 22 w 79"/>
                <a:gd name="T35" fmla="*/ 25 h 82"/>
                <a:gd name="T36" fmla="*/ 11 w 79"/>
                <a:gd name="T37" fmla="*/ 34 h 82"/>
                <a:gd name="T38" fmla="*/ 8 w 79"/>
                <a:gd name="T39" fmla="*/ 34 h 82"/>
                <a:gd name="T40" fmla="*/ 8 w 79"/>
                <a:gd name="T41" fmla="*/ 36 h 82"/>
                <a:gd name="T42" fmla="*/ 5 w 79"/>
                <a:gd name="T43" fmla="*/ 39 h 82"/>
                <a:gd name="T44" fmla="*/ 5 w 79"/>
                <a:gd name="T45" fmla="*/ 41 h 82"/>
                <a:gd name="T46" fmla="*/ 3 w 79"/>
                <a:gd name="T47" fmla="*/ 46 h 82"/>
                <a:gd name="T48" fmla="*/ 3 w 79"/>
                <a:gd name="T49" fmla="*/ 52 h 82"/>
                <a:gd name="T50" fmla="*/ 0 w 79"/>
                <a:gd name="T51" fmla="*/ 54 h 82"/>
                <a:gd name="T52" fmla="*/ 0 w 79"/>
                <a:gd name="T53" fmla="*/ 68 h 82"/>
                <a:gd name="T54" fmla="*/ 3 w 79"/>
                <a:gd name="T55" fmla="*/ 70 h 82"/>
                <a:gd name="T56" fmla="*/ 3 w 79"/>
                <a:gd name="T57" fmla="*/ 73 h 82"/>
                <a:gd name="T58" fmla="*/ 11 w 79"/>
                <a:gd name="T59" fmla="*/ 79 h 82"/>
                <a:gd name="T60" fmla="*/ 13 w 79"/>
                <a:gd name="T61" fmla="*/ 79 h 82"/>
                <a:gd name="T62" fmla="*/ 13 w 79"/>
                <a:gd name="T63" fmla="*/ 81 h 82"/>
                <a:gd name="T64" fmla="*/ 31 w 79"/>
                <a:gd name="T65" fmla="*/ 81 h 82"/>
                <a:gd name="T66" fmla="*/ 34 w 79"/>
                <a:gd name="T67" fmla="*/ 79 h 82"/>
                <a:gd name="T68" fmla="*/ 36 w 79"/>
                <a:gd name="T69" fmla="*/ 79 h 82"/>
                <a:gd name="T70" fmla="*/ 39 w 79"/>
                <a:gd name="T71" fmla="*/ 76 h 82"/>
                <a:gd name="T72" fmla="*/ 44 w 79"/>
                <a:gd name="T73" fmla="*/ 76 h 82"/>
                <a:gd name="T74" fmla="*/ 54 w 79"/>
                <a:gd name="T75" fmla="*/ 68 h 82"/>
                <a:gd name="T76" fmla="*/ 54 w 79"/>
                <a:gd name="T77" fmla="*/ 66 h 82"/>
                <a:gd name="T78" fmla="*/ 56 w 79"/>
                <a:gd name="T79" fmla="*/ 66 h 82"/>
                <a:gd name="T80" fmla="*/ 59 w 79"/>
                <a:gd name="T81" fmla="*/ 63 h 82"/>
                <a:gd name="T82" fmla="*/ 59 w 79"/>
                <a:gd name="T83" fmla="*/ 61 h 82"/>
                <a:gd name="T84" fmla="*/ 62 w 79"/>
                <a:gd name="T85" fmla="*/ 59 h 82"/>
                <a:gd name="T86" fmla="*/ 62 w 79"/>
                <a:gd name="T87" fmla="*/ 54 h 82"/>
                <a:gd name="T88" fmla="*/ 65 w 79"/>
                <a:gd name="T89" fmla="*/ 52 h 82"/>
                <a:gd name="T90" fmla="*/ 65 w 79"/>
                <a:gd name="T91" fmla="*/ 49 h 82"/>
                <a:gd name="T92" fmla="*/ 67 w 79"/>
                <a:gd name="T93" fmla="*/ 47 h 82"/>
                <a:gd name="T94" fmla="*/ 67 w 79"/>
                <a:gd name="T95" fmla="*/ 43 h 82"/>
                <a:gd name="T96" fmla="*/ 70 w 79"/>
                <a:gd name="T97" fmla="*/ 41 h 82"/>
                <a:gd name="T98" fmla="*/ 70 w 79"/>
                <a:gd name="T99" fmla="*/ 34 h 82"/>
                <a:gd name="T100" fmla="*/ 73 w 79"/>
                <a:gd name="T101" fmla="*/ 32 h 82"/>
                <a:gd name="T102" fmla="*/ 73 w 79"/>
                <a:gd name="T103" fmla="*/ 27 h 82"/>
                <a:gd name="T104" fmla="*/ 75 w 79"/>
                <a:gd name="T105" fmla="*/ 22 h 82"/>
                <a:gd name="T106" fmla="*/ 75 w 79"/>
                <a:gd name="T107" fmla="*/ 12 h 82"/>
                <a:gd name="T108" fmla="*/ 78 w 79"/>
                <a:gd name="T109" fmla="*/ 9 h 82"/>
                <a:gd name="T110" fmla="*/ 78 w 79"/>
                <a:gd name="T1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82">
                  <a:moveTo>
                    <a:pt x="78" y="0"/>
                  </a:moveTo>
                  <a:lnTo>
                    <a:pt x="75" y="0"/>
                  </a:lnTo>
                  <a:lnTo>
                    <a:pt x="73" y="2"/>
                  </a:lnTo>
                  <a:lnTo>
                    <a:pt x="70" y="2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4" y="9"/>
                  </a:lnTo>
                  <a:lnTo>
                    <a:pt x="52" y="9"/>
                  </a:lnTo>
                  <a:lnTo>
                    <a:pt x="47" y="12"/>
                  </a:lnTo>
                  <a:lnTo>
                    <a:pt x="44" y="14"/>
                  </a:lnTo>
                  <a:lnTo>
                    <a:pt x="42" y="14"/>
                  </a:lnTo>
                  <a:lnTo>
                    <a:pt x="39" y="16"/>
                  </a:lnTo>
                  <a:lnTo>
                    <a:pt x="34" y="19"/>
                  </a:lnTo>
                  <a:lnTo>
                    <a:pt x="31" y="19"/>
                  </a:lnTo>
                  <a:lnTo>
                    <a:pt x="23" y="25"/>
                  </a:lnTo>
                  <a:lnTo>
                    <a:pt x="22" y="25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5" y="39"/>
                  </a:lnTo>
                  <a:lnTo>
                    <a:pt x="5" y="41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3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81"/>
                  </a:lnTo>
                  <a:lnTo>
                    <a:pt x="31" y="81"/>
                  </a:lnTo>
                  <a:lnTo>
                    <a:pt x="34" y="79"/>
                  </a:lnTo>
                  <a:lnTo>
                    <a:pt x="36" y="79"/>
                  </a:lnTo>
                  <a:lnTo>
                    <a:pt x="39" y="76"/>
                  </a:lnTo>
                  <a:lnTo>
                    <a:pt x="44" y="76"/>
                  </a:lnTo>
                  <a:lnTo>
                    <a:pt x="54" y="68"/>
                  </a:lnTo>
                  <a:lnTo>
                    <a:pt x="54" y="66"/>
                  </a:lnTo>
                  <a:lnTo>
                    <a:pt x="56" y="66"/>
                  </a:lnTo>
                  <a:lnTo>
                    <a:pt x="59" y="63"/>
                  </a:lnTo>
                  <a:lnTo>
                    <a:pt x="59" y="61"/>
                  </a:lnTo>
                  <a:lnTo>
                    <a:pt x="62" y="59"/>
                  </a:lnTo>
                  <a:lnTo>
                    <a:pt x="62" y="54"/>
                  </a:lnTo>
                  <a:lnTo>
                    <a:pt x="65" y="52"/>
                  </a:lnTo>
                  <a:lnTo>
                    <a:pt x="65" y="49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70" y="41"/>
                  </a:lnTo>
                  <a:lnTo>
                    <a:pt x="70" y="34"/>
                  </a:lnTo>
                  <a:lnTo>
                    <a:pt x="73" y="32"/>
                  </a:lnTo>
                  <a:lnTo>
                    <a:pt x="73" y="27"/>
                  </a:lnTo>
                  <a:lnTo>
                    <a:pt x="75" y="22"/>
                  </a:lnTo>
                  <a:lnTo>
                    <a:pt x="75" y="12"/>
                  </a:lnTo>
                  <a:lnTo>
                    <a:pt x="78" y="9"/>
                  </a:lnTo>
                  <a:lnTo>
                    <a:pt x="7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" name="Freeform 122"/>
            <p:cNvSpPr>
              <a:spLocks/>
            </p:cNvSpPr>
            <p:nvPr/>
          </p:nvSpPr>
          <p:spPr bwMode="auto">
            <a:xfrm>
              <a:off x="447311" y="2866104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2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4 w 76"/>
                <a:gd name="T47" fmla="*/ 39 h 83"/>
                <a:gd name="T48" fmla="*/ 4 w 76"/>
                <a:gd name="T49" fmla="*/ 42 h 83"/>
                <a:gd name="T50" fmla="*/ 1 w 76"/>
                <a:gd name="T51" fmla="*/ 45 h 83"/>
                <a:gd name="T52" fmla="*/ 1 w 76"/>
                <a:gd name="T53" fmla="*/ 52 h 83"/>
                <a:gd name="T54" fmla="*/ 0 w 76"/>
                <a:gd name="T55" fmla="*/ 55 h 83"/>
                <a:gd name="T56" fmla="*/ 0 w 76"/>
                <a:gd name="T57" fmla="*/ 71 h 83"/>
                <a:gd name="T58" fmla="*/ 4 w 76"/>
                <a:gd name="T59" fmla="*/ 75 h 83"/>
                <a:gd name="T60" fmla="*/ 4 w 76"/>
                <a:gd name="T61" fmla="*/ 77 h 83"/>
                <a:gd name="T62" fmla="*/ 7 w 76"/>
                <a:gd name="T63" fmla="*/ 77 h 83"/>
                <a:gd name="T64" fmla="*/ 7 w 76"/>
                <a:gd name="T65" fmla="*/ 80 h 83"/>
                <a:gd name="T66" fmla="*/ 9 w 76"/>
                <a:gd name="T67" fmla="*/ 80 h 83"/>
                <a:gd name="T68" fmla="*/ 12 w 76"/>
                <a:gd name="T69" fmla="*/ 82 h 83"/>
                <a:gd name="T70" fmla="*/ 30 w 76"/>
                <a:gd name="T71" fmla="*/ 82 h 83"/>
                <a:gd name="T72" fmla="*/ 32 w 76"/>
                <a:gd name="T73" fmla="*/ 80 h 83"/>
                <a:gd name="T74" fmla="*/ 34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3 w 76"/>
                <a:gd name="T83" fmla="*/ 69 h 83"/>
                <a:gd name="T84" fmla="*/ 53 w 76"/>
                <a:gd name="T85" fmla="*/ 67 h 83"/>
                <a:gd name="T86" fmla="*/ 55 w 76"/>
                <a:gd name="T87" fmla="*/ 67 h 83"/>
                <a:gd name="T88" fmla="*/ 55 w 76"/>
                <a:gd name="T89" fmla="*/ 64 h 83"/>
                <a:gd name="T90" fmla="*/ 61 w 76"/>
                <a:gd name="T91" fmla="*/ 59 h 83"/>
                <a:gd name="T92" fmla="*/ 61 w 76"/>
                <a:gd name="T93" fmla="*/ 55 h 83"/>
                <a:gd name="T94" fmla="*/ 62 w 76"/>
                <a:gd name="T95" fmla="*/ 52 h 83"/>
                <a:gd name="T96" fmla="*/ 62 w 76"/>
                <a:gd name="T97" fmla="*/ 48 h 83"/>
                <a:gd name="T98" fmla="*/ 64 w 76"/>
                <a:gd name="T99" fmla="*/ 44 h 83"/>
                <a:gd name="T100" fmla="*/ 64 w 76"/>
                <a:gd name="T101" fmla="*/ 42 h 83"/>
                <a:gd name="T102" fmla="*/ 67 w 76"/>
                <a:gd name="T103" fmla="*/ 39 h 83"/>
                <a:gd name="T104" fmla="*/ 67 w 76"/>
                <a:gd name="T105" fmla="*/ 32 h 83"/>
                <a:gd name="T106" fmla="*/ 70 w 76"/>
                <a:gd name="T107" fmla="*/ 30 h 83"/>
                <a:gd name="T108" fmla="*/ 70 w 76"/>
                <a:gd name="T109" fmla="*/ 20 h 83"/>
                <a:gd name="T110" fmla="*/ 72 w 76"/>
                <a:gd name="T111" fmla="*/ 18 h 83"/>
                <a:gd name="T112" fmla="*/ 72 w 76"/>
                <a:gd name="T113" fmla="*/ 10 h 83"/>
                <a:gd name="T114" fmla="*/ 75 w 76"/>
                <a:gd name="T115" fmla="*/ 7 h 83"/>
                <a:gd name="T116" fmla="*/ 75 w 76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5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4" y="75"/>
                  </a:lnTo>
                  <a:lnTo>
                    <a:pt x="4" y="77"/>
                  </a:lnTo>
                  <a:lnTo>
                    <a:pt x="7" y="77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7" y="39"/>
                  </a:lnTo>
                  <a:lnTo>
                    <a:pt x="67" y="32"/>
                  </a:lnTo>
                  <a:lnTo>
                    <a:pt x="70" y="30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" name="Freeform 127"/>
            <p:cNvSpPr>
              <a:spLocks/>
            </p:cNvSpPr>
            <p:nvPr/>
          </p:nvSpPr>
          <p:spPr bwMode="auto">
            <a:xfrm>
              <a:off x="2384069" y="2789132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3 w 76"/>
                <a:gd name="T11" fmla="*/ 5 h 83"/>
                <a:gd name="T12" fmla="*/ 61 w 76"/>
                <a:gd name="T13" fmla="*/ 7 h 83"/>
                <a:gd name="T14" fmla="*/ 58 w 76"/>
                <a:gd name="T15" fmla="*/ 7 h 83"/>
                <a:gd name="T16" fmla="*/ 55 w 76"/>
                <a:gd name="T17" fmla="*/ 10 h 83"/>
                <a:gd name="T18" fmla="*/ 50 w 76"/>
                <a:gd name="T19" fmla="*/ 10 h 83"/>
                <a:gd name="T20" fmla="*/ 47 w 76"/>
                <a:gd name="T21" fmla="*/ 12 h 83"/>
                <a:gd name="T22" fmla="*/ 45 w 76"/>
                <a:gd name="T23" fmla="*/ 12 h 83"/>
                <a:gd name="T24" fmla="*/ 43 w 76"/>
                <a:gd name="T25" fmla="*/ 14 h 83"/>
                <a:gd name="T26" fmla="*/ 38 w 76"/>
                <a:gd name="T27" fmla="*/ 17 h 83"/>
                <a:gd name="T28" fmla="*/ 36 w 76"/>
                <a:gd name="T29" fmla="*/ 19 h 83"/>
                <a:gd name="T30" fmla="*/ 33 w 76"/>
                <a:gd name="T31" fmla="*/ 19 h 83"/>
                <a:gd name="T32" fmla="*/ 28 w 76"/>
                <a:gd name="T33" fmla="*/ 24 h 83"/>
                <a:gd name="T34" fmla="*/ 22 w 76"/>
                <a:gd name="T35" fmla="*/ 25 h 83"/>
                <a:gd name="T36" fmla="*/ 20 w 76"/>
                <a:gd name="T37" fmla="*/ 25 h 83"/>
                <a:gd name="T38" fmla="*/ 13 w 76"/>
                <a:gd name="T39" fmla="*/ 32 h 83"/>
                <a:gd name="T40" fmla="*/ 13 w 76"/>
                <a:gd name="T41" fmla="*/ 34 h 83"/>
                <a:gd name="T42" fmla="*/ 11 w 76"/>
                <a:gd name="T43" fmla="*/ 37 h 83"/>
                <a:gd name="T44" fmla="*/ 8 w 76"/>
                <a:gd name="T45" fmla="*/ 37 h 83"/>
                <a:gd name="T46" fmla="*/ 8 w 76"/>
                <a:gd name="T47" fmla="*/ 39 h 83"/>
                <a:gd name="T48" fmla="*/ 5 w 76"/>
                <a:gd name="T49" fmla="*/ 42 h 83"/>
                <a:gd name="T50" fmla="*/ 5 w 76"/>
                <a:gd name="T51" fmla="*/ 44 h 83"/>
                <a:gd name="T52" fmla="*/ 3 w 76"/>
                <a:gd name="T53" fmla="*/ 46 h 83"/>
                <a:gd name="T54" fmla="*/ 3 w 76"/>
                <a:gd name="T55" fmla="*/ 52 h 83"/>
                <a:gd name="T56" fmla="*/ 0 w 76"/>
                <a:gd name="T57" fmla="*/ 57 h 83"/>
                <a:gd name="T58" fmla="*/ 0 w 76"/>
                <a:gd name="T59" fmla="*/ 71 h 83"/>
                <a:gd name="T60" fmla="*/ 3 w 76"/>
                <a:gd name="T61" fmla="*/ 74 h 83"/>
                <a:gd name="T62" fmla="*/ 3 w 76"/>
                <a:gd name="T63" fmla="*/ 76 h 83"/>
                <a:gd name="T64" fmla="*/ 5 w 76"/>
                <a:gd name="T65" fmla="*/ 76 h 83"/>
                <a:gd name="T66" fmla="*/ 5 w 76"/>
                <a:gd name="T67" fmla="*/ 78 h 83"/>
                <a:gd name="T68" fmla="*/ 11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8 w 76"/>
                <a:gd name="T77" fmla="*/ 78 h 83"/>
                <a:gd name="T78" fmla="*/ 41 w 76"/>
                <a:gd name="T79" fmla="*/ 78 h 83"/>
                <a:gd name="T80" fmla="*/ 45 w 76"/>
                <a:gd name="T81" fmla="*/ 76 h 83"/>
                <a:gd name="T82" fmla="*/ 55 w 76"/>
                <a:gd name="T83" fmla="*/ 67 h 83"/>
                <a:gd name="T84" fmla="*/ 55 w 76"/>
                <a:gd name="T85" fmla="*/ 64 h 83"/>
                <a:gd name="T86" fmla="*/ 61 w 76"/>
                <a:gd name="T87" fmla="*/ 59 h 83"/>
                <a:gd name="T88" fmla="*/ 61 w 76"/>
                <a:gd name="T89" fmla="*/ 57 h 83"/>
                <a:gd name="T90" fmla="*/ 63 w 76"/>
                <a:gd name="T91" fmla="*/ 55 h 83"/>
                <a:gd name="T92" fmla="*/ 63 w 76"/>
                <a:gd name="T93" fmla="*/ 49 h 83"/>
                <a:gd name="T94" fmla="*/ 66 w 76"/>
                <a:gd name="T95" fmla="*/ 46 h 83"/>
                <a:gd name="T96" fmla="*/ 66 w 76"/>
                <a:gd name="T97" fmla="*/ 44 h 83"/>
                <a:gd name="T98" fmla="*/ 68 w 76"/>
                <a:gd name="T99" fmla="*/ 39 h 83"/>
                <a:gd name="T100" fmla="*/ 68 w 76"/>
                <a:gd name="T101" fmla="*/ 34 h 83"/>
                <a:gd name="T102" fmla="*/ 71 w 76"/>
                <a:gd name="T103" fmla="*/ 30 h 83"/>
                <a:gd name="T104" fmla="*/ 71 w 76"/>
                <a:gd name="T105" fmla="*/ 21 h 83"/>
                <a:gd name="T106" fmla="*/ 74 w 76"/>
                <a:gd name="T107" fmla="*/ 19 h 83"/>
                <a:gd name="T108" fmla="*/ 74 w 76"/>
                <a:gd name="T109" fmla="*/ 10 h 83"/>
                <a:gd name="T110" fmla="*/ 75 w 76"/>
                <a:gd name="T111" fmla="*/ 7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0" y="10"/>
                  </a:lnTo>
                  <a:lnTo>
                    <a:pt x="47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8" y="17"/>
                  </a:lnTo>
                  <a:lnTo>
                    <a:pt x="36" y="19"/>
                  </a:lnTo>
                  <a:lnTo>
                    <a:pt x="33" y="19"/>
                  </a:lnTo>
                  <a:lnTo>
                    <a:pt x="28" y="24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49"/>
                  </a:lnTo>
                  <a:lnTo>
                    <a:pt x="66" y="46"/>
                  </a:lnTo>
                  <a:lnTo>
                    <a:pt x="66" y="44"/>
                  </a:lnTo>
                  <a:lnTo>
                    <a:pt x="68" y="39"/>
                  </a:lnTo>
                  <a:lnTo>
                    <a:pt x="68" y="34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" name="Freeform 134"/>
            <p:cNvSpPr>
              <a:spLocks/>
            </p:cNvSpPr>
            <p:nvPr/>
          </p:nvSpPr>
          <p:spPr bwMode="auto">
            <a:xfrm>
              <a:off x="442638" y="3276495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3 w 76"/>
                <a:gd name="T21" fmla="*/ 14 h 83"/>
                <a:gd name="T22" fmla="*/ 38 w 76"/>
                <a:gd name="T23" fmla="*/ 14 h 83"/>
                <a:gd name="T24" fmla="*/ 30 w 76"/>
                <a:gd name="T25" fmla="*/ 21 h 83"/>
                <a:gd name="T26" fmla="*/ 28 w 76"/>
                <a:gd name="T27" fmla="*/ 21 h 83"/>
                <a:gd name="T28" fmla="*/ 22 w 76"/>
                <a:gd name="T29" fmla="*/ 24 h 83"/>
                <a:gd name="T30" fmla="*/ 8 w 76"/>
                <a:gd name="T31" fmla="*/ 37 h 83"/>
                <a:gd name="T32" fmla="*/ 8 w 76"/>
                <a:gd name="T33" fmla="*/ 39 h 83"/>
                <a:gd name="T34" fmla="*/ 5 w 76"/>
                <a:gd name="T35" fmla="*/ 42 h 83"/>
                <a:gd name="T36" fmla="*/ 5 w 76"/>
                <a:gd name="T37" fmla="*/ 44 h 83"/>
                <a:gd name="T38" fmla="*/ 3 w 76"/>
                <a:gd name="T39" fmla="*/ 46 h 83"/>
                <a:gd name="T40" fmla="*/ 3 w 76"/>
                <a:gd name="T41" fmla="*/ 52 h 83"/>
                <a:gd name="T42" fmla="*/ 0 w 76"/>
                <a:gd name="T43" fmla="*/ 57 h 83"/>
                <a:gd name="T44" fmla="*/ 0 w 76"/>
                <a:gd name="T45" fmla="*/ 71 h 83"/>
                <a:gd name="T46" fmla="*/ 3 w 76"/>
                <a:gd name="T47" fmla="*/ 74 h 83"/>
                <a:gd name="T48" fmla="*/ 3 w 76"/>
                <a:gd name="T49" fmla="*/ 76 h 83"/>
                <a:gd name="T50" fmla="*/ 5 w 76"/>
                <a:gd name="T51" fmla="*/ 76 h 83"/>
                <a:gd name="T52" fmla="*/ 5 w 76"/>
                <a:gd name="T53" fmla="*/ 78 h 83"/>
                <a:gd name="T54" fmla="*/ 11 w 76"/>
                <a:gd name="T55" fmla="*/ 82 h 83"/>
                <a:gd name="T56" fmla="*/ 30 w 76"/>
                <a:gd name="T57" fmla="*/ 82 h 83"/>
                <a:gd name="T58" fmla="*/ 33 w 76"/>
                <a:gd name="T59" fmla="*/ 81 h 83"/>
                <a:gd name="T60" fmla="*/ 36 w 76"/>
                <a:gd name="T61" fmla="*/ 81 h 83"/>
                <a:gd name="T62" fmla="*/ 38 w 76"/>
                <a:gd name="T63" fmla="*/ 78 h 83"/>
                <a:gd name="T64" fmla="*/ 41 w 76"/>
                <a:gd name="T65" fmla="*/ 78 h 83"/>
                <a:gd name="T66" fmla="*/ 45 w 76"/>
                <a:gd name="T67" fmla="*/ 76 h 83"/>
                <a:gd name="T68" fmla="*/ 53 w 76"/>
                <a:gd name="T69" fmla="*/ 69 h 83"/>
                <a:gd name="T70" fmla="*/ 53 w 76"/>
                <a:gd name="T71" fmla="*/ 67 h 83"/>
                <a:gd name="T72" fmla="*/ 55 w 76"/>
                <a:gd name="T73" fmla="*/ 67 h 83"/>
                <a:gd name="T74" fmla="*/ 55 w 76"/>
                <a:gd name="T75" fmla="*/ 64 h 83"/>
                <a:gd name="T76" fmla="*/ 61 w 76"/>
                <a:gd name="T77" fmla="*/ 59 h 83"/>
                <a:gd name="T78" fmla="*/ 61 w 76"/>
                <a:gd name="T79" fmla="*/ 55 h 83"/>
                <a:gd name="T80" fmla="*/ 63 w 76"/>
                <a:gd name="T81" fmla="*/ 52 h 83"/>
                <a:gd name="T82" fmla="*/ 63 w 76"/>
                <a:gd name="T83" fmla="*/ 49 h 83"/>
                <a:gd name="T84" fmla="*/ 66 w 76"/>
                <a:gd name="T85" fmla="*/ 44 h 83"/>
                <a:gd name="T86" fmla="*/ 66 w 76"/>
                <a:gd name="T87" fmla="*/ 42 h 83"/>
                <a:gd name="T88" fmla="*/ 68 w 76"/>
                <a:gd name="T89" fmla="*/ 39 h 83"/>
                <a:gd name="T90" fmla="*/ 68 w 76"/>
                <a:gd name="T91" fmla="*/ 32 h 83"/>
                <a:gd name="T92" fmla="*/ 71 w 76"/>
                <a:gd name="T93" fmla="*/ 30 h 83"/>
                <a:gd name="T94" fmla="*/ 71 w 76"/>
                <a:gd name="T95" fmla="*/ 21 h 83"/>
                <a:gd name="T96" fmla="*/ 74 w 76"/>
                <a:gd name="T97" fmla="*/ 19 h 83"/>
                <a:gd name="T98" fmla="*/ 74 w 76"/>
                <a:gd name="T99" fmla="*/ 10 h 83"/>
                <a:gd name="T100" fmla="*/ 75 w 76"/>
                <a:gd name="T101" fmla="*/ 7 h 83"/>
                <a:gd name="T102" fmla="*/ 75 w 76"/>
                <a:gd name="T10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1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" name="Freeform 140"/>
            <p:cNvSpPr>
              <a:spLocks/>
            </p:cNvSpPr>
            <p:nvPr/>
          </p:nvSpPr>
          <p:spPr bwMode="auto">
            <a:xfrm>
              <a:off x="2457175" y="3393970"/>
              <a:ext cx="111125" cy="146050"/>
            </a:xfrm>
            <a:custGeom>
              <a:avLst/>
              <a:gdLst>
                <a:gd name="T0" fmla="*/ 69 w 70"/>
                <a:gd name="T1" fmla="*/ 0 h 92"/>
                <a:gd name="T2" fmla="*/ 67 w 70"/>
                <a:gd name="T3" fmla="*/ 0 h 92"/>
                <a:gd name="T4" fmla="*/ 64 w 70"/>
                <a:gd name="T5" fmla="*/ 3 h 92"/>
                <a:gd name="T6" fmla="*/ 62 w 70"/>
                <a:gd name="T7" fmla="*/ 3 h 92"/>
                <a:gd name="T8" fmla="*/ 59 w 70"/>
                <a:gd name="T9" fmla="*/ 5 h 92"/>
                <a:gd name="T10" fmla="*/ 55 w 70"/>
                <a:gd name="T11" fmla="*/ 5 h 92"/>
                <a:gd name="T12" fmla="*/ 52 w 70"/>
                <a:gd name="T13" fmla="*/ 8 h 92"/>
                <a:gd name="T14" fmla="*/ 50 w 70"/>
                <a:gd name="T15" fmla="*/ 8 h 92"/>
                <a:gd name="T16" fmla="*/ 46 w 70"/>
                <a:gd name="T17" fmla="*/ 9 h 92"/>
                <a:gd name="T18" fmla="*/ 44 w 70"/>
                <a:gd name="T19" fmla="*/ 9 h 92"/>
                <a:gd name="T20" fmla="*/ 39 w 70"/>
                <a:gd name="T21" fmla="*/ 15 h 92"/>
                <a:gd name="T22" fmla="*/ 35 w 70"/>
                <a:gd name="T23" fmla="*/ 15 h 92"/>
                <a:gd name="T24" fmla="*/ 30 w 70"/>
                <a:gd name="T25" fmla="*/ 20 h 92"/>
                <a:gd name="T26" fmla="*/ 27 w 70"/>
                <a:gd name="T27" fmla="*/ 20 h 92"/>
                <a:gd name="T28" fmla="*/ 25 w 70"/>
                <a:gd name="T29" fmla="*/ 22 h 92"/>
                <a:gd name="T30" fmla="*/ 20 w 70"/>
                <a:gd name="T31" fmla="*/ 25 h 92"/>
                <a:gd name="T32" fmla="*/ 19 w 70"/>
                <a:gd name="T33" fmla="*/ 28 h 92"/>
                <a:gd name="T34" fmla="*/ 17 w 70"/>
                <a:gd name="T35" fmla="*/ 28 h 92"/>
                <a:gd name="T36" fmla="*/ 12 w 70"/>
                <a:gd name="T37" fmla="*/ 33 h 92"/>
                <a:gd name="T38" fmla="*/ 12 w 70"/>
                <a:gd name="T39" fmla="*/ 36 h 92"/>
                <a:gd name="T40" fmla="*/ 10 w 70"/>
                <a:gd name="T41" fmla="*/ 38 h 92"/>
                <a:gd name="T42" fmla="*/ 7 w 70"/>
                <a:gd name="T43" fmla="*/ 38 h 92"/>
                <a:gd name="T44" fmla="*/ 7 w 70"/>
                <a:gd name="T45" fmla="*/ 40 h 92"/>
                <a:gd name="T46" fmla="*/ 5 w 70"/>
                <a:gd name="T47" fmla="*/ 42 h 92"/>
                <a:gd name="T48" fmla="*/ 5 w 70"/>
                <a:gd name="T49" fmla="*/ 45 h 92"/>
                <a:gd name="T50" fmla="*/ 2 w 70"/>
                <a:gd name="T51" fmla="*/ 50 h 92"/>
                <a:gd name="T52" fmla="*/ 2 w 70"/>
                <a:gd name="T53" fmla="*/ 58 h 92"/>
                <a:gd name="T54" fmla="*/ 0 w 70"/>
                <a:gd name="T55" fmla="*/ 61 h 92"/>
                <a:gd name="T56" fmla="*/ 0 w 70"/>
                <a:gd name="T57" fmla="*/ 78 h 92"/>
                <a:gd name="T58" fmla="*/ 5 w 70"/>
                <a:gd name="T59" fmla="*/ 83 h 92"/>
                <a:gd name="T60" fmla="*/ 5 w 70"/>
                <a:gd name="T61" fmla="*/ 86 h 92"/>
                <a:gd name="T62" fmla="*/ 7 w 70"/>
                <a:gd name="T63" fmla="*/ 86 h 92"/>
                <a:gd name="T64" fmla="*/ 7 w 70"/>
                <a:gd name="T65" fmla="*/ 88 h 92"/>
                <a:gd name="T66" fmla="*/ 10 w 70"/>
                <a:gd name="T67" fmla="*/ 88 h 92"/>
                <a:gd name="T68" fmla="*/ 12 w 70"/>
                <a:gd name="T69" fmla="*/ 91 h 92"/>
                <a:gd name="T70" fmla="*/ 27 w 70"/>
                <a:gd name="T71" fmla="*/ 91 h 92"/>
                <a:gd name="T72" fmla="*/ 30 w 70"/>
                <a:gd name="T73" fmla="*/ 88 h 92"/>
                <a:gd name="T74" fmla="*/ 32 w 70"/>
                <a:gd name="T75" fmla="*/ 88 h 92"/>
                <a:gd name="T76" fmla="*/ 35 w 70"/>
                <a:gd name="T77" fmla="*/ 86 h 92"/>
                <a:gd name="T78" fmla="*/ 37 w 70"/>
                <a:gd name="T79" fmla="*/ 86 h 92"/>
                <a:gd name="T80" fmla="*/ 42 w 70"/>
                <a:gd name="T81" fmla="*/ 83 h 92"/>
                <a:gd name="T82" fmla="*/ 48 w 70"/>
                <a:gd name="T83" fmla="*/ 75 h 92"/>
                <a:gd name="T84" fmla="*/ 48 w 70"/>
                <a:gd name="T85" fmla="*/ 73 h 92"/>
                <a:gd name="T86" fmla="*/ 50 w 70"/>
                <a:gd name="T87" fmla="*/ 73 h 92"/>
                <a:gd name="T88" fmla="*/ 50 w 70"/>
                <a:gd name="T89" fmla="*/ 70 h 92"/>
                <a:gd name="T90" fmla="*/ 55 w 70"/>
                <a:gd name="T91" fmla="*/ 66 h 92"/>
                <a:gd name="T92" fmla="*/ 55 w 70"/>
                <a:gd name="T93" fmla="*/ 61 h 92"/>
                <a:gd name="T94" fmla="*/ 57 w 70"/>
                <a:gd name="T95" fmla="*/ 58 h 92"/>
                <a:gd name="T96" fmla="*/ 57 w 70"/>
                <a:gd name="T97" fmla="*/ 53 h 92"/>
                <a:gd name="T98" fmla="*/ 59 w 70"/>
                <a:gd name="T99" fmla="*/ 47 h 92"/>
                <a:gd name="T100" fmla="*/ 59 w 70"/>
                <a:gd name="T101" fmla="*/ 45 h 92"/>
                <a:gd name="T102" fmla="*/ 62 w 70"/>
                <a:gd name="T103" fmla="*/ 42 h 92"/>
                <a:gd name="T104" fmla="*/ 62 w 70"/>
                <a:gd name="T105" fmla="*/ 36 h 92"/>
                <a:gd name="T106" fmla="*/ 64 w 70"/>
                <a:gd name="T107" fmla="*/ 33 h 92"/>
                <a:gd name="T108" fmla="*/ 64 w 70"/>
                <a:gd name="T109" fmla="*/ 22 h 92"/>
                <a:gd name="T110" fmla="*/ 67 w 70"/>
                <a:gd name="T111" fmla="*/ 20 h 92"/>
                <a:gd name="T112" fmla="*/ 67 w 70"/>
                <a:gd name="T113" fmla="*/ 9 h 92"/>
                <a:gd name="T114" fmla="*/ 69 w 70"/>
                <a:gd name="T115" fmla="*/ 8 h 92"/>
                <a:gd name="T116" fmla="*/ 69 w 70"/>
                <a:gd name="T1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" h="92">
                  <a:moveTo>
                    <a:pt x="69" y="0"/>
                  </a:moveTo>
                  <a:lnTo>
                    <a:pt x="67" y="0"/>
                  </a:lnTo>
                  <a:lnTo>
                    <a:pt x="64" y="3"/>
                  </a:lnTo>
                  <a:lnTo>
                    <a:pt x="62" y="3"/>
                  </a:lnTo>
                  <a:lnTo>
                    <a:pt x="59" y="5"/>
                  </a:lnTo>
                  <a:lnTo>
                    <a:pt x="55" y="5"/>
                  </a:lnTo>
                  <a:lnTo>
                    <a:pt x="52" y="8"/>
                  </a:lnTo>
                  <a:lnTo>
                    <a:pt x="50" y="8"/>
                  </a:lnTo>
                  <a:lnTo>
                    <a:pt x="46" y="9"/>
                  </a:lnTo>
                  <a:lnTo>
                    <a:pt x="44" y="9"/>
                  </a:lnTo>
                  <a:lnTo>
                    <a:pt x="39" y="15"/>
                  </a:lnTo>
                  <a:lnTo>
                    <a:pt x="35" y="15"/>
                  </a:lnTo>
                  <a:lnTo>
                    <a:pt x="30" y="20"/>
                  </a:lnTo>
                  <a:lnTo>
                    <a:pt x="27" y="20"/>
                  </a:lnTo>
                  <a:lnTo>
                    <a:pt x="25" y="22"/>
                  </a:lnTo>
                  <a:lnTo>
                    <a:pt x="20" y="25"/>
                  </a:lnTo>
                  <a:lnTo>
                    <a:pt x="19" y="28"/>
                  </a:lnTo>
                  <a:lnTo>
                    <a:pt x="17" y="28"/>
                  </a:lnTo>
                  <a:lnTo>
                    <a:pt x="12" y="33"/>
                  </a:lnTo>
                  <a:lnTo>
                    <a:pt x="12" y="36"/>
                  </a:lnTo>
                  <a:lnTo>
                    <a:pt x="10" y="38"/>
                  </a:lnTo>
                  <a:lnTo>
                    <a:pt x="7" y="38"/>
                  </a:lnTo>
                  <a:lnTo>
                    <a:pt x="7" y="40"/>
                  </a:lnTo>
                  <a:lnTo>
                    <a:pt x="5" y="42"/>
                  </a:lnTo>
                  <a:lnTo>
                    <a:pt x="5" y="45"/>
                  </a:lnTo>
                  <a:lnTo>
                    <a:pt x="2" y="50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8"/>
                  </a:lnTo>
                  <a:lnTo>
                    <a:pt x="5" y="83"/>
                  </a:lnTo>
                  <a:lnTo>
                    <a:pt x="5" y="86"/>
                  </a:lnTo>
                  <a:lnTo>
                    <a:pt x="7" y="86"/>
                  </a:lnTo>
                  <a:lnTo>
                    <a:pt x="7" y="88"/>
                  </a:lnTo>
                  <a:lnTo>
                    <a:pt x="10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5" y="86"/>
                  </a:lnTo>
                  <a:lnTo>
                    <a:pt x="37" y="86"/>
                  </a:lnTo>
                  <a:lnTo>
                    <a:pt x="42" y="83"/>
                  </a:lnTo>
                  <a:lnTo>
                    <a:pt x="48" y="75"/>
                  </a:lnTo>
                  <a:lnTo>
                    <a:pt x="48" y="73"/>
                  </a:lnTo>
                  <a:lnTo>
                    <a:pt x="50" y="73"/>
                  </a:lnTo>
                  <a:lnTo>
                    <a:pt x="50" y="70"/>
                  </a:lnTo>
                  <a:lnTo>
                    <a:pt x="55" y="66"/>
                  </a:lnTo>
                  <a:lnTo>
                    <a:pt x="55" y="61"/>
                  </a:lnTo>
                  <a:lnTo>
                    <a:pt x="57" y="58"/>
                  </a:lnTo>
                  <a:lnTo>
                    <a:pt x="57" y="53"/>
                  </a:lnTo>
                  <a:lnTo>
                    <a:pt x="59" y="47"/>
                  </a:lnTo>
                  <a:lnTo>
                    <a:pt x="59" y="45"/>
                  </a:lnTo>
                  <a:lnTo>
                    <a:pt x="62" y="42"/>
                  </a:lnTo>
                  <a:lnTo>
                    <a:pt x="62" y="36"/>
                  </a:lnTo>
                  <a:lnTo>
                    <a:pt x="64" y="33"/>
                  </a:lnTo>
                  <a:lnTo>
                    <a:pt x="64" y="22"/>
                  </a:lnTo>
                  <a:lnTo>
                    <a:pt x="67" y="20"/>
                  </a:lnTo>
                  <a:lnTo>
                    <a:pt x="67" y="9"/>
                  </a:lnTo>
                  <a:lnTo>
                    <a:pt x="69" y="8"/>
                  </a:lnTo>
                  <a:lnTo>
                    <a:pt x="6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" name="Freeform 141"/>
            <p:cNvSpPr>
              <a:spLocks/>
            </p:cNvSpPr>
            <p:nvPr/>
          </p:nvSpPr>
          <p:spPr bwMode="auto">
            <a:xfrm>
              <a:off x="925238" y="3124095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5 w 68"/>
                <a:gd name="T3" fmla="*/ 0 h 92"/>
                <a:gd name="T4" fmla="*/ 62 w 68"/>
                <a:gd name="T5" fmla="*/ 3 h 92"/>
                <a:gd name="T6" fmla="*/ 60 w 68"/>
                <a:gd name="T7" fmla="*/ 3 h 92"/>
                <a:gd name="T8" fmla="*/ 58 w 68"/>
                <a:gd name="T9" fmla="*/ 5 h 92"/>
                <a:gd name="T10" fmla="*/ 54 w 68"/>
                <a:gd name="T11" fmla="*/ 5 h 92"/>
                <a:gd name="T12" fmla="*/ 52 w 68"/>
                <a:gd name="T13" fmla="*/ 7 h 92"/>
                <a:gd name="T14" fmla="*/ 49 w 68"/>
                <a:gd name="T15" fmla="*/ 7 h 92"/>
                <a:gd name="T16" fmla="*/ 47 w 68"/>
                <a:gd name="T17" fmla="*/ 9 h 92"/>
                <a:gd name="T18" fmla="*/ 45 w 68"/>
                <a:gd name="T19" fmla="*/ 9 h 92"/>
                <a:gd name="T20" fmla="*/ 40 w 68"/>
                <a:gd name="T21" fmla="*/ 12 h 92"/>
                <a:gd name="T22" fmla="*/ 38 w 68"/>
                <a:gd name="T23" fmla="*/ 15 h 92"/>
                <a:gd name="T24" fmla="*/ 35 w 68"/>
                <a:gd name="T25" fmla="*/ 15 h 92"/>
                <a:gd name="T26" fmla="*/ 33 w 68"/>
                <a:gd name="T27" fmla="*/ 17 h 92"/>
                <a:gd name="T28" fmla="*/ 29 w 68"/>
                <a:gd name="T29" fmla="*/ 20 h 92"/>
                <a:gd name="T30" fmla="*/ 27 w 68"/>
                <a:gd name="T31" fmla="*/ 20 h 92"/>
                <a:gd name="T32" fmla="*/ 20 w 68"/>
                <a:gd name="T33" fmla="*/ 28 h 92"/>
                <a:gd name="T34" fmla="*/ 18 w 68"/>
                <a:gd name="T35" fmla="*/ 28 h 92"/>
                <a:gd name="T36" fmla="*/ 8 w 68"/>
                <a:gd name="T37" fmla="*/ 37 h 92"/>
                <a:gd name="T38" fmla="*/ 6 w 68"/>
                <a:gd name="T39" fmla="*/ 37 h 92"/>
                <a:gd name="T40" fmla="*/ 6 w 68"/>
                <a:gd name="T41" fmla="*/ 40 h 92"/>
                <a:gd name="T42" fmla="*/ 4 w 68"/>
                <a:gd name="T43" fmla="*/ 42 h 92"/>
                <a:gd name="T44" fmla="*/ 4 w 68"/>
                <a:gd name="T45" fmla="*/ 45 h 92"/>
                <a:gd name="T46" fmla="*/ 2 w 68"/>
                <a:gd name="T47" fmla="*/ 50 h 92"/>
                <a:gd name="T48" fmla="*/ 2 w 68"/>
                <a:gd name="T49" fmla="*/ 58 h 92"/>
                <a:gd name="T50" fmla="*/ 0 w 68"/>
                <a:gd name="T51" fmla="*/ 61 h 92"/>
                <a:gd name="T52" fmla="*/ 0 w 68"/>
                <a:gd name="T53" fmla="*/ 75 h 92"/>
                <a:gd name="T54" fmla="*/ 2 w 68"/>
                <a:gd name="T55" fmla="*/ 78 h 92"/>
                <a:gd name="T56" fmla="*/ 2 w 68"/>
                <a:gd name="T57" fmla="*/ 80 h 92"/>
                <a:gd name="T58" fmla="*/ 8 w 68"/>
                <a:gd name="T59" fmla="*/ 88 h 92"/>
                <a:gd name="T60" fmla="*/ 11 w 68"/>
                <a:gd name="T61" fmla="*/ 88 h 92"/>
                <a:gd name="T62" fmla="*/ 11 w 68"/>
                <a:gd name="T63" fmla="*/ 91 h 92"/>
                <a:gd name="T64" fmla="*/ 27 w 68"/>
                <a:gd name="T65" fmla="*/ 91 h 92"/>
                <a:gd name="T66" fmla="*/ 29 w 68"/>
                <a:gd name="T67" fmla="*/ 88 h 92"/>
                <a:gd name="T68" fmla="*/ 31 w 68"/>
                <a:gd name="T69" fmla="*/ 88 h 92"/>
                <a:gd name="T70" fmla="*/ 33 w 68"/>
                <a:gd name="T71" fmla="*/ 86 h 92"/>
                <a:gd name="T72" fmla="*/ 38 w 68"/>
                <a:gd name="T73" fmla="*/ 86 h 92"/>
                <a:gd name="T74" fmla="*/ 47 w 68"/>
                <a:gd name="T75" fmla="*/ 75 h 92"/>
                <a:gd name="T76" fmla="*/ 47 w 68"/>
                <a:gd name="T77" fmla="*/ 73 h 92"/>
                <a:gd name="T78" fmla="*/ 49 w 68"/>
                <a:gd name="T79" fmla="*/ 73 h 92"/>
                <a:gd name="T80" fmla="*/ 52 w 68"/>
                <a:gd name="T81" fmla="*/ 70 h 92"/>
                <a:gd name="T82" fmla="*/ 52 w 68"/>
                <a:gd name="T83" fmla="*/ 67 h 92"/>
                <a:gd name="T84" fmla="*/ 54 w 68"/>
                <a:gd name="T85" fmla="*/ 66 h 92"/>
                <a:gd name="T86" fmla="*/ 54 w 68"/>
                <a:gd name="T87" fmla="*/ 61 h 92"/>
                <a:gd name="T88" fmla="*/ 56 w 68"/>
                <a:gd name="T89" fmla="*/ 58 h 92"/>
                <a:gd name="T90" fmla="*/ 56 w 68"/>
                <a:gd name="T91" fmla="*/ 55 h 92"/>
                <a:gd name="T92" fmla="*/ 58 w 68"/>
                <a:gd name="T93" fmla="*/ 53 h 92"/>
                <a:gd name="T94" fmla="*/ 58 w 68"/>
                <a:gd name="T95" fmla="*/ 47 h 92"/>
                <a:gd name="T96" fmla="*/ 60 w 68"/>
                <a:gd name="T97" fmla="*/ 45 h 92"/>
                <a:gd name="T98" fmla="*/ 60 w 68"/>
                <a:gd name="T99" fmla="*/ 37 h 92"/>
                <a:gd name="T100" fmla="*/ 62 w 68"/>
                <a:gd name="T101" fmla="*/ 36 h 92"/>
                <a:gd name="T102" fmla="*/ 62 w 68"/>
                <a:gd name="T103" fmla="*/ 30 h 92"/>
                <a:gd name="T104" fmla="*/ 65 w 68"/>
                <a:gd name="T105" fmla="*/ 25 h 92"/>
                <a:gd name="T106" fmla="*/ 65 w 68"/>
                <a:gd name="T107" fmla="*/ 12 h 92"/>
                <a:gd name="T108" fmla="*/ 67 w 68"/>
                <a:gd name="T109" fmla="*/ 9 h 92"/>
                <a:gd name="T110" fmla="*/ 67 w 68"/>
                <a:gd name="T1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5" y="0"/>
                  </a:lnTo>
                  <a:lnTo>
                    <a:pt x="62" y="3"/>
                  </a:lnTo>
                  <a:lnTo>
                    <a:pt x="60" y="3"/>
                  </a:lnTo>
                  <a:lnTo>
                    <a:pt x="58" y="5"/>
                  </a:lnTo>
                  <a:lnTo>
                    <a:pt x="54" y="5"/>
                  </a:lnTo>
                  <a:lnTo>
                    <a:pt x="52" y="7"/>
                  </a:lnTo>
                  <a:lnTo>
                    <a:pt x="49" y="7"/>
                  </a:lnTo>
                  <a:lnTo>
                    <a:pt x="47" y="9"/>
                  </a:lnTo>
                  <a:lnTo>
                    <a:pt x="45" y="9"/>
                  </a:lnTo>
                  <a:lnTo>
                    <a:pt x="40" y="12"/>
                  </a:lnTo>
                  <a:lnTo>
                    <a:pt x="38" y="15"/>
                  </a:lnTo>
                  <a:lnTo>
                    <a:pt x="35" y="15"/>
                  </a:lnTo>
                  <a:lnTo>
                    <a:pt x="33" y="17"/>
                  </a:lnTo>
                  <a:lnTo>
                    <a:pt x="29" y="20"/>
                  </a:lnTo>
                  <a:lnTo>
                    <a:pt x="27" y="20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8" y="37"/>
                  </a:lnTo>
                  <a:lnTo>
                    <a:pt x="6" y="37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5"/>
                  </a:lnTo>
                  <a:lnTo>
                    <a:pt x="2" y="50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5"/>
                  </a:lnTo>
                  <a:lnTo>
                    <a:pt x="2" y="78"/>
                  </a:lnTo>
                  <a:lnTo>
                    <a:pt x="2" y="80"/>
                  </a:lnTo>
                  <a:lnTo>
                    <a:pt x="8" y="88"/>
                  </a:lnTo>
                  <a:lnTo>
                    <a:pt x="11" y="88"/>
                  </a:lnTo>
                  <a:lnTo>
                    <a:pt x="11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1" y="88"/>
                  </a:lnTo>
                  <a:lnTo>
                    <a:pt x="33" y="86"/>
                  </a:lnTo>
                  <a:lnTo>
                    <a:pt x="38" y="86"/>
                  </a:lnTo>
                  <a:lnTo>
                    <a:pt x="47" y="75"/>
                  </a:lnTo>
                  <a:lnTo>
                    <a:pt x="47" y="73"/>
                  </a:lnTo>
                  <a:lnTo>
                    <a:pt x="49" y="7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5"/>
                  </a:lnTo>
                  <a:lnTo>
                    <a:pt x="58" y="53"/>
                  </a:lnTo>
                  <a:lnTo>
                    <a:pt x="58" y="47"/>
                  </a:lnTo>
                  <a:lnTo>
                    <a:pt x="60" y="45"/>
                  </a:lnTo>
                  <a:lnTo>
                    <a:pt x="60" y="37"/>
                  </a:lnTo>
                  <a:lnTo>
                    <a:pt x="62" y="36"/>
                  </a:lnTo>
                  <a:lnTo>
                    <a:pt x="62" y="30"/>
                  </a:lnTo>
                  <a:lnTo>
                    <a:pt x="65" y="25"/>
                  </a:lnTo>
                  <a:lnTo>
                    <a:pt x="65" y="12"/>
                  </a:lnTo>
                  <a:lnTo>
                    <a:pt x="67" y="9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Freeform 142"/>
            <p:cNvSpPr>
              <a:spLocks/>
            </p:cNvSpPr>
            <p:nvPr/>
          </p:nvSpPr>
          <p:spPr bwMode="auto">
            <a:xfrm>
              <a:off x="1655487" y="3159813"/>
              <a:ext cx="109538" cy="146050"/>
            </a:xfrm>
            <a:custGeom>
              <a:avLst/>
              <a:gdLst>
                <a:gd name="T0" fmla="*/ 68 w 69"/>
                <a:gd name="T1" fmla="*/ 0 h 92"/>
                <a:gd name="T2" fmla="*/ 66 w 69"/>
                <a:gd name="T3" fmla="*/ 0 h 92"/>
                <a:gd name="T4" fmla="*/ 63 w 69"/>
                <a:gd name="T5" fmla="*/ 3 h 92"/>
                <a:gd name="T6" fmla="*/ 61 w 69"/>
                <a:gd name="T7" fmla="*/ 3 h 92"/>
                <a:gd name="T8" fmla="*/ 59 w 69"/>
                <a:gd name="T9" fmla="*/ 4 h 92"/>
                <a:gd name="T10" fmla="*/ 54 w 69"/>
                <a:gd name="T11" fmla="*/ 4 h 92"/>
                <a:gd name="T12" fmla="*/ 52 w 69"/>
                <a:gd name="T13" fmla="*/ 7 h 92"/>
                <a:gd name="T14" fmla="*/ 49 w 69"/>
                <a:gd name="T15" fmla="*/ 7 h 92"/>
                <a:gd name="T16" fmla="*/ 45 w 69"/>
                <a:gd name="T17" fmla="*/ 9 h 92"/>
                <a:gd name="T18" fmla="*/ 42 w 69"/>
                <a:gd name="T19" fmla="*/ 9 h 92"/>
                <a:gd name="T20" fmla="*/ 39 w 69"/>
                <a:gd name="T21" fmla="*/ 15 h 92"/>
                <a:gd name="T22" fmla="*/ 34 w 69"/>
                <a:gd name="T23" fmla="*/ 15 h 92"/>
                <a:gd name="T24" fmla="*/ 29 w 69"/>
                <a:gd name="T25" fmla="*/ 20 h 92"/>
                <a:gd name="T26" fmla="*/ 27 w 69"/>
                <a:gd name="T27" fmla="*/ 20 h 92"/>
                <a:gd name="T28" fmla="*/ 25 w 69"/>
                <a:gd name="T29" fmla="*/ 22 h 92"/>
                <a:gd name="T30" fmla="*/ 20 w 69"/>
                <a:gd name="T31" fmla="*/ 25 h 92"/>
                <a:gd name="T32" fmla="*/ 18 w 69"/>
                <a:gd name="T33" fmla="*/ 28 h 92"/>
                <a:gd name="T34" fmla="*/ 15 w 69"/>
                <a:gd name="T35" fmla="*/ 28 h 92"/>
                <a:gd name="T36" fmla="*/ 12 w 69"/>
                <a:gd name="T37" fmla="*/ 33 h 92"/>
                <a:gd name="T38" fmla="*/ 12 w 69"/>
                <a:gd name="T39" fmla="*/ 34 h 92"/>
                <a:gd name="T40" fmla="*/ 9 w 69"/>
                <a:gd name="T41" fmla="*/ 37 h 92"/>
                <a:gd name="T42" fmla="*/ 7 w 69"/>
                <a:gd name="T43" fmla="*/ 37 h 92"/>
                <a:gd name="T44" fmla="*/ 7 w 69"/>
                <a:gd name="T45" fmla="*/ 40 h 92"/>
                <a:gd name="T46" fmla="*/ 5 w 69"/>
                <a:gd name="T47" fmla="*/ 42 h 92"/>
                <a:gd name="T48" fmla="*/ 5 w 69"/>
                <a:gd name="T49" fmla="*/ 45 h 92"/>
                <a:gd name="T50" fmla="*/ 2 w 69"/>
                <a:gd name="T51" fmla="*/ 50 h 92"/>
                <a:gd name="T52" fmla="*/ 2 w 69"/>
                <a:gd name="T53" fmla="*/ 58 h 92"/>
                <a:gd name="T54" fmla="*/ 0 w 69"/>
                <a:gd name="T55" fmla="*/ 61 h 92"/>
                <a:gd name="T56" fmla="*/ 0 w 69"/>
                <a:gd name="T57" fmla="*/ 75 h 92"/>
                <a:gd name="T58" fmla="*/ 2 w 69"/>
                <a:gd name="T59" fmla="*/ 78 h 92"/>
                <a:gd name="T60" fmla="*/ 2 w 69"/>
                <a:gd name="T61" fmla="*/ 80 h 92"/>
                <a:gd name="T62" fmla="*/ 9 w 69"/>
                <a:gd name="T63" fmla="*/ 88 h 92"/>
                <a:gd name="T64" fmla="*/ 12 w 69"/>
                <a:gd name="T65" fmla="*/ 88 h 92"/>
                <a:gd name="T66" fmla="*/ 12 w 69"/>
                <a:gd name="T67" fmla="*/ 91 h 92"/>
                <a:gd name="T68" fmla="*/ 27 w 69"/>
                <a:gd name="T69" fmla="*/ 91 h 92"/>
                <a:gd name="T70" fmla="*/ 29 w 69"/>
                <a:gd name="T71" fmla="*/ 88 h 92"/>
                <a:gd name="T72" fmla="*/ 32 w 69"/>
                <a:gd name="T73" fmla="*/ 88 h 92"/>
                <a:gd name="T74" fmla="*/ 34 w 69"/>
                <a:gd name="T75" fmla="*/ 86 h 92"/>
                <a:gd name="T76" fmla="*/ 39 w 69"/>
                <a:gd name="T77" fmla="*/ 86 h 92"/>
                <a:gd name="T78" fmla="*/ 47 w 69"/>
                <a:gd name="T79" fmla="*/ 75 h 92"/>
                <a:gd name="T80" fmla="*/ 47 w 69"/>
                <a:gd name="T81" fmla="*/ 73 h 92"/>
                <a:gd name="T82" fmla="*/ 49 w 69"/>
                <a:gd name="T83" fmla="*/ 73 h 92"/>
                <a:gd name="T84" fmla="*/ 52 w 69"/>
                <a:gd name="T85" fmla="*/ 70 h 92"/>
                <a:gd name="T86" fmla="*/ 52 w 69"/>
                <a:gd name="T87" fmla="*/ 67 h 92"/>
                <a:gd name="T88" fmla="*/ 54 w 69"/>
                <a:gd name="T89" fmla="*/ 66 h 92"/>
                <a:gd name="T90" fmla="*/ 54 w 69"/>
                <a:gd name="T91" fmla="*/ 61 h 92"/>
                <a:gd name="T92" fmla="*/ 56 w 69"/>
                <a:gd name="T93" fmla="*/ 58 h 92"/>
                <a:gd name="T94" fmla="*/ 56 w 69"/>
                <a:gd name="T95" fmla="*/ 55 h 92"/>
                <a:gd name="T96" fmla="*/ 59 w 69"/>
                <a:gd name="T97" fmla="*/ 53 h 92"/>
                <a:gd name="T98" fmla="*/ 59 w 69"/>
                <a:gd name="T99" fmla="*/ 47 h 92"/>
                <a:gd name="T100" fmla="*/ 61 w 69"/>
                <a:gd name="T101" fmla="*/ 45 h 92"/>
                <a:gd name="T102" fmla="*/ 61 w 69"/>
                <a:gd name="T103" fmla="*/ 37 h 92"/>
                <a:gd name="T104" fmla="*/ 63 w 69"/>
                <a:gd name="T105" fmla="*/ 34 h 92"/>
                <a:gd name="T106" fmla="*/ 63 w 69"/>
                <a:gd name="T107" fmla="*/ 30 h 92"/>
                <a:gd name="T108" fmla="*/ 66 w 69"/>
                <a:gd name="T109" fmla="*/ 25 h 92"/>
                <a:gd name="T110" fmla="*/ 66 w 69"/>
                <a:gd name="T111" fmla="*/ 12 h 92"/>
                <a:gd name="T112" fmla="*/ 68 w 69"/>
                <a:gd name="T113" fmla="*/ 9 h 92"/>
                <a:gd name="T114" fmla="*/ 68 w 69"/>
                <a:gd name="T11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" h="92">
                  <a:moveTo>
                    <a:pt x="68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4"/>
                  </a:lnTo>
                  <a:lnTo>
                    <a:pt x="54" y="4"/>
                  </a:lnTo>
                  <a:lnTo>
                    <a:pt x="52" y="7"/>
                  </a:lnTo>
                  <a:lnTo>
                    <a:pt x="49" y="7"/>
                  </a:lnTo>
                  <a:lnTo>
                    <a:pt x="45" y="9"/>
                  </a:lnTo>
                  <a:lnTo>
                    <a:pt x="42" y="9"/>
                  </a:lnTo>
                  <a:lnTo>
                    <a:pt x="39" y="15"/>
                  </a:lnTo>
                  <a:lnTo>
                    <a:pt x="34" y="15"/>
                  </a:lnTo>
                  <a:lnTo>
                    <a:pt x="29" y="20"/>
                  </a:lnTo>
                  <a:lnTo>
                    <a:pt x="27" y="20"/>
                  </a:lnTo>
                  <a:lnTo>
                    <a:pt x="25" y="22"/>
                  </a:lnTo>
                  <a:lnTo>
                    <a:pt x="20" y="25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7" y="40"/>
                  </a:lnTo>
                  <a:lnTo>
                    <a:pt x="5" y="42"/>
                  </a:lnTo>
                  <a:lnTo>
                    <a:pt x="5" y="45"/>
                  </a:lnTo>
                  <a:lnTo>
                    <a:pt x="2" y="50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5"/>
                  </a:lnTo>
                  <a:lnTo>
                    <a:pt x="2" y="78"/>
                  </a:lnTo>
                  <a:lnTo>
                    <a:pt x="2" y="80"/>
                  </a:lnTo>
                  <a:lnTo>
                    <a:pt x="9" y="88"/>
                  </a:lnTo>
                  <a:lnTo>
                    <a:pt x="12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6"/>
                  </a:lnTo>
                  <a:lnTo>
                    <a:pt x="39" y="86"/>
                  </a:lnTo>
                  <a:lnTo>
                    <a:pt x="47" y="75"/>
                  </a:lnTo>
                  <a:lnTo>
                    <a:pt x="47" y="73"/>
                  </a:lnTo>
                  <a:lnTo>
                    <a:pt x="49" y="7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5"/>
                  </a:lnTo>
                  <a:lnTo>
                    <a:pt x="59" y="53"/>
                  </a:lnTo>
                  <a:lnTo>
                    <a:pt x="59" y="47"/>
                  </a:lnTo>
                  <a:lnTo>
                    <a:pt x="61" y="45"/>
                  </a:lnTo>
                  <a:lnTo>
                    <a:pt x="61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25"/>
                  </a:lnTo>
                  <a:lnTo>
                    <a:pt x="66" y="12"/>
                  </a:lnTo>
                  <a:lnTo>
                    <a:pt x="68" y="9"/>
                  </a:ln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2" name="Freeform 143"/>
            <p:cNvSpPr>
              <a:spLocks/>
            </p:cNvSpPr>
            <p:nvPr/>
          </p:nvSpPr>
          <p:spPr bwMode="auto">
            <a:xfrm>
              <a:off x="1358624" y="3389208"/>
              <a:ext cx="109538" cy="146050"/>
            </a:xfrm>
            <a:custGeom>
              <a:avLst/>
              <a:gdLst>
                <a:gd name="T0" fmla="*/ 68 w 69"/>
                <a:gd name="T1" fmla="*/ 0 h 92"/>
                <a:gd name="T2" fmla="*/ 66 w 69"/>
                <a:gd name="T3" fmla="*/ 0 h 92"/>
                <a:gd name="T4" fmla="*/ 63 w 69"/>
                <a:gd name="T5" fmla="*/ 3 h 92"/>
                <a:gd name="T6" fmla="*/ 61 w 69"/>
                <a:gd name="T7" fmla="*/ 3 h 92"/>
                <a:gd name="T8" fmla="*/ 59 w 69"/>
                <a:gd name="T9" fmla="*/ 4 h 92"/>
                <a:gd name="T10" fmla="*/ 54 w 69"/>
                <a:gd name="T11" fmla="*/ 4 h 92"/>
                <a:gd name="T12" fmla="*/ 52 w 69"/>
                <a:gd name="T13" fmla="*/ 7 h 92"/>
                <a:gd name="T14" fmla="*/ 50 w 69"/>
                <a:gd name="T15" fmla="*/ 7 h 92"/>
                <a:gd name="T16" fmla="*/ 46 w 69"/>
                <a:gd name="T17" fmla="*/ 9 h 92"/>
                <a:gd name="T18" fmla="*/ 43 w 69"/>
                <a:gd name="T19" fmla="*/ 9 h 92"/>
                <a:gd name="T20" fmla="*/ 39 w 69"/>
                <a:gd name="T21" fmla="*/ 15 h 92"/>
                <a:gd name="T22" fmla="*/ 34 w 69"/>
                <a:gd name="T23" fmla="*/ 15 h 92"/>
                <a:gd name="T24" fmla="*/ 29 w 69"/>
                <a:gd name="T25" fmla="*/ 20 h 92"/>
                <a:gd name="T26" fmla="*/ 27 w 69"/>
                <a:gd name="T27" fmla="*/ 20 h 92"/>
                <a:gd name="T28" fmla="*/ 25 w 69"/>
                <a:gd name="T29" fmla="*/ 22 h 92"/>
                <a:gd name="T30" fmla="*/ 21 w 69"/>
                <a:gd name="T31" fmla="*/ 25 h 92"/>
                <a:gd name="T32" fmla="*/ 19 w 69"/>
                <a:gd name="T33" fmla="*/ 28 h 92"/>
                <a:gd name="T34" fmla="*/ 16 w 69"/>
                <a:gd name="T35" fmla="*/ 28 h 92"/>
                <a:gd name="T36" fmla="*/ 12 w 69"/>
                <a:gd name="T37" fmla="*/ 33 h 92"/>
                <a:gd name="T38" fmla="*/ 12 w 69"/>
                <a:gd name="T39" fmla="*/ 34 h 92"/>
                <a:gd name="T40" fmla="*/ 9 w 69"/>
                <a:gd name="T41" fmla="*/ 37 h 92"/>
                <a:gd name="T42" fmla="*/ 7 w 69"/>
                <a:gd name="T43" fmla="*/ 37 h 92"/>
                <a:gd name="T44" fmla="*/ 7 w 69"/>
                <a:gd name="T45" fmla="*/ 40 h 92"/>
                <a:gd name="T46" fmla="*/ 5 w 69"/>
                <a:gd name="T47" fmla="*/ 42 h 92"/>
                <a:gd name="T48" fmla="*/ 5 w 69"/>
                <a:gd name="T49" fmla="*/ 45 h 92"/>
                <a:gd name="T50" fmla="*/ 2 w 69"/>
                <a:gd name="T51" fmla="*/ 50 h 92"/>
                <a:gd name="T52" fmla="*/ 2 w 69"/>
                <a:gd name="T53" fmla="*/ 58 h 92"/>
                <a:gd name="T54" fmla="*/ 0 w 69"/>
                <a:gd name="T55" fmla="*/ 61 h 92"/>
                <a:gd name="T56" fmla="*/ 0 w 69"/>
                <a:gd name="T57" fmla="*/ 78 h 92"/>
                <a:gd name="T58" fmla="*/ 5 w 69"/>
                <a:gd name="T59" fmla="*/ 83 h 92"/>
                <a:gd name="T60" fmla="*/ 5 w 69"/>
                <a:gd name="T61" fmla="*/ 86 h 92"/>
                <a:gd name="T62" fmla="*/ 7 w 69"/>
                <a:gd name="T63" fmla="*/ 86 h 92"/>
                <a:gd name="T64" fmla="*/ 7 w 69"/>
                <a:gd name="T65" fmla="*/ 88 h 92"/>
                <a:gd name="T66" fmla="*/ 9 w 69"/>
                <a:gd name="T67" fmla="*/ 88 h 92"/>
                <a:gd name="T68" fmla="*/ 12 w 69"/>
                <a:gd name="T69" fmla="*/ 91 h 92"/>
                <a:gd name="T70" fmla="*/ 27 w 69"/>
                <a:gd name="T71" fmla="*/ 91 h 92"/>
                <a:gd name="T72" fmla="*/ 29 w 69"/>
                <a:gd name="T73" fmla="*/ 88 h 92"/>
                <a:gd name="T74" fmla="*/ 32 w 69"/>
                <a:gd name="T75" fmla="*/ 88 h 92"/>
                <a:gd name="T76" fmla="*/ 34 w 69"/>
                <a:gd name="T77" fmla="*/ 86 h 92"/>
                <a:gd name="T78" fmla="*/ 36 w 69"/>
                <a:gd name="T79" fmla="*/ 86 h 92"/>
                <a:gd name="T80" fmla="*/ 41 w 69"/>
                <a:gd name="T81" fmla="*/ 83 h 92"/>
                <a:gd name="T82" fmla="*/ 48 w 69"/>
                <a:gd name="T83" fmla="*/ 75 h 92"/>
                <a:gd name="T84" fmla="*/ 48 w 69"/>
                <a:gd name="T85" fmla="*/ 73 h 92"/>
                <a:gd name="T86" fmla="*/ 50 w 69"/>
                <a:gd name="T87" fmla="*/ 73 h 92"/>
                <a:gd name="T88" fmla="*/ 50 w 69"/>
                <a:gd name="T89" fmla="*/ 70 h 92"/>
                <a:gd name="T90" fmla="*/ 54 w 69"/>
                <a:gd name="T91" fmla="*/ 65 h 92"/>
                <a:gd name="T92" fmla="*/ 54 w 69"/>
                <a:gd name="T93" fmla="*/ 61 h 92"/>
                <a:gd name="T94" fmla="*/ 56 w 69"/>
                <a:gd name="T95" fmla="*/ 58 h 92"/>
                <a:gd name="T96" fmla="*/ 56 w 69"/>
                <a:gd name="T97" fmla="*/ 53 h 92"/>
                <a:gd name="T98" fmla="*/ 59 w 69"/>
                <a:gd name="T99" fmla="*/ 47 h 92"/>
                <a:gd name="T100" fmla="*/ 59 w 69"/>
                <a:gd name="T101" fmla="*/ 45 h 92"/>
                <a:gd name="T102" fmla="*/ 61 w 69"/>
                <a:gd name="T103" fmla="*/ 42 h 92"/>
                <a:gd name="T104" fmla="*/ 61 w 69"/>
                <a:gd name="T105" fmla="*/ 34 h 92"/>
                <a:gd name="T106" fmla="*/ 63 w 69"/>
                <a:gd name="T107" fmla="*/ 33 h 92"/>
                <a:gd name="T108" fmla="*/ 63 w 69"/>
                <a:gd name="T109" fmla="*/ 22 h 92"/>
                <a:gd name="T110" fmla="*/ 66 w 69"/>
                <a:gd name="T111" fmla="*/ 20 h 92"/>
                <a:gd name="T112" fmla="*/ 66 w 69"/>
                <a:gd name="T113" fmla="*/ 9 h 92"/>
                <a:gd name="T114" fmla="*/ 68 w 69"/>
                <a:gd name="T115" fmla="*/ 7 h 92"/>
                <a:gd name="T116" fmla="*/ 68 w 69"/>
                <a:gd name="T1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" h="92">
                  <a:moveTo>
                    <a:pt x="68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4"/>
                  </a:lnTo>
                  <a:lnTo>
                    <a:pt x="54" y="4"/>
                  </a:lnTo>
                  <a:lnTo>
                    <a:pt x="52" y="7"/>
                  </a:lnTo>
                  <a:lnTo>
                    <a:pt x="50" y="7"/>
                  </a:lnTo>
                  <a:lnTo>
                    <a:pt x="46" y="9"/>
                  </a:lnTo>
                  <a:lnTo>
                    <a:pt x="43" y="9"/>
                  </a:lnTo>
                  <a:lnTo>
                    <a:pt x="39" y="15"/>
                  </a:lnTo>
                  <a:lnTo>
                    <a:pt x="34" y="15"/>
                  </a:lnTo>
                  <a:lnTo>
                    <a:pt x="29" y="20"/>
                  </a:lnTo>
                  <a:lnTo>
                    <a:pt x="27" y="20"/>
                  </a:lnTo>
                  <a:lnTo>
                    <a:pt x="25" y="22"/>
                  </a:lnTo>
                  <a:lnTo>
                    <a:pt x="21" y="25"/>
                  </a:lnTo>
                  <a:lnTo>
                    <a:pt x="19" y="28"/>
                  </a:lnTo>
                  <a:lnTo>
                    <a:pt x="16" y="28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7" y="40"/>
                  </a:lnTo>
                  <a:lnTo>
                    <a:pt x="5" y="42"/>
                  </a:lnTo>
                  <a:lnTo>
                    <a:pt x="5" y="45"/>
                  </a:lnTo>
                  <a:lnTo>
                    <a:pt x="2" y="50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8"/>
                  </a:lnTo>
                  <a:lnTo>
                    <a:pt x="5" y="83"/>
                  </a:lnTo>
                  <a:lnTo>
                    <a:pt x="5" y="86"/>
                  </a:lnTo>
                  <a:lnTo>
                    <a:pt x="7" y="86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6"/>
                  </a:lnTo>
                  <a:lnTo>
                    <a:pt x="36" y="86"/>
                  </a:lnTo>
                  <a:lnTo>
                    <a:pt x="41" y="83"/>
                  </a:lnTo>
                  <a:lnTo>
                    <a:pt x="48" y="75"/>
                  </a:lnTo>
                  <a:lnTo>
                    <a:pt x="48" y="73"/>
                  </a:lnTo>
                  <a:lnTo>
                    <a:pt x="50" y="73"/>
                  </a:lnTo>
                  <a:lnTo>
                    <a:pt x="50" y="70"/>
                  </a:lnTo>
                  <a:lnTo>
                    <a:pt x="54" y="65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3"/>
                  </a:lnTo>
                  <a:lnTo>
                    <a:pt x="59" y="47"/>
                  </a:lnTo>
                  <a:lnTo>
                    <a:pt x="59" y="45"/>
                  </a:lnTo>
                  <a:lnTo>
                    <a:pt x="61" y="42"/>
                  </a:lnTo>
                  <a:lnTo>
                    <a:pt x="61" y="34"/>
                  </a:lnTo>
                  <a:lnTo>
                    <a:pt x="63" y="33"/>
                  </a:lnTo>
                  <a:lnTo>
                    <a:pt x="63" y="22"/>
                  </a:lnTo>
                  <a:lnTo>
                    <a:pt x="66" y="20"/>
                  </a:lnTo>
                  <a:lnTo>
                    <a:pt x="66" y="9"/>
                  </a:lnTo>
                  <a:lnTo>
                    <a:pt x="68" y="7"/>
                  </a:ln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3" name="Freeform 144"/>
            <p:cNvSpPr>
              <a:spLocks/>
            </p:cNvSpPr>
            <p:nvPr/>
          </p:nvSpPr>
          <p:spPr bwMode="auto">
            <a:xfrm>
              <a:off x="1941645" y="3253364"/>
              <a:ext cx="111125" cy="146050"/>
            </a:xfrm>
            <a:custGeom>
              <a:avLst/>
              <a:gdLst>
                <a:gd name="T0" fmla="*/ 69 w 70"/>
                <a:gd name="T1" fmla="*/ 0 h 92"/>
                <a:gd name="T2" fmla="*/ 67 w 70"/>
                <a:gd name="T3" fmla="*/ 0 h 92"/>
                <a:gd name="T4" fmla="*/ 64 w 70"/>
                <a:gd name="T5" fmla="*/ 3 h 92"/>
                <a:gd name="T6" fmla="*/ 62 w 70"/>
                <a:gd name="T7" fmla="*/ 3 h 92"/>
                <a:gd name="T8" fmla="*/ 59 w 70"/>
                <a:gd name="T9" fmla="*/ 5 h 92"/>
                <a:gd name="T10" fmla="*/ 55 w 70"/>
                <a:gd name="T11" fmla="*/ 5 h 92"/>
                <a:gd name="T12" fmla="*/ 52 w 70"/>
                <a:gd name="T13" fmla="*/ 8 h 92"/>
                <a:gd name="T14" fmla="*/ 50 w 70"/>
                <a:gd name="T15" fmla="*/ 8 h 92"/>
                <a:gd name="T16" fmla="*/ 48 w 70"/>
                <a:gd name="T17" fmla="*/ 11 h 92"/>
                <a:gd name="T18" fmla="*/ 46 w 70"/>
                <a:gd name="T19" fmla="*/ 11 h 92"/>
                <a:gd name="T20" fmla="*/ 42 w 70"/>
                <a:gd name="T21" fmla="*/ 13 h 92"/>
                <a:gd name="T22" fmla="*/ 39 w 70"/>
                <a:gd name="T23" fmla="*/ 16 h 92"/>
                <a:gd name="T24" fmla="*/ 37 w 70"/>
                <a:gd name="T25" fmla="*/ 16 h 92"/>
                <a:gd name="T26" fmla="*/ 35 w 70"/>
                <a:gd name="T27" fmla="*/ 18 h 92"/>
                <a:gd name="T28" fmla="*/ 30 w 70"/>
                <a:gd name="T29" fmla="*/ 21 h 92"/>
                <a:gd name="T30" fmla="*/ 27 w 70"/>
                <a:gd name="T31" fmla="*/ 21 h 92"/>
                <a:gd name="T32" fmla="*/ 20 w 70"/>
                <a:gd name="T33" fmla="*/ 28 h 92"/>
                <a:gd name="T34" fmla="*/ 19 w 70"/>
                <a:gd name="T35" fmla="*/ 28 h 92"/>
                <a:gd name="T36" fmla="*/ 10 w 70"/>
                <a:gd name="T37" fmla="*/ 38 h 92"/>
                <a:gd name="T38" fmla="*/ 7 w 70"/>
                <a:gd name="T39" fmla="*/ 38 h 92"/>
                <a:gd name="T40" fmla="*/ 7 w 70"/>
                <a:gd name="T41" fmla="*/ 41 h 92"/>
                <a:gd name="T42" fmla="*/ 5 w 70"/>
                <a:gd name="T43" fmla="*/ 44 h 92"/>
                <a:gd name="T44" fmla="*/ 5 w 70"/>
                <a:gd name="T45" fmla="*/ 46 h 92"/>
                <a:gd name="T46" fmla="*/ 2 w 70"/>
                <a:gd name="T47" fmla="*/ 51 h 92"/>
                <a:gd name="T48" fmla="*/ 2 w 70"/>
                <a:gd name="T49" fmla="*/ 58 h 92"/>
                <a:gd name="T50" fmla="*/ 0 w 70"/>
                <a:gd name="T51" fmla="*/ 61 h 92"/>
                <a:gd name="T52" fmla="*/ 0 w 70"/>
                <a:gd name="T53" fmla="*/ 76 h 92"/>
                <a:gd name="T54" fmla="*/ 2 w 70"/>
                <a:gd name="T55" fmla="*/ 79 h 92"/>
                <a:gd name="T56" fmla="*/ 2 w 70"/>
                <a:gd name="T57" fmla="*/ 82 h 92"/>
                <a:gd name="T58" fmla="*/ 10 w 70"/>
                <a:gd name="T59" fmla="*/ 88 h 92"/>
                <a:gd name="T60" fmla="*/ 12 w 70"/>
                <a:gd name="T61" fmla="*/ 88 h 92"/>
                <a:gd name="T62" fmla="*/ 12 w 70"/>
                <a:gd name="T63" fmla="*/ 91 h 92"/>
                <a:gd name="T64" fmla="*/ 27 w 70"/>
                <a:gd name="T65" fmla="*/ 91 h 92"/>
                <a:gd name="T66" fmla="*/ 30 w 70"/>
                <a:gd name="T67" fmla="*/ 88 h 92"/>
                <a:gd name="T68" fmla="*/ 32 w 70"/>
                <a:gd name="T69" fmla="*/ 88 h 92"/>
                <a:gd name="T70" fmla="*/ 35 w 70"/>
                <a:gd name="T71" fmla="*/ 86 h 92"/>
                <a:gd name="T72" fmla="*/ 39 w 70"/>
                <a:gd name="T73" fmla="*/ 86 h 92"/>
                <a:gd name="T74" fmla="*/ 48 w 70"/>
                <a:gd name="T75" fmla="*/ 76 h 92"/>
                <a:gd name="T76" fmla="*/ 48 w 70"/>
                <a:gd name="T77" fmla="*/ 74 h 92"/>
                <a:gd name="T78" fmla="*/ 50 w 70"/>
                <a:gd name="T79" fmla="*/ 74 h 92"/>
                <a:gd name="T80" fmla="*/ 52 w 70"/>
                <a:gd name="T81" fmla="*/ 71 h 92"/>
                <a:gd name="T82" fmla="*/ 52 w 70"/>
                <a:gd name="T83" fmla="*/ 69 h 92"/>
                <a:gd name="T84" fmla="*/ 55 w 70"/>
                <a:gd name="T85" fmla="*/ 66 h 92"/>
                <a:gd name="T86" fmla="*/ 55 w 70"/>
                <a:gd name="T87" fmla="*/ 61 h 92"/>
                <a:gd name="T88" fmla="*/ 57 w 70"/>
                <a:gd name="T89" fmla="*/ 58 h 92"/>
                <a:gd name="T90" fmla="*/ 57 w 70"/>
                <a:gd name="T91" fmla="*/ 55 h 92"/>
                <a:gd name="T92" fmla="*/ 59 w 70"/>
                <a:gd name="T93" fmla="*/ 53 h 92"/>
                <a:gd name="T94" fmla="*/ 59 w 70"/>
                <a:gd name="T95" fmla="*/ 49 h 92"/>
                <a:gd name="T96" fmla="*/ 62 w 70"/>
                <a:gd name="T97" fmla="*/ 46 h 92"/>
                <a:gd name="T98" fmla="*/ 62 w 70"/>
                <a:gd name="T99" fmla="*/ 38 h 92"/>
                <a:gd name="T100" fmla="*/ 64 w 70"/>
                <a:gd name="T101" fmla="*/ 36 h 92"/>
                <a:gd name="T102" fmla="*/ 64 w 70"/>
                <a:gd name="T103" fmla="*/ 30 h 92"/>
                <a:gd name="T104" fmla="*/ 67 w 70"/>
                <a:gd name="T105" fmla="*/ 25 h 92"/>
                <a:gd name="T106" fmla="*/ 67 w 70"/>
                <a:gd name="T107" fmla="*/ 13 h 92"/>
                <a:gd name="T108" fmla="*/ 69 w 70"/>
                <a:gd name="T109" fmla="*/ 11 h 92"/>
                <a:gd name="T110" fmla="*/ 69 w 70"/>
                <a:gd name="T1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" h="92">
                  <a:moveTo>
                    <a:pt x="69" y="0"/>
                  </a:moveTo>
                  <a:lnTo>
                    <a:pt x="67" y="0"/>
                  </a:lnTo>
                  <a:lnTo>
                    <a:pt x="64" y="3"/>
                  </a:lnTo>
                  <a:lnTo>
                    <a:pt x="62" y="3"/>
                  </a:lnTo>
                  <a:lnTo>
                    <a:pt x="59" y="5"/>
                  </a:lnTo>
                  <a:lnTo>
                    <a:pt x="55" y="5"/>
                  </a:lnTo>
                  <a:lnTo>
                    <a:pt x="52" y="8"/>
                  </a:lnTo>
                  <a:lnTo>
                    <a:pt x="50" y="8"/>
                  </a:lnTo>
                  <a:lnTo>
                    <a:pt x="48" y="11"/>
                  </a:lnTo>
                  <a:lnTo>
                    <a:pt x="46" y="11"/>
                  </a:lnTo>
                  <a:lnTo>
                    <a:pt x="42" y="13"/>
                  </a:lnTo>
                  <a:lnTo>
                    <a:pt x="39" y="16"/>
                  </a:lnTo>
                  <a:lnTo>
                    <a:pt x="37" y="16"/>
                  </a:lnTo>
                  <a:lnTo>
                    <a:pt x="35" y="18"/>
                  </a:lnTo>
                  <a:lnTo>
                    <a:pt x="30" y="21"/>
                  </a:lnTo>
                  <a:lnTo>
                    <a:pt x="27" y="21"/>
                  </a:lnTo>
                  <a:lnTo>
                    <a:pt x="20" y="28"/>
                  </a:lnTo>
                  <a:lnTo>
                    <a:pt x="19" y="28"/>
                  </a:lnTo>
                  <a:lnTo>
                    <a:pt x="10" y="38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5" y="44"/>
                  </a:lnTo>
                  <a:lnTo>
                    <a:pt x="5" y="46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2" y="82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5" y="86"/>
                  </a:lnTo>
                  <a:lnTo>
                    <a:pt x="39" y="86"/>
                  </a:lnTo>
                  <a:lnTo>
                    <a:pt x="48" y="76"/>
                  </a:lnTo>
                  <a:lnTo>
                    <a:pt x="48" y="74"/>
                  </a:lnTo>
                  <a:lnTo>
                    <a:pt x="50" y="74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5" y="66"/>
                  </a:lnTo>
                  <a:lnTo>
                    <a:pt x="55" y="61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9" y="53"/>
                  </a:lnTo>
                  <a:lnTo>
                    <a:pt x="59" y="49"/>
                  </a:lnTo>
                  <a:lnTo>
                    <a:pt x="62" y="46"/>
                  </a:lnTo>
                  <a:lnTo>
                    <a:pt x="62" y="38"/>
                  </a:lnTo>
                  <a:lnTo>
                    <a:pt x="64" y="36"/>
                  </a:lnTo>
                  <a:lnTo>
                    <a:pt x="64" y="30"/>
                  </a:lnTo>
                  <a:lnTo>
                    <a:pt x="67" y="25"/>
                  </a:lnTo>
                  <a:lnTo>
                    <a:pt x="67" y="13"/>
                  </a:lnTo>
                  <a:lnTo>
                    <a:pt x="69" y="11"/>
                  </a:lnTo>
                  <a:lnTo>
                    <a:pt x="6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4" name="Freeform 145"/>
            <p:cNvSpPr>
              <a:spLocks/>
            </p:cNvSpPr>
            <p:nvPr/>
          </p:nvSpPr>
          <p:spPr bwMode="auto">
            <a:xfrm>
              <a:off x="1212575" y="3196075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5 w 68"/>
                <a:gd name="T3" fmla="*/ 0 h 92"/>
                <a:gd name="T4" fmla="*/ 62 w 68"/>
                <a:gd name="T5" fmla="*/ 3 h 92"/>
                <a:gd name="T6" fmla="*/ 60 w 68"/>
                <a:gd name="T7" fmla="*/ 3 h 92"/>
                <a:gd name="T8" fmla="*/ 58 w 68"/>
                <a:gd name="T9" fmla="*/ 5 h 92"/>
                <a:gd name="T10" fmla="*/ 54 w 68"/>
                <a:gd name="T11" fmla="*/ 5 h 92"/>
                <a:gd name="T12" fmla="*/ 52 w 68"/>
                <a:gd name="T13" fmla="*/ 8 h 92"/>
                <a:gd name="T14" fmla="*/ 49 w 68"/>
                <a:gd name="T15" fmla="*/ 8 h 92"/>
                <a:gd name="T16" fmla="*/ 45 w 68"/>
                <a:gd name="T17" fmla="*/ 11 h 92"/>
                <a:gd name="T18" fmla="*/ 42 w 68"/>
                <a:gd name="T19" fmla="*/ 11 h 92"/>
                <a:gd name="T20" fmla="*/ 38 w 68"/>
                <a:gd name="T21" fmla="*/ 16 h 92"/>
                <a:gd name="T22" fmla="*/ 33 w 68"/>
                <a:gd name="T23" fmla="*/ 16 h 92"/>
                <a:gd name="T24" fmla="*/ 28 w 68"/>
                <a:gd name="T25" fmla="*/ 20 h 92"/>
                <a:gd name="T26" fmla="*/ 27 w 68"/>
                <a:gd name="T27" fmla="*/ 20 h 92"/>
                <a:gd name="T28" fmla="*/ 25 w 68"/>
                <a:gd name="T29" fmla="*/ 22 h 92"/>
                <a:gd name="T30" fmla="*/ 20 w 68"/>
                <a:gd name="T31" fmla="*/ 25 h 92"/>
                <a:gd name="T32" fmla="*/ 18 w 68"/>
                <a:gd name="T33" fmla="*/ 28 h 92"/>
                <a:gd name="T34" fmla="*/ 15 w 68"/>
                <a:gd name="T35" fmla="*/ 28 h 92"/>
                <a:gd name="T36" fmla="*/ 11 w 68"/>
                <a:gd name="T37" fmla="*/ 33 h 92"/>
                <a:gd name="T38" fmla="*/ 11 w 68"/>
                <a:gd name="T39" fmla="*/ 36 h 92"/>
                <a:gd name="T40" fmla="*/ 8 w 68"/>
                <a:gd name="T41" fmla="*/ 38 h 92"/>
                <a:gd name="T42" fmla="*/ 6 w 68"/>
                <a:gd name="T43" fmla="*/ 38 h 92"/>
                <a:gd name="T44" fmla="*/ 6 w 68"/>
                <a:gd name="T45" fmla="*/ 41 h 92"/>
                <a:gd name="T46" fmla="*/ 4 w 68"/>
                <a:gd name="T47" fmla="*/ 44 h 92"/>
                <a:gd name="T48" fmla="*/ 4 w 68"/>
                <a:gd name="T49" fmla="*/ 46 h 92"/>
                <a:gd name="T50" fmla="*/ 1 w 68"/>
                <a:gd name="T51" fmla="*/ 50 h 92"/>
                <a:gd name="T52" fmla="*/ 1 w 68"/>
                <a:gd name="T53" fmla="*/ 58 h 92"/>
                <a:gd name="T54" fmla="*/ 0 w 68"/>
                <a:gd name="T55" fmla="*/ 61 h 92"/>
                <a:gd name="T56" fmla="*/ 0 w 68"/>
                <a:gd name="T57" fmla="*/ 79 h 92"/>
                <a:gd name="T58" fmla="*/ 4 w 68"/>
                <a:gd name="T59" fmla="*/ 83 h 92"/>
                <a:gd name="T60" fmla="*/ 4 w 68"/>
                <a:gd name="T61" fmla="*/ 86 h 92"/>
                <a:gd name="T62" fmla="*/ 6 w 68"/>
                <a:gd name="T63" fmla="*/ 86 h 92"/>
                <a:gd name="T64" fmla="*/ 6 w 68"/>
                <a:gd name="T65" fmla="*/ 88 h 92"/>
                <a:gd name="T66" fmla="*/ 8 w 68"/>
                <a:gd name="T67" fmla="*/ 88 h 92"/>
                <a:gd name="T68" fmla="*/ 11 w 68"/>
                <a:gd name="T69" fmla="*/ 91 h 92"/>
                <a:gd name="T70" fmla="*/ 27 w 68"/>
                <a:gd name="T71" fmla="*/ 91 h 92"/>
                <a:gd name="T72" fmla="*/ 28 w 68"/>
                <a:gd name="T73" fmla="*/ 88 h 92"/>
                <a:gd name="T74" fmla="*/ 31 w 68"/>
                <a:gd name="T75" fmla="*/ 88 h 92"/>
                <a:gd name="T76" fmla="*/ 33 w 68"/>
                <a:gd name="T77" fmla="*/ 86 h 92"/>
                <a:gd name="T78" fmla="*/ 35 w 68"/>
                <a:gd name="T79" fmla="*/ 86 h 92"/>
                <a:gd name="T80" fmla="*/ 40 w 68"/>
                <a:gd name="T81" fmla="*/ 83 h 92"/>
                <a:gd name="T82" fmla="*/ 47 w 68"/>
                <a:gd name="T83" fmla="*/ 76 h 92"/>
                <a:gd name="T84" fmla="*/ 47 w 68"/>
                <a:gd name="T85" fmla="*/ 74 h 92"/>
                <a:gd name="T86" fmla="*/ 49 w 68"/>
                <a:gd name="T87" fmla="*/ 74 h 92"/>
                <a:gd name="T88" fmla="*/ 49 w 68"/>
                <a:gd name="T89" fmla="*/ 71 h 92"/>
                <a:gd name="T90" fmla="*/ 54 w 68"/>
                <a:gd name="T91" fmla="*/ 66 h 92"/>
                <a:gd name="T92" fmla="*/ 54 w 68"/>
                <a:gd name="T93" fmla="*/ 61 h 92"/>
                <a:gd name="T94" fmla="*/ 55 w 68"/>
                <a:gd name="T95" fmla="*/ 58 h 92"/>
                <a:gd name="T96" fmla="*/ 55 w 68"/>
                <a:gd name="T97" fmla="*/ 53 h 92"/>
                <a:gd name="T98" fmla="*/ 58 w 68"/>
                <a:gd name="T99" fmla="*/ 49 h 92"/>
                <a:gd name="T100" fmla="*/ 58 w 68"/>
                <a:gd name="T101" fmla="*/ 46 h 92"/>
                <a:gd name="T102" fmla="*/ 60 w 68"/>
                <a:gd name="T103" fmla="*/ 44 h 92"/>
                <a:gd name="T104" fmla="*/ 60 w 68"/>
                <a:gd name="T105" fmla="*/ 36 h 92"/>
                <a:gd name="T106" fmla="*/ 62 w 68"/>
                <a:gd name="T107" fmla="*/ 33 h 92"/>
                <a:gd name="T108" fmla="*/ 62 w 68"/>
                <a:gd name="T109" fmla="*/ 22 h 92"/>
                <a:gd name="T110" fmla="*/ 65 w 68"/>
                <a:gd name="T111" fmla="*/ 20 h 92"/>
                <a:gd name="T112" fmla="*/ 65 w 68"/>
                <a:gd name="T113" fmla="*/ 11 h 92"/>
                <a:gd name="T114" fmla="*/ 67 w 68"/>
                <a:gd name="T115" fmla="*/ 8 h 92"/>
                <a:gd name="T116" fmla="*/ 67 w 68"/>
                <a:gd name="T1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5" y="0"/>
                  </a:lnTo>
                  <a:lnTo>
                    <a:pt x="62" y="3"/>
                  </a:lnTo>
                  <a:lnTo>
                    <a:pt x="60" y="3"/>
                  </a:lnTo>
                  <a:lnTo>
                    <a:pt x="58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2" y="11"/>
                  </a:lnTo>
                  <a:lnTo>
                    <a:pt x="38" y="16"/>
                  </a:lnTo>
                  <a:lnTo>
                    <a:pt x="33" y="16"/>
                  </a:lnTo>
                  <a:lnTo>
                    <a:pt x="28" y="20"/>
                  </a:lnTo>
                  <a:lnTo>
                    <a:pt x="27" y="20"/>
                  </a:lnTo>
                  <a:lnTo>
                    <a:pt x="25" y="22"/>
                  </a:lnTo>
                  <a:lnTo>
                    <a:pt x="20" y="25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1" y="33"/>
                  </a:lnTo>
                  <a:lnTo>
                    <a:pt x="11" y="36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41"/>
                  </a:lnTo>
                  <a:lnTo>
                    <a:pt x="4" y="44"/>
                  </a:lnTo>
                  <a:lnTo>
                    <a:pt x="4" y="46"/>
                  </a:lnTo>
                  <a:lnTo>
                    <a:pt x="1" y="50"/>
                  </a:lnTo>
                  <a:lnTo>
                    <a:pt x="1" y="58"/>
                  </a:lnTo>
                  <a:lnTo>
                    <a:pt x="0" y="61"/>
                  </a:lnTo>
                  <a:lnTo>
                    <a:pt x="0" y="79"/>
                  </a:lnTo>
                  <a:lnTo>
                    <a:pt x="4" y="83"/>
                  </a:lnTo>
                  <a:lnTo>
                    <a:pt x="4" y="86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88"/>
                  </a:lnTo>
                  <a:lnTo>
                    <a:pt x="11" y="91"/>
                  </a:lnTo>
                  <a:lnTo>
                    <a:pt x="27" y="91"/>
                  </a:lnTo>
                  <a:lnTo>
                    <a:pt x="28" y="88"/>
                  </a:lnTo>
                  <a:lnTo>
                    <a:pt x="31" y="88"/>
                  </a:lnTo>
                  <a:lnTo>
                    <a:pt x="33" y="86"/>
                  </a:lnTo>
                  <a:lnTo>
                    <a:pt x="35" y="86"/>
                  </a:lnTo>
                  <a:lnTo>
                    <a:pt x="40" y="83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5" y="58"/>
                  </a:lnTo>
                  <a:lnTo>
                    <a:pt x="55" y="53"/>
                  </a:lnTo>
                  <a:lnTo>
                    <a:pt x="58" y="49"/>
                  </a:lnTo>
                  <a:lnTo>
                    <a:pt x="58" y="46"/>
                  </a:lnTo>
                  <a:lnTo>
                    <a:pt x="60" y="44"/>
                  </a:lnTo>
                  <a:lnTo>
                    <a:pt x="60" y="36"/>
                  </a:lnTo>
                  <a:lnTo>
                    <a:pt x="62" y="33"/>
                  </a:lnTo>
                  <a:lnTo>
                    <a:pt x="62" y="22"/>
                  </a:lnTo>
                  <a:lnTo>
                    <a:pt x="65" y="20"/>
                  </a:lnTo>
                  <a:lnTo>
                    <a:pt x="65" y="11"/>
                  </a:lnTo>
                  <a:lnTo>
                    <a:pt x="67" y="8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5" name="Freeform 146"/>
            <p:cNvSpPr>
              <a:spLocks/>
            </p:cNvSpPr>
            <p:nvPr/>
          </p:nvSpPr>
          <p:spPr bwMode="auto">
            <a:xfrm>
              <a:off x="718863" y="3098695"/>
              <a:ext cx="109537" cy="146050"/>
            </a:xfrm>
            <a:custGeom>
              <a:avLst/>
              <a:gdLst>
                <a:gd name="T0" fmla="*/ 68 w 69"/>
                <a:gd name="T1" fmla="*/ 0 h 92"/>
                <a:gd name="T2" fmla="*/ 66 w 69"/>
                <a:gd name="T3" fmla="*/ 0 h 92"/>
                <a:gd name="T4" fmla="*/ 63 w 69"/>
                <a:gd name="T5" fmla="*/ 3 h 92"/>
                <a:gd name="T6" fmla="*/ 61 w 69"/>
                <a:gd name="T7" fmla="*/ 3 h 92"/>
                <a:gd name="T8" fmla="*/ 59 w 69"/>
                <a:gd name="T9" fmla="*/ 4 h 92"/>
                <a:gd name="T10" fmla="*/ 56 w 69"/>
                <a:gd name="T11" fmla="*/ 4 h 92"/>
                <a:gd name="T12" fmla="*/ 54 w 69"/>
                <a:gd name="T13" fmla="*/ 7 h 92"/>
                <a:gd name="T14" fmla="*/ 52 w 69"/>
                <a:gd name="T15" fmla="*/ 7 h 92"/>
                <a:gd name="T16" fmla="*/ 50 w 69"/>
                <a:gd name="T17" fmla="*/ 9 h 92"/>
                <a:gd name="T18" fmla="*/ 48 w 69"/>
                <a:gd name="T19" fmla="*/ 9 h 92"/>
                <a:gd name="T20" fmla="*/ 46 w 69"/>
                <a:gd name="T21" fmla="*/ 12 h 92"/>
                <a:gd name="T22" fmla="*/ 41 w 69"/>
                <a:gd name="T23" fmla="*/ 12 h 92"/>
                <a:gd name="T24" fmla="*/ 34 w 69"/>
                <a:gd name="T25" fmla="*/ 20 h 92"/>
                <a:gd name="T26" fmla="*/ 29 w 69"/>
                <a:gd name="T27" fmla="*/ 20 h 92"/>
                <a:gd name="T28" fmla="*/ 23 w 69"/>
                <a:gd name="T29" fmla="*/ 28 h 92"/>
                <a:gd name="T30" fmla="*/ 21 w 69"/>
                <a:gd name="T31" fmla="*/ 28 h 92"/>
                <a:gd name="T32" fmla="*/ 9 w 69"/>
                <a:gd name="T33" fmla="*/ 40 h 92"/>
                <a:gd name="T34" fmla="*/ 7 w 69"/>
                <a:gd name="T35" fmla="*/ 40 h 92"/>
                <a:gd name="T36" fmla="*/ 7 w 69"/>
                <a:gd name="T37" fmla="*/ 42 h 92"/>
                <a:gd name="T38" fmla="*/ 5 w 69"/>
                <a:gd name="T39" fmla="*/ 45 h 92"/>
                <a:gd name="T40" fmla="*/ 5 w 69"/>
                <a:gd name="T41" fmla="*/ 47 h 92"/>
                <a:gd name="T42" fmla="*/ 2 w 69"/>
                <a:gd name="T43" fmla="*/ 50 h 92"/>
                <a:gd name="T44" fmla="*/ 2 w 69"/>
                <a:gd name="T45" fmla="*/ 58 h 92"/>
                <a:gd name="T46" fmla="*/ 0 w 69"/>
                <a:gd name="T47" fmla="*/ 63 h 92"/>
                <a:gd name="T48" fmla="*/ 0 w 69"/>
                <a:gd name="T49" fmla="*/ 75 h 92"/>
                <a:gd name="T50" fmla="*/ 2 w 69"/>
                <a:gd name="T51" fmla="*/ 78 h 92"/>
                <a:gd name="T52" fmla="*/ 2 w 69"/>
                <a:gd name="T53" fmla="*/ 83 h 92"/>
                <a:gd name="T54" fmla="*/ 5 w 69"/>
                <a:gd name="T55" fmla="*/ 83 h 92"/>
                <a:gd name="T56" fmla="*/ 7 w 69"/>
                <a:gd name="T57" fmla="*/ 86 h 92"/>
                <a:gd name="T58" fmla="*/ 7 w 69"/>
                <a:gd name="T59" fmla="*/ 88 h 92"/>
                <a:gd name="T60" fmla="*/ 9 w 69"/>
                <a:gd name="T61" fmla="*/ 88 h 92"/>
                <a:gd name="T62" fmla="*/ 12 w 69"/>
                <a:gd name="T63" fmla="*/ 91 h 92"/>
                <a:gd name="T64" fmla="*/ 27 w 69"/>
                <a:gd name="T65" fmla="*/ 91 h 92"/>
                <a:gd name="T66" fmla="*/ 29 w 69"/>
                <a:gd name="T67" fmla="*/ 88 h 92"/>
                <a:gd name="T68" fmla="*/ 32 w 69"/>
                <a:gd name="T69" fmla="*/ 88 h 92"/>
                <a:gd name="T70" fmla="*/ 34 w 69"/>
                <a:gd name="T71" fmla="*/ 86 h 92"/>
                <a:gd name="T72" fmla="*/ 39 w 69"/>
                <a:gd name="T73" fmla="*/ 86 h 92"/>
                <a:gd name="T74" fmla="*/ 52 w 69"/>
                <a:gd name="T75" fmla="*/ 70 h 92"/>
                <a:gd name="T76" fmla="*/ 52 w 69"/>
                <a:gd name="T77" fmla="*/ 67 h 92"/>
                <a:gd name="T78" fmla="*/ 54 w 69"/>
                <a:gd name="T79" fmla="*/ 65 h 92"/>
                <a:gd name="T80" fmla="*/ 54 w 69"/>
                <a:gd name="T81" fmla="*/ 63 h 92"/>
                <a:gd name="T82" fmla="*/ 56 w 69"/>
                <a:gd name="T83" fmla="*/ 61 h 92"/>
                <a:gd name="T84" fmla="*/ 56 w 69"/>
                <a:gd name="T85" fmla="*/ 55 h 92"/>
                <a:gd name="T86" fmla="*/ 59 w 69"/>
                <a:gd name="T87" fmla="*/ 53 h 92"/>
                <a:gd name="T88" fmla="*/ 59 w 69"/>
                <a:gd name="T89" fmla="*/ 50 h 92"/>
                <a:gd name="T90" fmla="*/ 61 w 69"/>
                <a:gd name="T91" fmla="*/ 47 h 92"/>
                <a:gd name="T92" fmla="*/ 61 w 69"/>
                <a:gd name="T93" fmla="*/ 40 h 92"/>
                <a:gd name="T94" fmla="*/ 63 w 69"/>
                <a:gd name="T95" fmla="*/ 37 h 92"/>
                <a:gd name="T96" fmla="*/ 63 w 69"/>
                <a:gd name="T97" fmla="*/ 30 h 92"/>
                <a:gd name="T98" fmla="*/ 66 w 69"/>
                <a:gd name="T99" fmla="*/ 28 h 92"/>
                <a:gd name="T100" fmla="*/ 66 w 69"/>
                <a:gd name="T101" fmla="*/ 12 h 92"/>
                <a:gd name="T102" fmla="*/ 68 w 69"/>
                <a:gd name="T103" fmla="*/ 9 h 92"/>
                <a:gd name="T104" fmla="*/ 68 w 69"/>
                <a:gd name="T10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92">
                  <a:moveTo>
                    <a:pt x="68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4"/>
                  </a:lnTo>
                  <a:lnTo>
                    <a:pt x="56" y="4"/>
                  </a:lnTo>
                  <a:lnTo>
                    <a:pt x="54" y="7"/>
                  </a:lnTo>
                  <a:lnTo>
                    <a:pt x="52" y="7"/>
                  </a:lnTo>
                  <a:lnTo>
                    <a:pt x="50" y="9"/>
                  </a:lnTo>
                  <a:lnTo>
                    <a:pt x="48" y="9"/>
                  </a:lnTo>
                  <a:lnTo>
                    <a:pt x="46" y="12"/>
                  </a:lnTo>
                  <a:lnTo>
                    <a:pt x="41" y="12"/>
                  </a:lnTo>
                  <a:lnTo>
                    <a:pt x="34" y="20"/>
                  </a:lnTo>
                  <a:lnTo>
                    <a:pt x="29" y="20"/>
                  </a:lnTo>
                  <a:lnTo>
                    <a:pt x="23" y="28"/>
                  </a:lnTo>
                  <a:lnTo>
                    <a:pt x="21" y="28"/>
                  </a:lnTo>
                  <a:lnTo>
                    <a:pt x="9" y="40"/>
                  </a:lnTo>
                  <a:lnTo>
                    <a:pt x="7" y="40"/>
                  </a:lnTo>
                  <a:lnTo>
                    <a:pt x="7" y="42"/>
                  </a:lnTo>
                  <a:lnTo>
                    <a:pt x="5" y="45"/>
                  </a:lnTo>
                  <a:lnTo>
                    <a:pt x="5" y="47"/>
                  </a:lnTo>
                  <a:lnTo>
                    <a:pt x="2" y="50"/>
                  </a:lnTo>
                  <a:lnTo>
                    <a:pt x="2" y="58"/>
                  </a:lnTo>
                  <a:lnTo>
                    <a:pt x="0" y="63"/>
                  </a:lnTo>
                  <a:lnTo>
                    <a:pt x="0" y="75"/>
                  </a:lnTo>
                  <a:lnTo>
                    <a:pt x="2" y="78"/>
                  </a:lnTo>
                  <a:lnTo>
                    <a:pt x="2" y="83"/>
                  </a:lnTo>
                  <a:lnTo>
                    <a:pt x="5" y="83"/>
                  </a:lnTo>
                  <a:lnTo>
                    <a:pt x="7" y="86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6"/>
                  </a:lnTo>
                  <a:lnTo>
                    <a:pt x="39" y="86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54" y="65"/>
                  </a:lnTo>
                  <a:lnTo>
                    <a:pt x="54" y="63"/>
                  </a:lnTo>
                  <a:lnTo>
                    <a:pt x="56" y="61"/>
                  </a:lnTo>
                  <a:lnTo>
                    <a:pt x="56" y="55"/>
                  </a:lnTo>
                  <a:lnTo>
                    <a:pt x="59" y="53"/>
                  </a:lnTo>
                  <a:lnTo>
                    <a:pt x="59" y="50"/>
                  </a:lnTo>
                  <a:lnTo>
                    <a:pt x="61" y="47"/>
                  </a:lnTo>
                  <a:lnTo>
                    <a:pt x="61" y="40"/>
                  </a:lnTo>
                  <a:lnTo>
                    <a:pt x="63" y="37"/>
                  </a:lnTo>
                  <a:lnTo>
                    <a:pt x="63" y="30"/>
                  </a:lnTo>
                  <a:lnTo>
                    <a:pt x="66" y="28"/>
                  </a:lnTo>
                  <a:lnTo>
                    <a:pt x="66" y="12"/>
                  </a:lnTo>
                  <a:lnTo>
                    <a:pt x="68" y="9"/>
                  </a:ln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6" name="Freeform 147"/>
            <p:cNvSpPr>
              <a:spLocks/>
            </p:cNvSpPr>
            <p:nvPr/>
          </p:nvSpPr>
          <p:spPr bwMode="auto">
            <a:xfrm>
              <a:off x="1401488" y="3055833"/>
              <a:ext cx="107950" cy="147637"/>
            </a:xfrm>
            <a:custGeom>
              <a:avLst/>
              <a:gdLst>
                <a:gd name="T0" fmla="*/ 67 w 68"/>
                <a:gd name="T1" fmla="*/ 0 h 93"/>
                <a:gd name="T2" fmla="*/ 65 w 68"/>
                <a:gd name="T3" fmla="*/ 0 h 93"/>
                <a:gd name="T4" fmla="*/ 62 w 68"/>
                <a:gd name="T5" fmla="*/ 1 h 93"/>
                <a:gd name="T6" fmla="*/ 60 w 68"/>
                <a:gd name="T7" fmla="*/ 1 h 93"/>
                <a:gd name="T8" fmla="*/ 59 w 68"/>
                <a:gd name="T9" fmla="*/ 4 h 93"/>
                <a:gd name="T10" fmla="*/ 56 w 68"/>
                <a:gd name="T11" fmla="*/ 4 h 93"/>
                <a:gd name="T12" fmla="*/ 54 w 68"/>
                <a:gd name="T13" fmla="*/ 7 h 93"/>
                <a:gd name="T14" fmla="*/ 52 w 68"/>
                <a:gd name="T15" fmla="*/ 7 h 93"/>
                <a:gd name="T16" fmla="*/ 49 w 68"/>
                <a:gd name="T17" fmla="*/ 9 h 93"/>
                <a:gd name="T18" fmla="*/ 45 w 68"/>
                <a:gd name="T19" fmla="*/ 9 h 93"/>
                <a:gd name="T20" fmla="*/ 42 w 68"/>
                <a:gd name="T21" fmla="*/ 12 h 93"/>
                <a:gd name="T22" fmla="*/ 40 w 68"/>
                <a:gd name="T23" fmla="*/ 12 h 93"/>
                <a:gd name="T24" fmla="*/ 38 w 68"/>
                <a:gd name="T25" fmla="*/ 15 h 93"/>
                <a:gd name="T26" fmla="*/ 33 w 68"/>
                <a:gd name="T27" fmla="*/ 17 h 93"/>
                <a:gd name="T28" fmla="*/ 32 w 68"/>
                <a:gd name="T29" fmla="*/ 20 h 93"/>
                <a:gd name="T30" fmla="*/ 29 w 68"/>
                <a:gd name="T31" fmla="*/ 20 h 93"/>
                <a:gd name="T32" fmla="*/ 25 w 68"/>
                <a:gd name="T33" fmla="*/ 25 h 93"/>
                <a:gd name="T34" fmla="*/ 20 w 68"/>
                <a:gd name="T35" fmla="*/ 28 h 93"/>
                <a:gd name="T36" fmla="*/ 18 w 68"/>
                <a:gd name="T37" fmla="*/ 28 h 93"/>
                <a:gd name="T38" fmla="*/ 11 w 68"/>
                <a:gd name="T39" fmla="*/ 35 h 93"/>
                <a:gd name="T40" fmla="*/ 11 w 68"/>
                <a:gd name="T41" fmla="*/ 37 h 93"/>
                <a:gd name="T42" fmla="*/ 8 w 68"/>
                <a:gd name="T43" fmla="*/ 40 h 93"/>
                <a:gd name="T44" fmla="*/ 6 w 68"/>
                <a:gd name="T45" fmla="*/ 40 h 93"/>
                <a:gd name="T46" fmla="*/ 6 w 68"/>
                <a:gd name="T47" fmla="*/ 43 h 93"/>
                <a:gd name="T48" fmla="*/ 5 w 68"/>
                <a:gd name="T49" fmla="*/ 45 h 93"/>
                <a:gd name="T50" fmla="*/ 5 w 68"/>
                <a:gd name="T51" fmla="*/ 48 h 93"/>
                <a:gd name="T52" fmla="*/ 2 w 68"/>
                <a:gd name="T53" fmla="*/ 51 h 93"/>
                <a:gd name="T54" fmla="*/ 2 w 68"/>
                <a:gd name="T55" fmla="*/ 59 h 93"/>
                <a:gd name="T56" fmla="*/ 0 w 68"/>
                <a:gd name="T57" fmla="*/ 63 h 93"/>
                <a:gd name="T58" fmla="*/ 0 w 68"/>
                <a:gd name="T59" fmla="*/ 79 h 93"/>
                <a:gd name="T60" fmla="*/ 2 w 68"/>
                <a:gd name="T61" fmla="*/ 81 h 93"/>
                <a:gd name="T62" fmla="*/ 2 w 68"/>
                <a:gd name="T63" fmla="*/ 84 h 93"/>
                <a:gd name="T64" fmla="*/ 5 w 68"/>
                <a:gd name="T65" fmla="*/ 84 h 93"/>
                <a:gd name="T66" fmla="*/ 5 w 68"/>
                <a:gd name="T67" fmla="*/ 87 h 93"/>
                <a:gd name="T68" fmla="*/ 8 w 68"/>
                <a:gd name="T69" fmla="*/ 92 h 93"/>
                <a:gd name="T70" fmla="*/ 27 w 68"/>
                <a:gd name="T71" fmla="*/ 92 h 93"/>
                <a:gd name="T72" fmla="*/ 29 w 68"/>
                <a:gd name="T73" fmla="*/ 89 h 93"/>
                <a:gd name="T74" fmla="*/ 32 w 68"/>
                <a:gd name="T75" fmla="*/ 89 h 93"/>
                <a:gd name="T76" fmla="*/ 33 w 68"/>
                <a:gd name="T77" fmla="*/ 87 h 93"/>
                <a:gd name="T78" fmla="*/ 35 w 68"/>
                <a:gd name="T79" fmla="*/ 87 h 93"/>
                <a:gd name="T80" fmla="*/ 40 w 68"/>
                <a:gd name="T81" fmla="*/ 84 h 93"/>
                <a:gd name="T82" fmla="*/ 49 w 68"/>
                <a:gd name="T83" fmla="*/ 73 h 93"/>
                <a:gd name="T84" fmla="*/ 49 w 68"/>
                <a:gd name="T85" fmla="*/ 71 h 93"/>
                <a:gd name="T86" fmla="*/ 54 w 68"/>
                <a:gd name="T87" fmla="*/ 65 h 93"/>
                <a:gd name="T88" fmla="*/ 54 w 68"/>
                <a:gd name="T89" fmla="*/ 63 h 93"/>
                <a:gd name="T90" fmla="*/ 56 w 68"/>
                <a:gd name="T91" fmla="*/ 61 h 93"/>
                <a:gd name="T92" fmla="*/ 56 w 68"/>
                <a:gd name="T93" fmla="*/ 53 h 93"/>
                <a:gd name="T94" fmla="*/ 59 w 68"/>
                <a:gd name="T95" fmla="*/ 51 h 93"/>
                <a:gd name="T96" fmla="*/ 59 w 68"/>
                <a:gd name="T97" fmla="*/ 48 h 93"/>
                <a:gd name="T98" fmla="*/ 60 w 68"/>
                <a:gd name="T99" fmla="*/ 43 h 93"/>
                <a:gd name="T100" fmla="*/ 60 w 68"/>
                <a:gd name="T101" fmla="*/ 37 h 93"/>
                <a:gd name="T102" fmla="*/ 62 w 68"/>
                <a:gd name="T103" fmla="*/ 32 h 93"/>
                <a:gd name="T104" fmla="*/ 62 w 68"/>
                <a:gd name="T105" fmla="*/ 23 h 93"/>
                <a:gd name="T106" fmla="*/ 65 w 68"/>
                <a:gd name="T107" fmla="*/ 20 h 93"/>
                <a:gd name="T108" fmla="*/ 65 w 68"/>
                <a:gd name="T109" fmla="*/ 9 h 93"/>
                <a:gd name="T110" fmla="*/ 67 w 68"/>
                <a:gd name="T111" fmla="*/ 7 h 93"/>
                <a:gd name="T112" fmla="*/ 67 w 68"/>
                <a:gd name="T1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93">
                  <a:moveTo>
                    <a:pt x="67" y="0"/>
                  </a:moveTo>
                  <a:lnTo>
                    <a:pt x="65" y="0"/>
                  </a:lnTo>
                  <a:lnTo>
                    <a:pt x="62" y="1"/>
                  </a:lnTo>
                  <a:lnTo>
                    <a:pt x="60" y="1"/>
                  </a:lnTo>
                  <a:lnTo>
                    <a:pt x="59" y="4"/>
                  </a:lnTo>
                  <a:lnTo>
                    <a:pt x="56" y="4"/>
                  </a:lnTo>
                  <a:lnTo>
                    <a:pt x="54" y="7"/>
                  </a:lnTo>
                  <a:lnTo>
                    <a:pt x="52" y="7"/>
                  </a:lnTo>
                  <a:lnTo>
                    <a:pt x="49" y="9"/>
                  </a:lnTo>
                  <a:lnTo>
                    <a:pt x="45" y="9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38" y="15"/>
                  </a:lnTo>
                  <a:lnTo>
                    <a:pt x="33" y="17"/>
                  </a:lnTo>
                  <a:lnTo>
                    <a:pt x="32" y="20"/>
                  </a:lnTo>
                  <a:lnTo>
                    <a:pt x="29" y="20"/>
                  </a:lnTo>
                  <a:lnTo>
                    <a:pt x="25" y="25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11" y="35"/>
                  </a:lnTo>
                  <a:lnTo>
                    <a:pt x="11" y="37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3"/>
                  </a:lnTo>
                  <a:lnTo>
                    <a:pt x="5" y="45"/>
                  </a:lnTo>
                  <a:lnTo>
                    <a:pt x="5" y="48"/>
                  </a:lnTo>
                  <a:lnTo>
                    <a:pt x="2" y="51"/>
                  </a:lnTo>
                  <a:lnTo>
                    <a:pt x="2" y="59"/>
                  </a:lnTo>
                  <a:lnTo>
                    <a:pt x="0" y="63"/>
                  </a:lnTo>
                  <a:lnTo>
                    <a:pt x="0" y="79"/>
                  </a:lnTo>
                  <a:lnTo>
                    <a:pt x="2" y="81"/>
                  </a:lnTo>
                  <a:lnTo>
                    <a:pt x="2" y="84"/>
                  </a:lnTo>
                  <a:lnTo>
                    <a:pt x="5" y="84"/>
                  </a:lnTo>
                  <a:lnTo>
                    <a:pt x="5" y="87"/>
                  </a:lnTo>
                  <a:lnTo>
                    <a:pt x="8" y="92"/>
                  </a:lnTo>
                  <a:lnTo>
                    <a:pt x="27" y="92"/>
                  </a:lnTo>
                  <a:lnTo>
                    <a:pt x="29" y="89"/>
                  </a:lnTo>
                  <a:lnTo>
                    <a:pt x="32" y="89"/>
                  </a:lnTo>
                  <a:lnTo>
                    <a:pt x="33" y="87"/>
                  </a:lnTo>
                  <a:lnTo>
                    <a:pt x="35" y="87"/>
                  </a:lnTo>
                  <a:lnTo>
                    <a:pt x="40" y="84"/>
                  </a:lnTo>
                  <a:lnTo>
                    <a:pt x="49" y="73"/>
                  </a:lnTo>
                  <a:lnTo>
                    <a:pt x="49" y="71"/>
                  </a:lnTo>
                  <a:lnTo>
                    <a:pt x="54" y="65"/>
                  </a:lnTo>
                  <a:lnTo>
                    <a:pt x="54" y="63"/>
                  </a:lnTo>
                  <a:lnTo>
                    <a:pt x="56" y="61"/>
                  </a:lnTo>
                  <a:lnTo>
                    <a:pt x="56" y="53"/>
                  </a:lnTo>
                  <a:lnTo>
                    <a:pt x="59" y="51"/>
                  </a:lnTo>
                  <a:lnTo>
                    <a:pt x="59" y="48"/>
                  </a:lnTo>
                  <a:lnTo>
                    <a:pt x="60" y="43"/>
                  </a:lnTo>
                  <a:lnTo>
                    <a:pt x="60" y="37"/>
                  </a:lnTo>
                  <a:lnTo>
                    <a:pt x="62" y="32"/>
                  </a:lnTo>
                  <a:lnTo>
                    <a:pt x="62" y="23"/>
                  </a:lnTo>
                  <a:lnTo>
                    <a:pt x="65" y="20"/>
                  </a:lnTo>
                  <a:lnTo>
                    <a:pt x="65" y="9"/>
                  </a:lnTo>
                  <a:lnTo>
                    <a:pt x="67" y="7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7" name="Freeform 148"/>
            <p:cNvSpPr>
              <a:spLocks/>
            </p:cNvSpPr>
            <p:nvPr/>
          </p:nvSpPr>
          <p:spPr bwMode="auto">
            <a:xfrm>
              <a:off x="933175" y="3392383"/>
              <a:ext cx="111125" cy="149225"/>
            </a:xfrm>
            <a:custGeom>
              <a:avLst/>
              <a:gdLst>
                <a:gd name="T0" fmla="*/ 69 w 70"/>
                <a:gd name="T1" fmla="*/ 0 h 94"/>
                <a:gd name="T2" fmla="*/ 67 w 70"/>
                <a:gd name="T3" fmla="*/ 0 h 94"/>
                <a:gd name="T4" fmla="*/ 64 w 70"/>
                <a:gd name="T5" fmla="*/ 3 h 94"/>
                <a:gd name="T6" fmla="*/ 62 w 70"/>
                <a:gd name="T7" fmla="*/ 3 h 94"/>
                <a:gd name="T8" fmla="*/ 59 w 70"/>
                <a:gd name="T9" fmla="*/ 5 h 94"/>
                <a:gd name="T10" fmla="*/ 57 w 70"/>
                <a:gd name="T11" fmla="*/ 5 h 94"/>
                <a:gd name="T12" fmla="*/ 55 w 70"/>
                <a:gd name="T13" fmla="*/ 8 h 94"/>
                <a:gd name="T14" fmla="*/ 52 w 70"/>
                <a:gd name="T15" fmla="*/ 8 h 94"/>
                <a:gd name="T16" fmla="*/ 50 w 70"/>
                <a:gd name="T17" fmla="*/ 11 h 94"/>
                <a:gd name="T18" fmla="*/ 48 w 70"/>
                <a:gd name="T19" fmla="*/ 11 h 94"/>
                <a:gd name="T20" fmla="*/ 46 w 70"/>
                <a:gd name="T21" fmla="*/ 13 h 94"/>
                <a:gd name="T22" fmla="*/ 42 w 70"/>
                <a:gd name="T23" fmla="*/ 13 h 94"/>
                <a:gd name="T24" fmla="*/ 35 w 70"/>
                <a:gd name="T25" fmla="*/ 21 h 94"/>
                <a:gd name="T26" fmla="*/ 30 w 70"/>
                <a:gd name="T27" fmla="*/ 21 h 94"/>
                <a:gd name="T28" fmla="*/ 23 w 70"/>
                <a:gd name="T29" fmla="*/ 29 h 94"/>
                <a:gd name="T30" fmla="*/ 20 w 70"/>
                <a:gd name="T31" fmla="*/ 29 h 94"/>
                <a:gd name="T32" fmla="*/ 10 w 70"/>
                <a:gd name="T33" fmla="*/ 41 h 94"/>
                <a:gd name="T34" fmla="*/ 7 w 70"/>
                <a:gd name="T35" fmla="*/ 41 h 94"/>
                <a:gd name="T36" fmla="*/ 7 w 70"/>
                <a:gd name="T37" fmla="*/ 44 h 94"/>
                <a:gd name="T38" fmla="*/ 5 w 70"/>
                <a:gd name="T39" fmla="*/ 47 h 94"/>
                <a:gd name="T40" fmla="*/ 5 w 70"/>
                <a:gd name="T41" fmla="*/ 49 h 94"/>
                <a:gd name="T42" fmla="*/ 2 w 70"/>
                <a:gd name="T43" fmla="*/ 52 h 94"/>
                <a:gd name="T44" fmla="*/ 2 w 70"/>
                <a:gd name="T45" fmla="*/ 60 h 94"/>
                <a:gd name="T46" fmla="*/ 0 w 70"/>
                <a:gd name="T47" fmla="*/ 64 h 94"/>
                <a:gd name="T48" fmla="*/ 0 w 70"/>
                <a:gd name="T49" fmla="*/ 77 h 94"/>
                <a:gd name="T50" fmla="*/ 2 w 70"/>
                <a:gd name="T51" fmla="*/ 80 h 94"/>
                <a:gd name="T52" fmla="*/ 2 w 70"/>
                <a:gd name="T53" fmla="*/ 85 h 94"/>
                <a:gd name="T54" fmla="*/ 5 w 70"/>
                <a:gd name="T55" fmla="*/ 85 h 94"/>
                <a:gd name="T56" fmla="*/ 7 w 70"/>
                <a:gd name="T57" fmla="*/ 88 h 94"/>
                <a:gd name="T58" fmla="*/ 7 w 70"/>
                <a:gd name="T59" fmla="*/ 90 h 94"/>
                <a:gd name="T60" fmla="*/ 10 w 70"/>
                <a:gd name="T61" fmla="*/ 90 h 94"/>
                <a:gd name="T62" fmla="*/ 12 w 70"/>
                <a:gd name="T63" fmla="*/ 93 h 94"/>
                <a:gd name="T64" fmla="*/ 27 w 70"/>
                <a:gd name="T65" fmla="*/ 93 h 94"/>
                <a:gd name="T66" fmla="*/ 30 w 70"/>
                <a:gd name="T67" fmla="*/ 90 h 94"/>
                <a:gd name="T68" fmla="*/ 32 w 70"/>
                <a:gd name="T69" fmla="*/ 90 h 94"/>
                <a:gd name="T70" fmla="*/ 35 w 70"/>
                <a:gd name="T71" fmla="*/ 88 h 94"/>
                <a:gd name="T72" fmla="*/ 39 w 70"/>
                <a:gd name="T73" fmla="*/ 88 h 94"/>
                <a:gd name="T74" fmla="*/ 52 w 70"/>
                <a:gd name="T75" fmla="*/ 72 h 94"/>
                <a:gd name="T76" fmla="*/ 52 w 70"/>
                <a:gd name="T77" fmla="*/ 69 h 94"/>
                <a:gd name="T78" fmla="*/ 55 w 70"/>
                <a:gd name="T79" fmla="*/ 66 h 94"/>
                <a:gd name="T80" fmla="*/ 55 w 70"/>
                <a:gd name="T81" fmla="*/ 64 h 94"/>
                <a:gd name="T82" fmla="*/ 57 w 70"/>
                <a:gd name="T83" fmla="*/ 62 h 94"/>
                <a:gd name="T84" fmla="*/ 57 w 70"/>
                <a:gd name="T85" fmla="*/ 57 h 94"/>
                <a:gd name="T86" fmla="*/ 59 w 70"/>
                <a:gd name="T87" fmla="*/ 54 h 94"/>
                <a:gd name="T88" fmla="*/ 59 w 70"/>
                <a:gd name="T89" fmla="*/ 52 h 94"/>
                <a:gd name="T90" fmla="*/ 62 w 70"/>
                <a:gd name="T91" fmla="*/ 49 h 94"/>
                <a:gd name="T92" fmla="*/ 62 w 70"/>
                <a:gd name="T93" fmla="*/ 41 h 94"/>
                <a:gd name="T94" fmla="*/ 64 w 70"/>
                <a:gd name="T95" fmla="*/ 39 h 94"/>
                <a:gd name="T96" fmla="*/ 64 w 70"/>
                <a:gd name="T97" fmla="*/ 31 h 94"/>
                <a:gd name="T98" fmla="*/ 67 w 70"/>
                <a:gd name="T99" fmla="*/ 29 h 94"/>
                <a:gd name="T100" fmla="*/ 67 w 70"/>
                <a:gd name="T101" fmla="*/ 13 h 94"/>
                <a:gd name="T102" fmla="*/ 69 w 70"/>
                <a:gd name="T103" fmla="*/ 11 h 94"/>
                <a:gd name="T104" fmla="*/ 69 w 70"/>
                <a:gd name="T10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4">
                  <a:moveTo>
                    <a:pt x="69" y="0"/>
                  </a:moveTo>
                  <a:lnTo>
                    <a:pt x="67" y="0"/>
                  </a:lnTo>
                  <a:lnTo>
                    <a:pt x="64" y="3"/>
                  </a:lnTo>
                  <a:lnTo>
                    <a:pt x="62" y="3"/>
                  </a:lnTo>
                  <a:lnTo>
                    <a:pt x="59" y="5"/>
                  </a:lnTo>
                  <a:lnTo>
                    <a:pt x="57" y="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50" y="11"/>
                  </a:lnTo>
                  <a:lnTo>
                    <a:pt x="48" y="11"/>
                  </a:lnTo>
                  <a:lnTo>
                    <a:pt x="46" y="13"/>
                  </a:lnTo>
                  <a:lnTo>
                    <a:pt x="42" y="13"/>
                  </a:lnTo>
                  <a:lnTo>
                    <a:pt x="35" y="21"/>
                  </a:lnTo>
                  <a:lnTo>
                    <a:pt x="30" y="21"/>
                  </a:lnTo>
                  <a:lnTo>
                    <a:pt x="23" y="29"/>
                  </a:lnTo>
                  <a:lnTo>
                    <a:pt x="20" y="29"/>
                  </a:lnTo>
                  <a:lnTo>
                    <a:pt x="10" y="41"/>
                  </a:lnTo>
                  <a:lnTo>
                    <a:pt x="7" y="41"/>
                  </a:lnTo>
                  <a:lnTo>
                    <a:pt x="7" y="44"/>
                  </a:lnTo>
                  <a:lnTo>
                    <a:pt x="5" y="47"/>
                  </a:lnTo>
                  <a:lnTo>
                    <a:pt x="5" y="49"/>
                  </a:lnTo>
                  <a:lnTo>
                    <a:pt x="2" y="52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77"/>
                  </a:lnTo>
                  <a:lnTo>
                    <a:pt x="2" y="80"/>
                  </a:lnTo>
                  <a:lnTo>
                    <a:pt x="2" y="85"/>
                  </a:lnTo>
                  <a:lnTo>
                    <a:pt x="5" y="85"/>
                  </a:lnTo>
                  <a:lnTo>
                    <a:pt x="7" y="88"/>
                  </a:lnTo>
                  <a:lnTo>
                    <a:pt x="7" y="90"/>
                  </a:lnTo>
                  <a:lnTo>
                    <a:pt x="10" y="90"/>
                  </a:lnTo>
                  <a:lnTo>
                    <a:pt x="12" y="93"/>
                  </a:lnTo>
                  <a:lnTo>
                    <a:pt x="27" y="93"/>
                  </a:lnTo>
                  <a:lnTo>
                    <a:pt x="30" y="90"/>
                  </a:lnTo>
                  <a:lnTo>
                    <a:pt x="32" y="90"/>
                  </a:lnTo>
                  <a:lnTo>
                    <a:pt x="35" y="88"/>
                  </a:lnTo>
                  <a:lnTo>
                    <a:pt x="39" y="88"/>
                  </a:lnTo>
                  <a:lnTo>
                    <a:pt x="52" y="72"/>
                  </a:lnTo>
                  <a:lnTo>
                    <a:pt x="52" y="69"/>
                  </a:lnTo>
                  <a:lnTo>
                    <a:pt x="55" y="66"/>
                  </a:lnTo>
                  <a:lnTo>
                    <a:pt x="55" y="64"/>
                  </a:lnTo>
                  <a:lnTo>
                    <a:pt x="57" y="62"/>
                  </a:lnTo>
                  <a:lnTo>
                    <a:pt x="57" y="57"/>
                  </a:lnTo>
                  <a:lnTo>
                    <a:pt x="59" y="54"/>
                  </a:lnTo>
                  <a:lnTo>
                    <a:pt x="59" y="52"/>
                  </a:lnTo>
                  <a:lnTo>
                    <a:pt x="62" y="49"/>
                  </a:lnTo>
                  <a:lnTo>
                    <a:pt x="62" y="41"/>
                  </a:lnTo>
                  <a:lnTo>
                    <a:pt x="64" y="39"/>
                  </a:lnTo>
                  <a:lnTo>
                    <a:pt x="64" y="31"/>
                  </a:lnTo>
                  <a:lnTo>
                    <a:pt x="67" y="29"/>
                  </a:lnTo>
                  <a:lnTo>
                    <a:pt x="67" y="13"/>
                  </a:lnTo>
                  <a:lnTo>
                    <a:pt x="69" y="11"/>
                  </a:lnTo>
                  <a:lnTo>
                    <a:pt x="6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8" name="Freeform 149"/>
            <p:cNvSpPr>
              <a:spLocks/>
            </p:cNvSpPr>
            <p:nvPr/>
          </p:nvSpPr>
          <p:spPr bwMode="auto">
            <a:xfrm>
              <a:off x="3063600" y="3351108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5 w 68"/>
                <a:gd name="T3" fmla="*/ 0 h 92"/>
                <a:gd name="T4" fmla="*/ 62 w 68"/>
                <a:gd name="T5" fmla="*/ 3 h 92"/>
                <a:gd name="T6" fmla="*/ 60 w 68"/>
                <a:gd name="T7" fmla="*/ 3 h 92"/>
                <a:gd name="T8" fmla="*/ 58 w 68"/>
                <a:gd name="T9" fmla="*/ 5 h 92"/>
                <a:gd name="T10" fmla="*/ 55 w 68"/>
                <a:gd name="T11" fmla="*/ 5 h 92"/>
                <a:gd name="T12" fmla="*/ 54 w 68"/>
                <a:gd name="T13" fmla="*/ 8 h 92"/>
                <a:gd name="T14" fmla="*/ 52 w 68"/>
                <a:gd name="T15" fmla="*/ 8 h 92"/>
                <a:gd name="T16" fmla="*/ 49 w 68"/>
                <a:gd name="T17" fmla="*/ 11 h 92"/>
                <a:gd name="T18" fmla="*/ 45 w 68"/>
                <a:gd name="T19" fmla="*/ 11 h 92"/>
                <a:gd name="T20" fmla="*/ 42 w 68"/>
                <a:gd name="T21" fmla="*/ 13 h 92"/>
                <a:gd name="T22" fmla="*/ 40 w 68"/>
                <a:gd name="T23" fmla="*/ 13 h 92"/>
                <a:gd name="T24" fmla="*/ 38 w 68"/>
                <a:gd name="T25" fmla="*/ 16 h 92"/>
                <a:gd name="T26" fmla="*/ 33 w 68"/>
                <a:gd name="T27" fmla="*/ 18 h 92"/>
                <a:gd name="T28" fmla="*/ 31 w 68"/>
                <a:gd name="T29" fmla="*/ 21 h 92"/>
                <a:gd name="T30" fmla="*/ 28 w 68"/>
                <a:gd name="T31" fmla="*/ 21 h 92"/>
                <a:gd name="T32" fmla="*/ 25 w 68"/>
                <a:gd name="T33" fmla="*/ 26 h 92"/>
                <a:gd name="T34" fmla="*/ 20 w 68"/>
                <a:gd name="T35" fmla="*/ 29 h 92"/>
                <a:gd name="T36" fmla="*/ 18 w 68"/>
                <a:gd name="T37" fmla="*/ 29 h 92"/>
                <a:gd name="T38" fmla="*/ 11 w 68"/>
                <a:gd name="T39" fmla="*/ 36 h 92"/>
                <a:gd name="T40" fmla="*/ 11 w 68"/>
                <a:gd name="T41" fmla="*/ 38 h 92"/>
                <a:gd name="T42" fmla="*/ 8 w 68"/>
                <a:gd name="T43" fmla="*/ 41 h 92"/>
                <a:gd name="T44" fmla="*/ 6 w 68"/>
                <a:gd name="T45" fmla="*/ 41 h 92"/>
                <a:gd name="T46" fmla="*/ 6 w 68"/>
                <a:gd name="T47" fmla="*/ 44 h 92"/>
                <a:gd name="T48" fmla="*/ 4 w 68"/>
                <a:gd name="T49" fmla="*/ 46 h 92"/>
                <a:gd name="T50" fmla="*/ 4 w 68"/>
                <a:gd name="T51" fmla="*/ 49 h 92"/>
                <a:gd name="T52" fmla="*/ 1 w 68"/>
                <a:gd name="T53" fmla="*/ 51 h 92"/>
                <a:gd name="T54" fmla="*/ 1 w 68"/>
                <a:gd name="T55" fmla="*/ 59 h 92"/>
                <a:gd name="T56" fmla="*/ 0 w 68"/>
                <a:gd name="T57" fmla="*/ 63 h 92"/>
                <a:gd name="T58" fmla="*/ 0 w 68"/>
                <a:gd name="T59" fmla="*/ 76 h 92"/>
                <a:gd name="T60" fmla="*/ 1 w 68"/>
                <a:gd name="T61" fmla="*/ 79 h 92"/>
                <a:gd name="T62" fmla="*/ 1 w 68"/>
                <a:gd name="T63" fmla="*/ 84 h 92"/>
                <a:gd name="T64" fmla="*/ 4 w 68"/>
                <a:gd name="T65" fmla="*/ 84 h 92"/>
                <a:gd name="T66" fmla="*/ 6 w 68"/>
                <a:gd name="T67" fmla="*/ 87 h 92"/>
                <a:gd name="T68" fmla="*/ 6 w 68"/>
                <a:gd name="T69" fmla="*/ 90 h 92"/>
                <a:gd name="T70" fmla="*/ 8 w 68"/>
                <a:gd name="T71" fmla="*/ 90 h 92"/>
                <a:gd name="T72" fmla="*/ 11 w 68"/>
                <a:gd name="T73" fmla="*/ 91 h 92"/>
                <a:gd name="T74" fmla="*/ 27 w 68"/>
                <a:gd name="T75" fmla="*/ 91 h 92"/>
                <a:gd name="T76" fmla="*/ 28 w 68"/>
                <a:gd name="T77" fmla="*/ 90 h 92"/>
                <a:gd name="T78" fmla="*/ 31 w 68"/>
                <a:gd name="T79" fmla="*/ 90 h 92"/>
                <a:gd name="T80" fmla="*/ 33 w 68"/>
                <a:gd name="T81" fmla="*/ 87 h 92"/>
                <a:gd name="T82" fmla="*/ 38 w 68"/>
                <a:gd name="T83" fmla="*/ 87 h 92"/>
                <a:gd name="T84" fmla="*/ 52 w 68"/>
                <a:gd name="T85" fmla="*/ 71 h 92"/>
                <a:gd name="T86" fmla="*/ 52 w 68"/>
                <a:gd name="T87" fmla="*/ 69 h 92"/>
                <a:gd name="T88" fmla="*/ 54 w 68"/>
                <a:gd name="T89" fmla="*/ 66 h 92"/>
                <a:gd name="T90" fmla="*/ 54 w 68"/>
                <a:gd name="T91" fmla="*/ 63 h 92"/>
                <a:gd name="T92" fmla="*/ 55 w 68"/>
                <a:gd name="T93" fmla="*/ 61 h 92"/>
                <a:gd name="T94" fmla="*/ 55 w 68"/>
                <a:gd name="T95" fmla="*/ 57 h 92"/>
                <a:gd name="T96" fmla="*/ 58 w 68"/>
                <a:gd name="T97" fmla="*/ 54 h 92"/>
                <a:gd name="T98" fmla="*/ 58 w 68"/>
                <a:gd name="T99" fmla="*/ 51 h 92"/>
                <a:gd name="T100" fmla="*/ 60 w 68"/>
                <a:gd name="T101" fmla="*/ 49 h 92"/>
                <a:gd name="T102" fmla="*/ 60 w 68"/>
                <a:gd name="T103" fmla="*/ 41 h 92"/>
                <a:gd name="T104" fmla="*/ 62 w 68"/>
                <a:gd name="T105" fmla="*/ 38 h 92"/>
                <a:gd name="T106" fmla="*/ 62 w 68"/>
                <a:gd name="T107" fmla="*/ 30 h 92"/>
                <a:gd name="T108" fmla="*/ 65 w 68"/>
                <a:gd name="T109" fmla="*/ 29 h 92"/>
                <a:gd name="T110" fmla="*/ 65 w 68"/>
                <a:gd name="T111" fmla="*/ 13 h 92"/>
                <a:gd name="T112" fmla="*/ 67 w 68"/>
                <a:gd name="T113" fmla="*/ 11 h 92"/>
                <a:gd name="T114" fmla="*/ 67 w 68"/>
                <a:gd name="T11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5" y="0"/>
                  </a:lnTo>
                  <a:lnTo>
                    <a:pt x="62" y="3"/>
                  </a:lnTo>
                  <a:lnTo>
                    <a:pt x="60" y="3"/>
                  </a:lnTo>
                  <a:lnTo>
                    <a:pt x="58" y="5"/>
                  </a:lnTo>
                  <a:lnTo>
                    <a:pt x="55" y="5"/>
                  </a:lnTo>
                  <a:lnTo>
                    <a:pt x="54" y="8"/>
                  </a:lnTo>
                  <a:lnTo>
                    <a:pt x="52" y="8"/>
                  </a:lnTo>
                  <a:lnTo>
                    <a:pt x="49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40" y="13"/>
                  </a:lnTo>
                  <a:lnTo>
                    <a:pt x="38" y="16"/>
                  </a:lnTo>
                  <a:lnTo>
                    <a:pt x="33" y="18"/>
                  </a:lnTo>
                  <a:lnTo>
                    <a:pt x="31" y="21"/>
                  </a:lnTo>
                  <a:lnTo>
                    <a:pt x="28" y="21"/>
                  </a:lnTo>
                  <a:lnTo>
                    <a:pt x="25" y="26"/>
                  </a:lnTo>
                  <a:lnTo>
                    <a:pt x="20" y="29"/>
                  </a:lnTo>
                  <a:lnTo>
                    <a:pt x="18" y="29"/>
                  </a:lnTo>
                  <a:lnTo>
                    <a:pt x="11" y="36"/>
                  </a:lnTo>
                  <a:lnTo>
                    <a:pt x="11" y="38"/>
                  </a:lnTo>
                  <a:lnTo>
                    <a:pt x="8" y="41"/>
                  </a:lnTo>
                  <a:lnTo>
                    <a:pt x="6" y="41"/>
                  </a:lnTo>
                  <a:lnTo>
                    <a:pt x="6" y="44"/>
                  </a:lnTo>
                  <a:lnTo>
                    <a:pt x="4" y="46"/>
                  </a:lnTo>
                  <a:lnTo>
                    <a:pt x="4" y="49"/>
                  </a:lnTo>
                  <a:lnTo>
                    <a:pt x="1" y="51"/>
                  </a:lnTo>
                  <a:lnTo>
                    <a:pt x="1" y="59"/>
                  </a:lnTo>
                  <a:lnTo>
                    <a:pt x="0" y="63"/>
                  </a:lnTo>
                  <a:lnTo>
                    <a:pt x="0" y="76"/>
                  </a:lnTo>
                  <a:lnTo>
                    <a:pt x="1" y="79"/>
                  </a:lnTo>
                  <a:lnTo>
                    <a:pt x="1" y="84"/>
                  </a:lnTo>
                  <a:lnTo>
                    <a:pt x="4" y="84"/>
                  </a:lnTo>
                  <a:lnTo>
                    <a:pt x="6" y="87"/>
                  </a:lnTo>
                  <a:lnTo>
                    <a:pt x="6" y="90"/>
                  </a:lnTo>
                  <a:lnTo>
                    <a:pt x="8" y="90"/>
                  </a:lnTo>
                  <a:lnTo>
                    <a:pt x="11" y="91"/>
                  </a:lnTo>
                  <a:lnTo>
                    <a:pt x="27" y="91"/>
                  </a:lnTo>
                  <a:lnTo>
                    <a:pt x="28" y="90"/>
                  </a:lnTo>
                  <a:lnTo>
                    <a:pt x="31" y="90"/>
                  </a:lnTo>
                  <a:lnTo>
                    <a:pt x="33" y="87"/>
                  </a:lnTo>
                  <a:lnTo>
                    <a:pt x="38" y="87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4" y="66"/>
                  </a:lnTo>
                  <a:lnTo>
                    <a:pt x="54" y="63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8" y="54"/>
                  </a:lnTo>
                  <a:lnTo>
                    <a:pt x="58" y="51"/>
                  </a:lnTo>
                  <a:lnTo>
                    <a:pt x="60" y="49"/>
                  </a:lnTo>
                  <a:lnTo>
                    <a:pt x="60" y="41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5" y="29"/>
                  </a:lnTo>
                  <a:lnTo>
                    <a:pt x="65" y="13"/>
                  </a:lnTo>
                  <a:lnTo>
                    <a:pt x="67" y="11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9" name="Freeform 150"/>
            <p:cNvSpPr>
              <a:spLocks/>
            </p:cNvSpPr>
            <p:nvPr/>
          </p:nvSpPr>
          <p:spPr bwMode="auto">
            <a:xfrm>
              <a:off x="3333476" y="3330470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6 w 68"/>
                <a:gd name="T3" fmla="*/ 0 h 92"/>
                <a:gd name="T4" fmla="*/ 63 w 68"/>
                <a:gd name="T5" fmla="*/ 3 h 92"/>
                <a:gd name="T6" fmla="*/ 61 w 68"/>
                <a:gd name="T7" fmla="*/ 3 h 92"/>
                <a:gd name="T8" fmla="*/ 59 w 68"/>
                <a:gd name="T9" fmla="*/ 5 h 92"/>
                <a:gd name="T10" fmla="*/ 56 w 68"/>
                <a:gd name="T11" fmla="*/ 5 h 92"/>
                <a:gd name="T12" fmla="*/ 54 w 68"/>
                <a:gd name="T13" fmla="*/ 8 h 92"/>
                <a:gd name="T14" fmla="*/ 52 w 68"/>
                <a:gd name="T15" fmla="*/ 8 h 92"/>
                <a:gd name="T16" fmla="*/ 49 w 68"/>
                <a:gd name="T17" fmla="*/ 11 h 92"/>
                <a:gd name="T18" fmla="*/ 45 w 68"/>
                <a:gd name="T19" fmla="*/ 11 h 92"/>
                <a:gd name="T20" fmla="*/ 42 w 68"/>
                <a:gd name="T21" fmla="*/ 13 h 92"/>
                <a:gd name="T22" fmla="*/ 40 w 68"/>
                <a:gd name="T23" fmla="*/ 13 h 92"/>
                <a:gd name="T24" fmla="*/ 39 w 68"/>
                <a:gd name="T25" fmla="*/ 16 h 92"/>
                <a:gd name="T26" fmla="*/ 34 w 68"/>
                <a:gd name="T27" fmla="*/ 18 h 92"/>
                <a:gd name="T28" fmla="*/ 32 w 68"/>
                <a:gd name="T29" fmla="*/ 21 h 92"/>
                <a:gd name="T30" fmla="*/ 29 w 68"/>
                <a:gd name="T31" fmla="*/ 21 h 92"/>
                <a:gd name="T32" fmla="*/ 25 w 68"/>
                <a:gd name="T33" fmla="*/ 26 h 92"/>
                <a:gd name="T34" fmla="*/ 20 w 68"/>
                <a:gd name="T35" fmla="*/ 28 h 92"/>
                <a:gd name="T36" fmla="*/ 18 w 68"/>
                <a:gd name="T37" fmla="*/ 28 h 92"/>
                <a:gd name="T38" fmla="*/ 12 w 68"/>
                <a:gd name="T39" fmla="*/ 36 h 92"/>
                <a:gd name="T40" fmla="*/ 12 w 68"/>
                <a:gd name="T41" fmla="*/ 38 h 92"/>
                <a:gd name="T42" fmla="*/ 9 w 68"/>
                <a:gd name="T43" fmla="*/ 41 h 92"/>
                <a:gd name="T44" fmla="*/ 7 w 68"/>
                <a:gd name="T45" fmla="*/ 41 h 92"/>
                <a:gd name="T46" fmla="*/ 7 w 68"/>
                <a:gd name="T47" fmla="*/ 44 h 92"/>
                <a:gd name="T48" fmla="*/ 5 w 68"/>
                <a:gd name="T49" fmla="*/ 46 h 92"/>
                <a:gd name="T50" fmla="*/ 5 w 68"/>
                <a:gd name="T51" fmla="*/ 49 h 92"/>
                <a:gd name="T52" fmla="*/ 2 w 68"/>
                <a:gd name="T53" fmla="*/ 51 h 92"/>
                <a:gd name="T54" fmla="*/ 2 w 68"/>
                <a:gd name="T55" fmla="*/ 58 h 92"/>
                <a:gd name="T56" fmla="*/ 0 w 68"/>
                <a:gd name="T57" fmla="*/ 63 h 92"/>
                <a:gd name="T58" fmla="*/ 0 w 68"/>
                <a:gd name="T59" fmla="*/ 79 h 92"/>
                <a:gd name="T60" fmla="*/ 2 w 68"/>
                <a:gd name="T61" fmla="*/ 82 h 92"/>
                <a:gd name="T62" fmla="*/ 2 w 68"/>
                <a:gd name="T63" fmla="*/ 84 h 92"/>
                <a:gd name="T64" fmla="*/ 5 w 68"/>
                <a:gd name="T65" fmla="*/ 84 h 92"/>
                <a:gd name="T66" fmla="*/ 5 w 68"/>
                <a:gd name="T67" fmla="*/ 87 h 92"/>
                <a:gd name="T68" fmla="*/ 9 w 68"/>
                <a:gd name="T69" fmla="*/ 91 h 92"/>
                <a:gd name="T70" fmla="*/ 27 w 68"/>
                <a:gd name="T71" fmla="*/ 91 h 92"/>
                <a:gd name="T72" fmla="*/ 29 w 68"/>
                <a:gd name="T73" fmla="*/ 88 h 92"/>
                <a:gd name="T74" fmla="*/ 32 w 68"/>
                <a:gd name="T75" fmla="*/ 88 h 92"/>
                <a:gd name="T76" fmla="*/ 34 w 68"/>
                <a:gd name="T77" fmla="*/ 87 h 92"/>
                <a:gd name="T78" fmla="*/ 36 w 68"/>
                <a:gd name="T79" fmla="*/ 87 h 92"/>
                <a:gd name="T80" fmla="*/ 40 w 68"/>
                <a:gd name="T81" fmla="*/ 84 h 92"/>
                <a:gd name="T82" fmla="*/ 49 w 68"/>
                <a:gd name="T83" fmla="*/ 74 h 92"/>
                <a:gd name="T84" fmla="*/ 49 w 68"/>
                <a:gd name="T85" fmla="*/ 71 h 92"/>
                <a:gd name="T86" fmla="*/ 54 w 68"/>
                <a:gd name="T87" fmla="*/ 66 h 92"/>
                <a:gd name="T88" fmla="*/ 54 w 68"/>
                <a:gd name="T89" fmla="*/ 63 h 92"/>
                <a:gd name="T90" fmla="*/ 56 w 68"/>
                <a:gd name="T91" fmla="*/ 61 h 92"/>
                <a:gd name="T92" fmla="*/ 56 w 68"/>
                <a:gd name="T93" fmla="*/ 54 h 92"/>
                <a:gd name="T94" fmla="*/ 59 w 68"/>
                <a:gd name="T95" fmla="*/ 51 h 92"/>
                <a:gd name="T96" fmla="*/ 59 w 68"/>
                <a:gd name="T97" fmla="*/ 49 h 92"/>
                <a:gd name="T98" fmla="*/ 61 w 68"/>
                <a:gd name="T99" fmla="*/ 44 h 92"/>
                <a:gd name="T100" fmla="*/ 61 w 68"/>
                <a:gd name="T101" fmla="*/ 38 h 92"/>
                <a:gd name="T102" fmla="*/ 63 w 68"/>
                <a:gd name="T103" fmla="*/ 33 h 92"/>
                <a:gd name="T104" fmla="*/ 63 w 68"/>
                <a:gd name="T105" fmla="*/ 24 h 92"/>
                <a:gd name="T106" fmla="*/ 66 w 68"/>
                <a:gd name="T107" fmla="*/ 21 h 92"/>
                <a:gd name="T108" fmla="*/ 66 w 68"/>
                <a:gd name="T109" fmla="*/ 11 h 92"/>
                <a:gd name="T110" fmla="*/ 67 w 68"/>
                <a:gd name="T111" fmla="*/ 8 h 92"/>
                <a:gd name="T112" fmla="*/ 67 w 68"/>
                <a:gd name="T1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5"/>
                  </a:lnTo>
                  <a:lnTo>
                    <a:pt x="56" y="5"/>
                  </a:lnTo>
                  <a:lnTo>
                    <a:pt x="54" y="8"/>
                  </a:lnTo>
                  <a:lnTo>
                    <a:pt x="52" y="8"/>
                  </a:lnTo>
                  <a:lnTo>
                    <a:pt x="49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40" y="13"/>
                  </a:lnTo>
                  <a:lnTo>
                    <a:pt x="39" y="16"/>
                  </a:lnTo>
                  <a:lnTo>
                    <a:pt x="34" y="18"/>
                  </a:lnTo>
                  <a:lnTo>
                    <a:pt x="32" y="21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12" y="36"/>
                  </a:lnTo>
                  <a:lnTo>
                    <a:pt x="12" y="38"/>
                  </a:lnTo>
                  <a:lnTo>
                    <a:pt x="9" y="41"/>
                  </a:lnTo>
                  <a:lnTo>
                    <a:pt x="7" y="41"/>
                  </a:lnTo>
                  <a:lnTo>
                    <a:pt x="7" y="44"/>
                  </a:lnTo>
                  <a:lnTo>
                    <a:pt x="5" y="46"/>
                  </a:lnTo>
                  <a:lnTo>
                    <a:pt x="5" y="49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3"/>
                  </a:lnTo>
                  <a:lnTo>
                    <a:pt x="0" y="79"/>
                  </a:lnTo>
                  <a:lnTo>
                    <a:pt x="2" y="82"/>
                  </a:lnTo>
                  <a:lnTo>
                    <a:pt x="2" y="84"/>
                  </a:lnTo>
                  <a:lnTo>
                    <a:pt x="5" y="84"/>
                  </a:lnTo>
                  <a:lnTo>
                    <a:pt x="5" y="87"/>
                  </a:lnTo>
                  <a:lnTo>
                    <a:pt x="9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7"/>
                  </a:lnTo>
                  <a:lnTo>
                    <a:pt x="36" y="87"/>
                  </a:lnTo>
                  <a:lnTo>
                    <a:pt x="40" y="84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54" y="66"/>
                  </a:lnTo>
                  <a:lnTo>
                    <a:pt x="54" y="63"/>
                  </a:lnTo>
                  <a:lnTo>
                    <a:pt x="56" y="61"/>
                  </a:lnTo>
                  <a:lnTo>
                    <a:pt x="56" y="54"/>
                  </a:lnTo>
                  <a:lnTo>
                    <a:pt x="59" y="51"/>
                  </a:lnTo>
                  <a:lnTo>
                    <a:pt x="59" y="49"/>
                  </a:lnTo>
                  <a:lnTo>
                    <a:pt x="61" y="44"/>
                  </a:lnTo>
                  <a:lnTo>
                    <a:pt x="61" y="38"/>
                  </a:lnTo>
                  <a:lnTo>
                    <a:pt x="63" y="33"/>
                  </a:lnTo>
                  <a:lnTo>
                    <a:pt x="63" y="24"/>
                  </a:lnTo>
                  <a:lnTo>
                    <a:pt x="66" y="21"/>
                  </a:lnTo>
                  <a:lnTo>
                    <a:pt x="66" y="11"/>
                  </a:lnTo>
                  <a:lnTo>
                    <a:pt x="67" y="8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0" name="Freeform 151"/>
            <p:cNvSpPr>
              <a:spLocks/>
            </p:cNvSpPr>
            <p:nvPr/>
          </p:nvSpPr>
          <p:spPr bwMode="auto">
            <a:xfrm>
              <a:off x="1670652" y="3371044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5 w 68"/>
                <a:gd name="T3" fmla="*/ 0 h 92"/>
                <a:gd name="T4" fmla="*/ 62 w 68"/>
                <a:gd name="T5" fmla="*/ 3 h 92"/>
                <a:gd name="T6" fmla="*/ 60 w 68"/>
                <a:gd name="T7" fmla="*/ 3 h 92"/>
                <a:gd name="T8" fmla="*/ 59 w 68"/>
                <a:gd name="T9" fmla="*/ 5 h 92"/>
                <a:gd name="T10" fmla="*/ 54 w 68"/>
                <a:gd name="T11" fmla="*/ 5 h 92"/>
                <a:gd name="T12" fmla="*/ 52 w 68"/>
                <a:gd name="T13" fmla="*/ 8 h 92"/>
                <a:gd name="T14" fmla="*/ 49 w 68"/>
                <a:gd name="T15" fmla="*/ 8 h 92"/>
                <a:gd name="T16" fmla="*/ 45 w 68"/>
                <a:gd name="T17" fmla="*/ 11 h 92"/>
                <a:gd name="T18" fmla="*/ 42 w 68"/>
                <a:gd name="T19" fmla="*/ 11 h 92"/>
                <a:gd name="T20" fmla="*/ 38 w 68"/>
                <a:gd name="T21" fmla="*/ 16 h 92"/>
                <a:gd name="T22" fmla="*/ 33 w 68"/>
                <a:gd name="T23" fmla="*/ 16 h 92"/>
                <a:gd name="T24" fmla="*/ 29 w 68"/>
                <a:gd name="T25" fmla="*/ 21 h 92"/>
                <a:gd name="T26" fmla="*/ 27 w 68"/>
                <a:gd name="T27" fmla="*/ 21 h 92"/>
                <a:gd name="T28" fmla="*/ 25 w 68"/>
                <a:gd name="T29" fmla="*/ 24 h 92"/>
                <a:gd name="T30" fmla="*/ 20 w 68"/>
                <a:gd name="T31" fmla="*/ 26 h 92"/>
                <a:gd name="T32" fmla="*/ 18 w 68"/>
                <a:gd name="T33" fmla="*/ 28 h 92"/>
                <a:gd name="T34" fmla="*/ 15 w 68"/>
                <a:gd name="T35" fmla="*/ 28 h 92"/>
                <a:gd name="T36" fmla="*/ 11 w 68"/>
                <a:gd name="T37" fmla="*/ 33 h 92"/>
                <a:gd name="T38" fmla="*/ 11 w 68"/>
                <a:gd name="T39" fmla="*/ 36 h 92"/>
                <a:gd name="T40" fmla="*/ 8 w 68"/>
                <a:gd name="T41" fmla="*/ 38 h 92"/>
                <a:gd name="T42" fmla="*/ 6 w 68"/>
                <a:gd name="T43" fmla="*/ 38 h 92"/>
                <a:gd name="T44" fmla="*/ 6 w 68"/>
                <a:gd name="T45" fmla="*/ 41 h 92"/>
                <a:gd name="T46" fmla="*/ 5 w 68"/>
                <a:gd name="T47" fmla="*/ 44 h 92"/>
                <a:gd name="T48" fmla="*/ 5 w 68"/>
                <a:gd name="T49" fmla="*/ 46 h 92"/>
                <a:gd name="T50" fmla="*/ 2 w 68"/>
                <a:gd name="T51" fmla="*/ 51 h 92"/>
                <a:gd name="T52" fmla="*/ 2 w 68"/>
                <a:gd name="T53" fmla="*/ 58 h 92"/>
                <a:gd name="T54" fmla="*/ 0 w 68"/>
                <a:gd name="T55" fmla="*/ 61 h 92"/>
                <a:gd name="T56" fmla="*/ 0 w 68"/>
                <a:gd name="T57" fmla="*/ 76 h 92"/>
                <a:gd name="T58" fmla="*/ 2 w 68"/>
                <a:gd name="T59" fmla="*/ 79 h 92"/>
                <a:gd name="T60" fmla="*/ 2 w 68"/>
                <a:gd name="T61" fmla="*/ 82 h 92"/>
                <a:gd name="T62" fmla="*/ 8 w 68"/>
                <a:gd name="T63" fmla="*/ 88 h 92"/>
                <a:gd name="T64" fmla="*/ 11 w 68"/>
                <a:gd name="T65" fmla="*/ 88 h 92"/>
                <a:gd name="T66" fmla="*/ 11 w 68"/>
                <a:gd name="T67" fmla="*/ 91 h 92"/>
                <a:gd name="T68" fmla="*/ 27 w 68"/>
                <a:gd name="T69" fmla="*/ 91 h 92"/>
                <a:gd name="T70" fmla="*/ 29 w 68"/>
                <a:gd name="T71" fmla="*/ 88 h 92"/>
                <a:gd name="T72" fmla="*/ 32 w 68"/>
                <a:gd name="T73" fmla="*/ 88 h 92"/>
                <a:gd name="T74" fmla="*/ 33 w 68"/>
                <a:gd name="T75" fmla="*/ 87 h 92"/>
                <a:gd name="T76" fmla="*/ 38 w 68"/>
                <a:gd name="T77" fmla="*/ 87 h 92"/>
                <a:gd name="T78" fmla="*/ 47 w 68"/>
                <a:gd name="T79" fmla="*/ 76 h 92"/>
                <a:gd name="T80" fmla="*/ 47 w 68"/>
                <a:gd name="T81" fmla="*/ 74 h 92"/>
                <a:gd name="T82" fmla="*/ 49 w 68"/>
                <a:gd name="T83" fmla="*/ 74 h 92"/>
                <a:gd name="T84" fmla="*/ 52 w 68"/>
                <a:gd name="T85" fmla="*/ 71 h 92"/>
                <a:gd name="T86" fmla="*/ 52 w 68"/>
                <a:gd name="T87" fmla="*/ 69 h 92"/>
                <a:gd name="T88" fmla="*/ 54 w 68"/>
                <a:gd name="T89" fmla="*/ 66 h 92"/>
                <a:gd name="T90" fmla="*/ 54 w 68"/>
                <a:gd name="T91" fmla="*/ 61 h 92"/>
                <a:gd name="T92" fmla="*/ 56 w 68"/>
                <a:gd name="T93" fmla="*/ 58 h 92"/>
                <a:gd name="T94" fmla="*/ 56 w 68"/>
                <a:gd name="T95" fmla="*/ 57 h 92"/>
                <a:gd name="T96" fmla="*/ 59 w 68"/>
                <a:gd name="T97" fmla="*/ 54 h 92"/>
                <a:gd name="T98" fmla="*/ 59 w 68"/>
                <a:gd name="T99" fmla="*/ 49 h 92"/>
                <a:gd name="T100" fmla="*/ 60 w 68"/>
                <a:gd name="T101" fmla="*/ 46 h 92"/>
                <a:gd name="T102" fmla="*/ 60 w 68"/>
                <a:gd name="T103" fmla="*/ 38 h 92"/>
                <a:gd name="T104" fmla="*/ 62 w 68"/>
                <a:gd name="T105" fmla="*/ 36 h 92"/>
                <a:gd name="T106" fmla="*/ 62 w 68"/>
                <a:gd name="T107" fmla="*/ 30 h 92"/>
                <a:gd name="T108" fmla="*/ 65 w 68"/>
                <a:gd name="T109" fmla="*/ 26 h 92"/>
                <a:gd name="T110" fmla="*/ 65 w 68"/>
                <a:gd name="T111" fmla="*/ 13 h 92"/>
                <a:gd name="T112" fmla="*/ 67 w 68"/>
                <a:gd name="T113" fmla="*/ 11 h 92"/>
                <a:gd name="T114" fmla="*/ 67 w 68"/>
                <a:gd name="T11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5" y="0"/>
                  </a:lnTo>
                  <a:lnTo>
                    <a:pt x="62" y="3"/>
                  </a:lnTo>
                  <a:lnTo>
                    <a:pt x="60" y="3"/>
                  </a:lnTo>
                  <a:lnTo>
                    <a:pt x="59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2" y="11"/>
                  </a:lnTo>
                  <a:lnTo>
                    <a:pt x="38" y="16"/>
                  </a:lnTo>
                  <a:lnTo>
                    <a:pt x="33" y="16"/>
                  </a:lnTo>
                  <a:lnTo>
                    <a:pt x="29" y="21"/>
                  </a:lnTo>
                  <a:lnTo>
                    <a:pt x="27" y="21"/>
                  </a:lnTo>
                  <a:lnTo>
                    <a:pt x="25" y="24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1" y="33"/>
                  </a:lnTo>
                  <a:lnTo>
                    <a:pt x="11" y="36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41"/>
                  </a:lnTo>
                  <a:lnTo>
                    <a:pt x="5" y="44"/>
                  </a:lnTo>
                  <a:lnTo>
                    <a:pt x="5" y="46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2" y="82"/>
                  </a:lnTo>
                  <a:lnTo>
                    <a:pt x="8" y="88"/>
                  </a:lnTo>
                  <a:lnTo>
                    <a:pt x="11" y="88"/>
                  </a:lnTo>
                  <a:lnTo>
                    <a:pt x="11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3" y="87"/>
                  </a:lnTo>
                  <a:lnTo>
                    <a:pt x="38" y="87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7"/>
                  </a:lnTo>
                  <a:lnTo>
                    <a:pt x="59" y="54"/>
                  </a:lnTo>
                  <a:lnTo>
                    <a:pt x="59" y="49"/>
                  </a:lnTo>
                  <a:lnTo>
                    <a:pt x="60" y="46"/>
                  </a:lnTo>
                  <a:lnTo>
                    <a:pt x="60" y="38"/>
                  </a:lnTo>
                  <a:lnTo>
                    <a:pt x="62" y="36"/>
                  </a:lnTo>
                  <a:lnTo>
                    <a:pt x="62" y="30"/>
                  </a:lnTo>
                  <a:lnTo>
                    <a:pt x="65" y="26"/>
                  </a:lnTo>
                  <a:lnTo>
                    <a:pt x="65" y="13"/>
                  </a:lnTo>
                  <a:lnTo>
                    <a:pt x="67" y="11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1" name="Freeform 152"/>
            <p:cNvSpPr>
              <a:spLocks/>
            </p:cNvSpPr>
            <p:nvPr/>
          </p:nvSpPr>
          <p:spPr bwMode="auto">
            <a:xfrm>
              <a:off x="1101450" y="2992333"/>
              <a:ext cx="109538" cy="146050"/>
            </a:xfrm>
            <a:custGeom>
              <a:avLst/>
              <a:gdLst>
                <a:gd name="T0" fmla="*/ 68 w 69"/>
                <a:gd name="T1" fmla="*/ 0 h 92"/>
                <a:gd name="T2" fmla="*/ 66 w 69"/>
                <a:gd name="T3" fmla="*/ 0 h 92"/>
                <a:gd name="T4" fmla="*/ 63 w 69"/>
                <a:gd name="T5" fmla="*/ 3 h 92"/>
                <a:gd name="T6" fmla="*/ 61 w 69"/>
                <a:gd name="T7" fmla="*/ 3 h 92"/>
                <a:gd name="T8" fmla="*/ 59 w 69"/>
                <a:gd name="T9" fmla="*/ 5 h 92"/>
                <a:gd name="T10" fmla="*/ 54 w 69"/>
                <a:gd name="T11" fmla="*/ 5 h 92"/>
                <a:gd name="T12" fmla="*/ 52 w 69"/>
                <a:gd name="T13" fmla="*/ 8 h 92"/>
                <a:gd name="T14" fmla="*/ 49 w 69"/>
                <a:gd name="T15" fmla="*/ 8 h 92"/>
                <a:gd name="T16" fmla="*/ 45 w 69"/>
                <a:gd name="T17" fmla="*/ 11 h 92"/>
                <a:gd name="T18" fmla="*/ 42 w 69"/>
                <a:gd name="T19" fmla="*/ 11 h 92"/>
                <a:gd name="T20" fmla="*/ 39 w 69"/>
                <a:gd name="T21" fmla="*/ 16 h 92"/>
                <a:gd name="T22" fmla="*/ 34 w 69"/>
                <a:gd name="T23" fmla="*/ 16 h 92"/>
                <a:gd name="T24" fmla="*/ 29 w 69"/>
                <a:gd name="T25" fmla="*/ 21 h 92"/>
                <a:gd name="T26" fmla="*/ 27 w 69"/>
                <a:gd name="T27" fmla="*/ 21 h 92"/>
                <a:gd name="T28" fmla="*/ 25 w 69"/>
                <a:gd name="T29" fmla="*/ 24 h 92"/>
                <a:gd name="T30" fmla="*/ 20 w 69"/>
                <a:gd name="T31" fmla="*/ 25 h 92"/>
                <a:gd name="T32" fmla="*/ 18 w 69"/>
                <a:gd name="T33" fmla="*/ 28 h 92"/>
                <a:gd name="T34" fmla="*/ 15 w 69"/>
                <a:gd name="T35" fmla="*/ 28 h 92"/>
                <a:gd name="T36" fmla="*/ 12 w 69"/>
                <a:gd name="T37" fmla="*/ 33 h 92"/>
                <a:gd name="T38" fmla="*/ 12 w 69"/>
                <a:gd name="T39" fmla="*/ 36 h 92"/>
                <a:gd name="T40" fmla="*/ 9 w 69"/>
                <a:gd name="T41" fmla="*/ 38 h 92"/>
                <a:gd name="T42" fmla="*/ 7 w 69"/>
                <a:gd name="T43" fmla="*/ 38 h 92"/>
                <a:gd name="T44" fmla="*/ 7 w 69"/>
                <a:gd name="T45" fmla="*/ 41 h 92"/>
                <a:gd name="T46" fmla="*/ 5 w 69"/>
                <a:gd name="T47" fmla="*/ 44 h 92"/>
                <a:gd name="T48" fmla="*/ 5 w 69"/>
                <a:gd name="T49" fmla="*/ 46 h 92"/>
                <a:gd name="T50" fmla="*/ 2 w 69"/>
                <a:gd name="T51" fmla="*/ 51 h 92"/>
                <a:gd name="T52" fmla="*/ 2 w 69"/>
                <a:gd name="T53" fmla="*/ 58 h 92"/>
                <a:gd name="T54" fmla="*/ 0 w 69"/>
                <a:gd name="T55" fmla="*/ 61 h 92"/>
                <a:gd name="T56" fmla="*/ 0 w 69"/>
                <a:gd name="T57" fmla="*/ 79 h 92"/>
                <a:gd name="T58" fmla="*/ 5 w 69"/>
                <a:gd name="T59" fmla="*/ 84 h 92"/>
                <a:gd name="T60" fmla="*/ 5 w 69"/>
                <a:gd name="T61" fmla="*/ 86 h 92"/>
                <a:gd name="T62" fmla="*/ 7 w 69"/>
                <a:gd name="T63" fmla="*/ 86 h 92"/>
                <a:gd name="T64" fmla="*/ 7 w 69"/>
                <a:gd name="T65" fmla="*/ 88 h 92"/>
                <a:gd name="T66" fmla="*/ 9 w 69"/>
                <a:gd name="T67" fmla="*/ 88 h 92"/>
                <a:gd name="T68" fmla="*/ 12 w 69"/>
                <a:gd name="T69" fmla="*/ 91 h 92"/>
                <a:gd name="T70" fmla="*/ 27 w 69"/>
                <a:gd name="T71" fmla="*/ 91 h 92"/>
                <a:gd name="T72" fmla="*/ 29 w 69"/>
                <a:gd name="T73" fmla="*/ 88 h 92"/>
                <a:gd name="T74" fmla="*/ 32 w 69"/>
                <a:gd name="T75" fmla="*/ 88 h 92"/>
                <a:gd name="T76" fmla="*/ 34 w 69"/>
                <a:gd name="T77" fmla="*/ 86 h 92"/>
                <a:gd name="T78" fmla="*/ 36 w 69"/>
                <a:gd name="T79" fmla="*/ 86 h 92"/>
                <a:gd name="T80" fmla="*/ 41 w 69"/>
                <a:gd name="T81" fmla="*/ 84 h 92"/>
                <a:gd name="T82" fmla="*/ 47 w 69"/>
                <a:gd name="T83" fmla="*/ 76 h 92"/>
                <a:gd name="T84" fmla="*/ 47 w 69"/>
                <a:gd name="T85" fmla="*/ 74 h 92"/>
                <a:gd name="T86" fmla="*/ 49 w 69"/>
                <a:gd name="T87" fmla="*/ 74 h 92"/>
                <a:gd name="T88" fmla="*/ 49 w 69"/>
                <a:gd name="T89" fmla="*/ 71 h 92"/>
                <a:gd name="T90" fmla="*/ 54 w 69"/>
                <a:gd name="T91" fmla="*/ 66 h 92"/>
                <a:gd name="T92" fmla="*/ 54 w 69"/>
                <a:gd name="T93" fmla="*/ 61 h 92"/>
                <a:gd name="T94" fmla="*/ 56 w 69"/>
                <a:gd name="T95" fmla="*/ 58 h 92"/>
                <a:gd name="T96" fmla="*/ 56 w 69"/>
                <a:gd name="T97" fmla="*/ 54 h 92"/>
                <a:gd name="T98" fmla="*/ 59 w 69"/>
                <a:gd name="T99" fmla="*/ 49 h 92"/>
                <a:gd name="T100" fmla="*/ 59 w 69"/>
                <a:gd name="T101" fmla="*/ 46 h 92"/>
                <a:gd name="T102" fmla="*/ 61 w 69"/>
                <a:gd name="T103" fmla="*/ 44 h 92"/>
                <a:gd name="T104" fmla="*/ 61 w 69"/>
                <a:gd name="T105" fmla="*/ 36 h 92"/>
                <a:gd name="T106" fmla="*/ 63 w 69"/>
                <a:gd name="T107" fmla="*/ 33 h 92"/>
                <a:gd name="T108" fmla="*/ 63 w 69"/>
                <a:gd name="T109" fmla="*/ 24 h 92"/>
                <a:gd name="T110" fmla="*/ 66 w 69"/>
                <a:gd name="T111" fmla="*/ 21 h 92"/>
                <a:gd name="T112" fmla="*/ 66 w 69"/>
                <a:gd name="T113" fmla="*/ 11 h 92"/>
                <a:gd name="T114" fmla="*/ 68 w 69"/>
                <a:gd name="T115" fmla="*/ 8 h 92"/>
                <a:gd name="T116" fmla="*/ 68 w 69"/>
                <a:gd name="T1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" h="92">
                  <a:moveTo>
                    <a:pt x="68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2" y="11"/>
                  </a:lnTo>
                  <a:lnTo>
                    <a:pt x="39" y="16"/>
                  </a:lnTo>
                  <a:lnTo>
                    <a:pt x="34" y="16"/>
                  </a:lnTo>
                  <a:lnTo>
                    <a:pt x="29" y="21"/>
                  </a:lnTo>
                  <a:lnTo>
                    <a:pt x="27" y="21"/>
                  </a:lnTo>
                  <a:lnTo>
                    <a:pt x="25" y="24"/>
                  </a:lnTo>
                  <a:lnTo>
                    <a:pt x="20" y="25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2" y="33"/>
                  </a:lnTo>
                  <a:lnTo>
                    <a:pt x="12" y="36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5" y="44"/>
                  </a:lnTo>
                  <a:lnTo>
                    <a:pt x="5" y="46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9"/>
                  </a:lnTo>
                  <a:lnTo>
                    <a:pt x="5" y="84"/>
                  </a:lnTo>
                  <a:lnTo>
                    <a:pt x="5" y="86"/>
                  </a:lnTo>
                  <a:lnTo>
                    <a:pt x="7" y="86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6"/>
                  </a:lnTo>
                  <a:lnTo>
                    <a:pt x="36" y="86"/>
                  </a:lnTo>
                  <a:lnTo>
                    <a:pt x="41" y="84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4"/>
                  </a:lnTo>
                  <a:lnTo>
                    <a:pt x="59" y="49"/>
                  </a:lnTo>
                  <a:lnTo>
                    <a:pt x="59" y="46"/>
                  </a:lnTo>
                  <a:lnTo>
                    <a:pt x="61" y="44"/>
                  </a:lnTo>
                  <a:lnTo>
                    <a:pt x="61" y="36"/>
                  </a:lnTo>
                  <a:lnTo>
                    <a:pt x="63" y="33"/>
                  </a:lnTo>
                  <a:lnTo>
                    <a:pt x="63" y="24"/>
                  </a:lnTo>
                  <a:lnTo>
                    <a:pt x="66" y="21"/>
                  </a:lnTo>
                  <a:lnTo>
                    <a:pt x="66" y="11"/>
                  </a:lnTo>
                  <a:lnTo>
                    <a:pt x="68" y="8"/>
                  </a:ln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2" name="Freeform 153"/>
            <p:cNvSpPr>
              <a:spLocks/>
            </p:cNvSpPr>
            <p:nvPr/>
          </p:nvSpPr>
          <p:spPr bwMode="auto">
            <a:xfrm>
              <a:off x="2846113" y="3330470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5 w 68"/>
                <a:gd name="T3" fmla="*/ 0 h 92"/>
                <a:gd name="T4" fmla="*/ 62 w 68"/>
                <a:gd name="T5" fmla="*/ 3 h 92"/>
                <a:gd name="T6" fmla="*/ 60 w 68"/>
                <a:gd name="T7" fmla="*/ 3 h 92"/>
                <a:gd name="T8" fmla="*/ 58 w 68"/>
                <a:gd name="T9" fmla="*/ 5 h 92"/>
                <a:gd name="T10" fmla="*/ 54 w 68"/>
                <a:gd name="T11" fmla="*/ 5 h 92"/>
                <a:gd name="T12" fmla="*/ 52 w 68"/>
                <a:gd name="T13" fmla="*/ 8 h 92"/>
                <a:gd name="T14" fmla="*/ 49 w 68"/>
                <a:gd name="T15" fmla="*/ 8 h 92"/>
                <a:gd name="T16" fmla="*/ 47 w 68"/>
                <a:gd name="T17" fmla="*/ 11 h 92"/>
                <a:gd name="T18" fmla="*/ 45 w 68"/>
                <a:gd name="T19" fmla="*/ 11 h 92"/>
                <a:gd name="T20" fmla="*/ 40 w 68"/>
                <a:gd name="T21" fmla="*/ 13 h 92"/>
                <a:gd name="T22" fmla="*/ 38 w 68"/>
                <a:gd name="T23" fmla="*/ 16 h 92"/>
                <a:gd name="T24" fmla="*/ 35 w 68"/>
                <a:gd name="T25" fmla="*/ 16 h 92"/>
                <a:gd name="T26" fmla="*/ 33 w 68"/>
                <a:gd name="T27" fmla="*/ 18 h 92"/>
                <a:gd name="T28" fmla="*/ 28 w 68"/>
                <a:gd name="T29" fmla="*/ 21 h 92"/>
                <a:gd name="T30" fmla="*/ 27 w 68"/>
                <a:gd name="T31" fmla="*/ 21 h 92"/>
                <a:gd name="T32" fmla="*/ 20 w 68"/>
                <a:gd name="T33" fmla="*/ 28 h 92"/>
                <a:gd name="T34" fmla="*/ 18 w 68"/>
                <a:gd name="T35" fmla="*/ 28 h 92"/>
                <a:gd name="T36" fmla="*/ 8 w 68"/>
                <a:gd name="T37" fmla="*/ 38 h 92"/>
                <a:gd name="T38" fmla="*/ 6 w 68"/>
                <a:gd name="T39" fmla="*/ 38 h 92"/>
                <a:gd name="T40" fmla="*/ 6 w 68"/>
                <a:gd name="T41" fmla="*/ 41 h 92"/>
                <a:gd name="T42" fmla="*/ 4 w 68"/>
                <a:gd name="T43" fmla="*/ 44 h 92"/>
                <a:gd name="T44" fmla="*/ 4 w 68"/>
                <a:gd name="T45" fmla="*/ 46 h 92"/>
                <a:gd name="T46" fmla="*/ 1 w 68"/>
                <a:gd name="T47" fmla="*/ 51 h 92"/>
                <a:gd name="T48" fmla="*/ 1 w 68"/>
                <a:gd name="T49" fmla="*/ 58 h 92"/>
                <a:gd name="T50" fmla="*/ 0 w 68"/>
                <a:gd name="T51" fmla="*/ 61 h 92"/>
                <a:gd name="T52" fmla="*/ 0 w 68"/>
                <a:gd name="T53" fmla="*/ 76 h 92"/>
                <a:gd name="T54" fmla="*/ 1 w 68"/>
                <a:gd name="T55" fmla="*/ 79 h 92"/>
                <a:gd name="T56" fmla="*/ 1 w 68"/>
                <a:gd name="T57" fmla="*/ 82 h 92"/>
                <a:gd name="T58" fmla="*/ 8 w 68"/>
                <a:gd name="T59" fmla="*/ 88 h 92"/>
                <a:gd name="T60" fmla="*/ 11 w 68"/>
                <a:gd name="T61" fmla="*/ 88 h 92"/>
                <a:gd name="T62" fmla="*/ 11 w 68"/>
                <a:gd name="T63" fmla="*/ 91 h 92"/>
                <a:gd name="T64" fmla="*/ 27 w 68"/>
                <a:gd name="T65" fmla="*/ 91 h 92"/>
                <a:gd name="T66" fmla="*/ 28 w 68"/>
                <a:gd name="T67" fmla="*/ 88 h 92"/>
                <a:gd name="T68" fmla="*/ 31 w 68"/>
                <a:gd name="T69" fmla="*/ 88 h 92"/>
                <a:gd name="T70" fmla="*/ 33 w 68"/>
                <a:gd name="T71" fmla="*/ 86 h 92"/>
                <a:gd name="T72" fmla="*/ 38 w 68"/>
                <a:gd name="T73" fmla="*/ 86 h 92"/>
                <a:gd name="T74" fmla="*/ 47 w 68"/>
                <a:gd name="T75" fmla="*/ 76 h 92"/>
                <a:gd name="T76" fmla="*/ 47 w 68"/>
                <a:gd name="T77" fmla="*/ 74 h 92"/>
                <a:gd name="T78" fmla="*/ 49 w 68"/>
                <a:gd name="T79" fmla="*/ 74 h 92"/>
                <a:gd name="T80" fmla="*/ 52 w 68"/>
                <a:gd name="T81" fmla="*/ 71 h 92"/>
                <a:gd name="T82" fmla="*/ 52 w 68"/>
                <a:gd name="T83" fmla="*/ 69 h 92"/>
                <a:gd name="T84" fmla="*/ 54 w 68"/>
                <a:gd name="T85" fmla="*/ 66 h 92"/>
                <a:gd name="T86" fmla="*/ 54 w 68"/>
                <a:gd name="T87" fmla="*/ 61 h 92"/>
                <a:gd name="T88" fmla="*/ 55 w 68"/>
                <a:gd name="T89" fmla="*/ 58 h 92"/>
                <a:gd name="T90" fmla="*/ 55 w 68"/>
                <a:gd name="T91" fmla="*/ 55 h 92"/>
                <a:gd name="T92" fmla="*/ 58 w 68"/>
                <a:gd name="T93" fmla="*/ 54 h 92"/>
                <a:gd name="T94" fmla="*/ 58 w 68"/>
                <a:gd name="T95" fmla="*/ 49 h 92"/>
                <a:gd name="T96" fmla="*/ 60 w 68"/>
                <a:gd name="T97" fmla="*/ 46 h 92"/>
                <a:gd name="T98" fmla="*/ 60 w 68"/>
                <a:gd name="T99" fmla="*/ 38 h 92"/>
                <a:gd name="T100" fmla="*/ 62 w 68"/>
                <a:gd name="T101" fmla="*/ 36 h 92"/>
                <a:gd name="T102" fmla="*/ 62 w 68"/>
                <a:gd name="T103" fmla="*/ 30 h 92"/>
                <a:gd name="T104" fmla="*/ 65 w 68"/>
                <a:gd name="T105" fmla="*/ 25 h 92"/>
                <a:gd name="T106" fmla="*/ 65 w 68"/>
                <a:gd name="T107" fmla="*/ 13 h 92"/>
                <a:gd name="T108" fmla="*/ 67 w 68"/>
                <a:gd name="T109" fmla="*/ 11 h 92"/>
                <a:gd name="T110" fmla="*/ 67 w 68"/>
                <a:gd name="T1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5" y="0"/>
                  </a:lnTo>
                  <a:lnTo>
                    <a:pt x="62" y="3"/>
                  </a:lnTo>
                  <a:lnTo>
                    <a:pt x="60" y="3"/>
                  </a:lnTo>
                  <a:lnTo>
                    <a:pt x="58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0" y="13"/>
                  </a:lnTo>
                  <a:lnTo>
                    <a:pt x="38" y="16"/>
                  </a:lnTo>
                  <a:lnTo>
                    <a:pt x="35" y="16"/>
                  </a:lnTo>
                  <a:lnTo>
                    <a:pt x="33" y="18"/>
                  </a:lnTo>
                  <a:lnTo>
                    <a:pt x="28" y="21"/>
                  </a:lnTo>
                  <a:lnTo>
                    <a:pt x="27" y="21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41"/>
                  </a:lnTo>
                  <a:lnTo>
                    <a:pt x="4" y="44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1" y="58"/>
                  </a:lnTo>
                  <a:lnTo>
                    <a:pt x="0" y="61"/>
                  </a:lnTo>
                  <a:lnTo>
                    <a:pt x="0" y="76"/>
                  </a:lnTo>
                  <a:lnTo>
                    <a:pt x="1" y="79"/>
                  </a:lnTo>
                  <a:lnTo>
                    <a:pt x="1" y="82"/>
                  </a:lnTo>
                  <a:lnTo>
                    <a:pt x="8" y="88"/>
                  </a:lnTo>
                  <a:lnTo>
                    <a:pt x="11" y="88"/>
                  </a:lnTo>
                  <a:lnTo>
                    <a:pt x="11" y="91"/>
                  </a:lnTo>
                  <a:lnTo>
                    <a:pt x="27" y="91"/>
                  </a:lnTo>
                  <a:lnTo>
                    <a:pt x="28" y="88"/>
                  </a:lnTo>
                  <a:lnTo>
                    <a:pt x="31" y="88"/>
                  </a:lnTo>
                  <a:lnTo>
                    <a:pt x="33" y="86"/>
                  </a:lnTo>
                  <a:lnTo>
                    <a:pt x="38" y="8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5" y="58"/>
                  </a:lnTo>
                  <a:lnTo>
                    <a:pt x="55" y="55"/>
                  </a:lnTo>
                  <a:lnTo>
                    <a:pt x="58" y="54"/>
                  </a:lnTo>
                  <a:lnTo>
                    <a:pt x="58" y="49"/>
                  </a:lnTo>
                  <a:lnTo>
                    <a:pt x="60" y="46"/>
                  </a:lnTo>
                  <a:lnTo>
                    <a:pt x="60" y="38"/>
                  </a:lnTo>
                  <a:lnTo>
                    <a:pt x="62" y="36"/>
                  </a:lnTo>
                  <a:lnTo>
                    <a:pt x="62" y="30"/>
                  </a:lnTo>
                  <a:lnTo>
                    <a:pt x="65" y="25"/>
                  </a:lnTo>
                  <a:lnTo>
                    <a:pt x="65" y="13"/>
                  </a:lnTo>
                  <a:lnTo>
                    <a:pt x="67" y="11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3" name="Freeform 154"/>
            <p:cNvSpPr>
              <a:spLocks/>
            </p:cNvSpPr>
            <p:nvPr/>
          </p:nvSpPr>
          <p:spPr bwMode="auto">
            <a:xfrm>
              <a:off x="1488800" y="3178070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5 w 68"/>
                <a:gd name="T3" fmla="*/ 0 h 92"/>
                <a:gd name="T4" fmla="*/ 62 w 68"/>
                <a:gd name="T5" fmla="*/ 3 h 92"/>
                <a:gd name="T6" fmla="*/ 60 w 68"/>
                <a:gd name="T7" fmla="*/ 3 h 92"/>
                <a:gd name="T8" fmla="*/ 59 w 68"/>
                <a:gd name="T9" fmla="*/ 5 h 92"/>
                <a:gd name="T10" fmla="*/ 54 w 68"/>
                <a:gd name="T11" fmla="*/ 5 h 92"/>
                <a:gd name="T12" fmla="*/ 52 w 68"/>
                <a:gd name="T13" fmla="*/ 8 h 92"/>
                <a:gd name="T14" fmla="*/ 49 w 68"/>
                <a:gd name="T15" fmla="*/ 8 h 92"/>
                <a:gd name="T16" fmla="*/ 45 w 68"/>
                <a:gd name="T17" fmla="*/ 11 h 92"/>
                <a:gd name="T18" fmla="*/ 42 w 68"/>
                <a:gd name="T19" fmla="*/ 11 h 92"/>
                <a:gd name="T20" fmla="*/ 38 w 68"/>
                <a:gd name="T21" fmla="*/ 16 h 92"/>
                <a:gd name="T22" fmla="*/ 33 w 68"/>
                <a:gd name="T23" fmla="*/ 16 h 92"/>
                <a:gd name="T24" fmla="*/ 29 w 68"/>
                <a:gd name="T25" fmla="*/ 21 h 92"/>
                <a:gd name="T26" fmla="*/ 27 w 68"/>
                <a:gd name="T27" fmla="*/ 21 h 92"/>
                <a:gd name="T28" fmla="*/ 25 w 68"/>
                <a:gd name="T29" fmla="*/ 22 h 92"/>
                <a:gd name="T30" fmla="*/ 20 w 68"/>
                <a:gd name="T31" fmla="*/ 25 h 92"/>
                <a:gd name="T32" fmla="*/ 18 w 68"/>
                <a:gd name="T33" fmla="*/ 28 h 92"/>
                <a:gd name="T34" fmla="*/ 15 w 68"/>
                <a:gd name="T35" fmla="*/ 28 h 92"/>
                <a:gd name="T36" fmla="*/ 11 w 68"/>
                <a:gd name="T37" fmla="*/ 33 h 92"/>
                <a:gd name="T38" fmla="*/ 11 w 68"/>
                <a:gd name="T39" fmla="*/ 36 h 92"/>
                <a:gd name="T40" fmla="*/ 8 w 68"/>
                <a:gd name="T41" fmla="*/ 38 h 92"/>
                <a:gd name="T42" fmla="*/ 6 w 68"/>
                <a:gd name="T43" fmla="*/ 38 h 92"/>
                <a:gd name="T44" fmla="*/ 6 w 68"/>
                <a:gd name="T45" fmla="*/ 41 h 92"/>
                <a:gd name="T46" fmla="*/ 5 w 68"/>
                <a:gd name="T47" fmla="*/ 44 h 92"/>
                <a:gd name="T48" fmla="*/ 5 w 68"/>
                <a:gd name="T49" fmla="*/ 46 h 92"/>
                <a:gd name="T50" fmla="*/ 2 w 68"/>
                <a:gd name="T51" fmla="*/ 51 h 92"/>
                <a:gd name="T52" fmla="*/ 2 w 68"/>
                <a:gd name="T53" fmla="*/ 58 h 92"/>
                <a:gd name="T54" fmla="*/ 0 w 68"/>
                <a:gd name="T55" fmla="*/ 61 h 92"/>
                <a:gd name="T56" fmla="*/ 0 w 68"/>
                <a:gd name="T57" fmla="*/ 76 h 92"/>
                <a:gd name="T58" fmla="*/ 2 w 68"/>
                <a:gd name="T59" fmla="*/ 79 h 92"/>
                <a:gd name="T60" fmla="*/ 2 w 68"/>
                <a:gd name="T61" fmla="*/ 82 h 92"/>
                <a:gd name="T62" fmla="*/ 8 w 68"/>
                <a:gd name="T63" fmla="*/ 88 h 92"/>
                <a:gd name="T64" fmla="*/ 11 w 68"/>
                <a:gd name="T65" fmla="*/ 88 h 92"/>
                <a:gd name="T66" fmla="*/ 11 w 68"/>
                <a:gd name="T67" fmla="*/ 91 h 92"/>
                <a:gd name="T68" fmla="*/ 27 w 68"/>
                <a:gd name="T69" fmla="*/ 91 h 92"/>
                <a:gd name="T70" fmla="*/ 29 w 68"/>
                <a:gd name="T71" fmla="*/ 88 h 92"/>
                <a:gd name="T72" fmla="*/ 32 w 68"/>
                <a:gd name="T73" fmla="*/ 88 h 92"/>
                <a:gd name="T74" fmla="*/ 33 w 68"/>
                <a:gd name="T75" fmla="*/ 86 h 92"/>
                <a:gd name="T76" fmla="*/ 38 w 68"/>
                <a:gd name="T77" fmla="*/ 86 h 92"/>
                <a:gd name="T78" fmla="*/ 47 w 68"/>
                <a:gd name="T79" fmla="*/ 76 h 92"/>
                <a:gd name="T80" fmla="*/ 47 w 68"/>
                <a:gd name="T81" fmla="*/ 74 h 92"/>
                <a:gd name="T82" fmla="*/ 49 w 68"/>
                <a:gd name="T83" fmla="*/ 74 h 92"/>
                <a:gd name="T84" fmla="*/ 52 w 68"/>
                <a:gd name="T85" fmla="*/ 71 h 92"/>
                <a:gd name="T86" fmla="*/ 52 w 68"/>
                <a:gd name="T87" fmla="*/ 69 h 92"/>
                <a:gd name="T88" fmla="*/ 54 w 68"/>
                <a:gd name="T89" fmla="*/ 66 h 92"/>
                <a:gd name="T90" fmla="*/ 54 w 68"/>
                <a:gd name="T91" fmla="*/ 61 h 92"/>
                <a:gd name="T92" fmla="*/ 56 w 68"/>
                <a:gd name="T93" fmla="*/ 58 h 92"/>
                <a:gd name="T94" fmla="*/ 56 w 68"/>
                <a:gd name="T95" fmla="*/ 55 h 92"/>
                <a:gd name="T96" fmla="*/ 59 w 68"/>
                <a:gd name="T97" fmla="*/ 54 h 92"/>
                <a:gd name="T98" fmla="*/ 59 w 68"/>
                <a:gd name="T99" fmla="*/ 49 h 92"/>
                <a:gd name="T100" fmla="*/ 60 w 68"/>
                <a:gd name="T101" fmla="*/ 46 h 92"/>
                <a:gd name="T102" fmla="*/ 60 w 68"/>
                <a:gd name="T103" fmla="*/ 38 h 92"/>
                <a:gd name="T104" fmla="*/ 62 w 68"/>
                <a:gd name="T105" fmla="*/ 36 h 92"/>
                <a:gd name="T106" fmla="*/ 62 w 68"/>
                <a:gd name="T107" fmla="*/ 30 h 92"/>
                <a:gd name="T108" fmla="*/ 65 w 68"/>
                <a:gd name="T109" fmla="*/ 25 h 92"/>
                <a:gd name="T110" fmla="*/ 65 w 68"/>
                <a:gd name="T111" fmla="*/ 13 h 92"/>
                <a:gd name="T112" fmla="*/ 67 w 68"/>
                <a:gd name="T113" fmla="*/ 11 h 92"/>
                <a:gd name="T114" fmla="*/ 67 w 68"/>
                <a:gd name="T11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5" y="0"/>
                  </a:lnTo>
                  <a:lnTo>
                    <a:pt x="62" y="3"/>
                  </a:lnTo>
                  <a:lnTo>
                    <a:pt x="60" y="3"/>
                  </a:lnTo>
                  <a:lnTo>
                    <a:pt x="59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2" y="11"/>
                  </a:lnTo>
                  <a:lnTo>
                    <a:pt x="38" y="16"/>
                  </a:lnTo>
                  <a:lnTo>
                    <a:pt x="33" y="16"/>
                  </a:lnTo>
                  <a:lnTo>
                    <a:pt x="29" y="21"/>
                  </a:lnTo>
                  <a:lnTo>
                    <a:pt x="27" y="21"/>
                  </a:lnTo>
                  <a:lnTo>
                    <a:pt x="25" y="22"/>
                  </a:lnTo>
                  <a:lnTo>
                    <a:pt x="20" y="25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1" y="33"/>
                  </a:lnTo>
                  <a:lnTo>
                    <a:pt x="11" y="36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41"/>
                  </a:lnTo>
                  <a:lnTo>
                    <a:pt x="5" y="44"/>
                  </a:lnTo>
                  <a:lnTo>
                    <a:pt x="5" y="46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2" y="82"/>
                  </a:lnTo>
                  <a:lnTo>
                    <a:pt x="8" y="88"/>
                  </a:lnTo>
                  <a:lnTo>
                    <a:pt x="11" y="88"/>
                  </a:lnTo>
                  <a:lnTo>
                    <a:pt x="11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3" y="86"/>
                  </a:lnTo>
                  <a:lnTo>
                    <a:pt x="38" y="8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5"/>
                  </a:lnTo>
                  <a:lnTo>
                    <a:pt x="59" y="54"/>
                  </a:lnTo>
                  <a:lnTo>
                    <a:pt x="59" y="49"/>
                  </a:lnTo>
                  <a:lnTo>
                    <a:pt x="60" y="46"/>
                  </a:lnTo>
                  <a:lnTo>
                    <a:pt x="60" y="38"/>
                  </a:lnTo>
                  <a:lnTo>
                    <a:pt x="62" y="36"/>
                  </a:lnTo>
                  <a:lnTo>
                    <a:pt x="62" y="30"/>
                  </a:lnTo>
                  <a:lnTo>
                    <a:pt x="65" y="25"/>
                  </a:lnTo>
                  <a:lnTo>
                    <a:pt x="65" y="13"/>
                  </a:lnTo>
                  <a:lnTo>
                    <a:pt x="67" y="11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" name="Freeform 155"/>
            <p:cNvSpPr>
              <a:spLocks/>
            </p:cNvSpPr>
            <p:nvPr/>
          </p:nvSpPr>
          <p:spPr bwMode="auto">
            <a:xfrm>
              <a:off x="803001" y="3291576"/>
              <a:ext cx="109538" cy="146050"/>
            </a:xfrm>
            <a:custGeom>
              <a:avLst/>
              <a:gdLst>
                <a:gd name="T0" fmla="*/ 68 w 69"/>
                <a:gd name="T1" fmla="*/ 0 h 92"/>
                <a:gd name="T2" fmla="*/ 66 w 69"/>
                <a:gd name="T3" fmla="*/ 0 h 92"/>
                <a:gd name="T4" fmla="*/ 63 w 69"/>
                <a:gd name="T5" fmla="*/ 3 h 92"/>
                <a:gd name="T6" fmla="*/ 61 w 69"/>
                <a:gd name="T7" fmla="*/ 3 h 92"/>
                <a:gd name="T8" fmla="*/ 59 w 69"/>
                <a:gd name="T9" fmla="*/ 5 h 92"/>
                <a:gd name="T10" fmla="*/ 54 w 69"/>
                <a:gd name="T11" fmla="*/ 5 h 92"/>
                <a:gd name="T12" fmla="*/ 52 w 69"/>
                <a:gd name="T13" fmla="*/ 8 h 92"/>
                <a:gd name="T14" fmla="*/ 49 w 69"/>
                <a:gd name="T15" fmla="*/ 8 h 92"/>
                <a:gd name="T16" fmla="*/ 45 w 69"/>
                <a:gd name="T17" fmla="*/ 11 h 92"/>
                <a:gd name="T18" fmla="*/ 42 w 69"/>
                <a:gd name="T19" fmla="*/ 11 h 92"/>
                <a:gd name="T20" fmla="*/ 39 w 69"/>
                <a:gd name="T21" fmla="*/ 16 h 92"/>
                <a:gd name="T22" fmla="*/ 34 w 69"/>
                <a:gd name="T23" fmla="*/ 16 h 92"/>
                <a:gd name="T24" fmla="*/ 29 w 69"/>
                <a:gd name="T25" fmla="*/ 21 h 92"/>
                <a:gd name="T26" fmla="*/ 27 w 69"/>
                <a:gd name="T27" fmla="*/ 21 h 92"/>
                <a:gd name="T28" fmla="*/ 25 w 69"/>
                <a:gd name="T29" fmla="*/ 22 h 92"/>
                <a:gd name="T30" fmla="*/ 20 w 69"/>
                <a:gd name="T31" fmla="*/ 25 h 92"/>
                <a:gd name="T32" fmla="*/ 18 w 69"/>
                <a:gd name="T33" fmla="*/ 28 h 92"/>
                <a:gd name="T34" fmla="*/ 15 w 69"/>
                <a:gd name="T35" fmla="*/ 28 h 92"/>
                <a:gd name="T36" fmla="*/ 12 w 69"/>
                <a:gd name="T37" fmla="*/ 33 h 92"/>
                <a:gd name="T38" fmla="*/ 12 w 69"/>
                <a:gd name="T39" fmla="*/ 36 h 92"/>
                <a:gd name="T40" fmla="*/ 9 w 69"/>
                <a:gd name="T41" fmla="*/ 38 h 92"/>
                <a:gd name="T42" fmla="*/ 7 w 69"/>
                <a:gd name="T43" fmla="*/ 38 h 92"/>
                <a:gd name="T44" fmla="*/ 7 w 69"/>
                <a:gd name="T45" fmla="*/ 41 h 92"/>
                <a:gd name="T46" fmla="*/ 5 w 69"/>
                <a:gd name="T47" fmla="*/ 44 h 92"/>
                <a:gd name="T48" fmla="*/ 5 w 69"/>
                <a:gd name="T49" fmla="*/ 46 h 92"/>
                <a:gd name="T50" fmla="*/ 2 w 69"/>
                <a:gd name="T51" fmla="*/ 51 h 92"/>
                <a:gd name="T52" fmla="*/ 2 w 69"/>
                <a:gd name="T53" fmla="*/ 58 h 92"/>
                <a:gd name="T54" fmla="*/ 0 w 69"/>
                <a:gd name="T55" fmla="*/ 61 h 92"/>
                <a:gd name="T56" fmla="*/ 0 w 69"/>
                <a:gd name="T57" fmla="*/ 79 h 92"/>
                <a:gd name="T58" fmla="*/ 5 w 69"/>
                <a:gd name="T59" fmla="*/ 83 h 92"/>
                <a:gd name="T60" fmla="*/ 5 w 69"/>
                <a:gd name="T61" fmla="*/ 86 h 92"/>
                <a:gd name="T62" fmla="*/ 7 w 69"/>
                <a:gd name="T63" fmla="*/ 86 h 92"/>
                <a:gd name="T64" fmla="*/ 7 w 69"/>
                <a:gd name="T65" fmla="*/ 88 h 92"/>
                <a:gd name="T66" fmla="*/ 9 w 69"/>
                <a:gd name="T67" fmla="*/ 88 h 92"/>
                <a:gd name="T68" fmla="*/ 12 w 69"/>
                <a:gd name="T69" fmla="*/ 91 h 92"/>
                <a:gd name="T70" fmla="*/ 27 w 69"/>
                <a:gd name="T71" fmla="*/ 91 h 92"/>
                <a:gd name="T72" fmla="*/ 29 w 69"/>
                <a:gd name="T73" fmla="*/ 88 h 92"/>
                <a:gd name="T74" fmla="*/ 32 w 69"/>
                <a:gd name="T75" fmla="*/ 88 h 92"/>
                <a:gd name="T76" fmla="*/ 34 w 69"/>
                <a:gd name="T77" fmla="*/ 86 h 92"/>
                <a:gd name="T78" fmla="*/ 36 w 69"/>
                <a:gd name="T79" fmla="*/ 86 h 92"/>
                <a:gd name="T80" fmla="*/ 41 w 69"/>
                <a:gd name="T81" fmla="*/ 83 h 92"/>
                <a:gd name="T82" fmla="*/ 47 w 69"/>
                <a:gd name="T83" fmla="*/ 76 h 92"/>
                <a:gd name="T84" fmla="*/ 47 w 69"/>
                <a:gd name="T85" fmla="*/ 74 h 92"/>
                <a:gd name="T86" fmla="*/ 49 w 69"/>
                <a:gd name="T87" fmla="*/ 74 h 92"/>
                <a:gd name="T88" fmla="*/ 49 w 69"/>
                <a:gd name="T89" fmla="*/ 71 h 92"/>
                <a:gd name="T90" fmla="*/ 54 w 69"/>
                <a:gd name="T91" fmla="*/ 66 h 92"/>
                <a:gd name="T92" fmla="*/ 54 w 69"/>
                <a:gd name="T93" fmla="*/ 61 h 92"/>
                <a:gd name="T94" fmla="*/ 56 w 69"/>
                <a:gd name="T95" fmla="*/ 58 h 92"/>
                <a:gd name="T96" fmla="*/ 56 w 69"/>
                <a:gd name="T97" fmla="*/ 53 h 92"/>
                <a:gd name="T98" fmla="*/ 59 w 69"/>
                <a:gd name="T99" fmla="*/ 49 h 92"/>
                <a:gd name="T100" fmla="*/ 59 w 69"/>
                <a:gd name="T101" fmla="*/ 46 h 92"/>
                <a:gd name="T102" fmla="*/ 61 w 69"/>
                <a:gd name="T103" fmla="*/ 44 h 92"/>
                <a:gd name="T104" fmla="*/ 61 w 69"/>
                <a:gd name="T105" fmla="*/ 36 h 92"/>
                <a:gd name="T106" fmla="*/ 63 w 69"/>
                <a:gd name="T107" fmla="*/ 33 h 92"/>
                <a:gd name="T108" fmla="*/ 63 w 69"/>
                <a:gd name="T109" fmla="*/ 22 h 92"/>
                <a:gd name="T110" fmla="*/ 66 w 69"/>
                <a:gd name="T111" fmla="*/ 21 h 92"/>
                <a:gd name="T112" fmla="*/ 66 w 69"/>
                <a:gd name="T113" fmla="*/ 11 h 92"/>
                <a:gd name="T114" fmla="*/ 68 w 69"/>
                <a:gd name="T115" fmla="*/ 8 h 92"/>
                <a:gd name="T116" fmla="*/ 68 w 69"/>
                <a:gd name="T1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" h="92">
                  <a:moveTo>
                    <a:pt x="68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2" y="11"/>
                  </a:lnTo>
                  <a:lnTo>
                    <a:pt x="39" y="16"/>
                  </a:lnTo>
                  <a:lnTo>
                    <a:pt x="34" y="16"/>
                  </a:lnTo>
                  <a:lnTo>
                    <a:pt x="29" y="21"/>
                  </a:lnTo>
                  <a:lnTo>
                    <a:pt x="27" y="21"/>
                  </a:lnTo>
                  <a:lnTo>
                    <a:pt x="25" y="22"/>
                  </a:lnTo>
                  <a:lnTo>
                    <a:pt x="20" y="25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2" y="33"/>
                  </a:lnTo>
                  <a:lnTo>
                    <a:pt x="12" y="36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5" y="44"/>
                  </a:lnTo>
                  <a:lnTo>
                    <a:pt x="5" y="46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9"/>
                  </a:lnTo>
                  <a:lnTo>
                    <a:pt x="5" y="83"/>
                  </a:lnTo>
                  <a:lnTo>
                    <a:pt x="5" y="86"/>
                  </a:lnTo>
                  <a:lnTo>
                    <a:pt x="7" y="86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6"/>
                  </a:lnTo>
                  <a:lnTo>
                    <a:pt x="36" y="86"/>
                  </a:lnTo>
                  <a:lnTo>
                    <a:pt x="41" y="83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59" y="46"/>
                  </a:lnTo>
                  <a:lnTo>
                    <a:pt x="61" y="44"/>
                  </a:lnTo>
                  <a:lnTo>
                    <a:pt x="61" y="36"/>
                  </a:lnTo>
                  <a:lnTo>
                    <a:pt x="63" y="33"/>
                  </a:lnTo>
                  <a:lnTo>
                    <a:pt x="63" y="22"/>
                  </a:lnTo>
                  <a:lnTo>
                    <a:pt x="66" y="21"/>
                  </a:lnTo>
                  <a:lnTo>
                    <a:pt x="66" y="11"/>
                  </a:lnTo>
                  <a:lnTo>
                    <a:pt x="68" y="8"/>
                  </a:ln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" name="Freeform 157"/>
            <p:cNvSpPr>
              <a:spLocks/>
            </p:cNvSpPr>
            <p:nvPr/>
          </p:nvSpPr>
          <p:spPr bwMode="auto">
            <a:xfrm>
              <a:off x="1925363" y="3414608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6 w 68"/>
                <a:gd name="T3" fmla="*/ 0 h 92"/>
                <a:gd name="T4" fmla="*/ 63 w 68"/>
                <a:gd name="T5" fmla="*/ 3 h 92"/>
                <a:gd name="T6" fmla="*/ 61 w 68"/>
                <a:gd name="T7" fmla="*/ 3 h 92"/>
                <a:gd name="T8" fmla="*/ 59 w 68"/>
                <a:gd name="T9" fmla="*/ 5 h 92"/>
                <a:gd name="T10" fmla="*/ 54 w 68"/>
                <a:gd name="T11" fmla="*/ 5 h 92"/>
                <a:gd name="T12" fmla="*/ 52 w 68"/>
                <a:gd name="T13" fmla="*/ 8 h 92"/>
                <a:gd name="T14" fmla="*/ 49 w 68"/>
                <a:gd name="T15" fmla="*/ 8 h 92"/>
                <a:gd name="T16" fmla="*/ 45 w 68"/>
                <a:gd name="T17" fmla="*/ 11 h 92"/>
                <a:gd name="T18" fmla="*/ 42 w 68"/>
                <a:gd name="T19" fmla="*/ 11 h 92"/>
                <a:gd name="T20" fmla="*/ 39 w 68"/>
                <a:gd name="T21" fmla="*/ 16 h 92"/>
                <a:gd name="T22" fmla="*/ 34 w 68"/>
                <a:gd name="T23" fmla="*/ 16 h 92"/>
                <a:gd name="T24" fmla="*/ 27 w 68"/>
                <a:gd name="T25" fmla="*/ 24 h 92"/>
                <a:gd name="T26" fmla="*/ 25 w 68"/>
                <a:gd name="T27" fmla="*/ 24 h 92"/>
                <a:gd name="T28" fmla="*/ 20 w 68"/>
                <a:gd name="T29" fmla="*/ 26 h 92"/>
                <a:gd name="T30" fmla="*/ 7 w 68"/>
                <a:gd name="T31" fmla="*/ 41 h 92"/>
                <a:gd name="T32" fmla="*/ 7 w 68"/>
                <a:gd name="T33" fmla="*/ 44 h 92"/>
                <a:gd name="T34" fmla="*/ 5 w 68"/>
                <a:gd name="T35" fmla="*/ 46 h 92"/>
                <a:gd name="T36" fmla="*/ 5 w 68"/>
                <a:gd name="T37" fmla="*/ 49 h 92"/>
                <a:gd name="T38" fmla="*/ 2 w 68"/>
                <a:gd name="T39" fmla="*/ 51 h 92"/>
                <a:gd name="T40" fmla="*/ 2 w 68"/>
                <a:gd name="T41" fmla="*/ 58 h 92"/>
                <a:gd name="T42" fmla="*/ 0 w 68"/>
                <a:gd name="T43" fmla="*/ 63 h 92"/>
                <a:gd name="T44" fmla="*/ 0 w 68"/>
                <a:gd name="T45" fmla="*/ 79 h 92"/>
                <a:gd name="T46" fmla="*/ 2 w 68"/>
                <a:gd name="T47" fmla="*/ 82 h 92"/>
                <a:gd name="T48" fmla="*/ 2 w 68"/>
                <a:gd name="T49" fmla="*/ 84 h 92"/>
                <a:gd name="T50" fmla="*/ 5 w 68"/>
                <a:gd name="T51" fmla="*/ 84 h 92"/>
                <a:gd name="T52" fmla="*/ 5 w 68"/>
                <a:gd name="T53" fmla="*/ 87 h 92"/>
                <a:gd name="T54" fmla="*/ 9 w 68"/>
                <a:gd name="T55" fmla="*/ 91 h 92"/>
                <a:gd name="T56" fmla="*/ 27 w 68"/>
                <a:gd name="T57" fmla="*/ 91 h 92"/>
                <a:gd name="T58" fmla="*/ 29 w 68"/>
                <a:gd name="T59" fmla="*/ 90 h 92"/>
                <a:gd name="T60" fmla="*/ 32 w 68"/>
                <a:gd name="T61" fmla="*/ 90 h 92"/>
                <a:gd name="T62" fmla="*/ 34 w 68"/>
                <a:gd name="T63" fmla="*/ 87 h 92"/>
                <a:gd name="T64" fmla="*/ 36 w 68"/>
                <a:gd name="T65" fmla="*/ 87 h 92"/>
                <a:gd name="T66" fmla="*/ 40 w 68"/>
                <a:gd name="T67" fmla="*/ 84 h 92"/>
                <a:gd name="T68" fmla="*/ 47 w 68"/>
                <a:gd name="T69" fmla="*/ 76 h 92"/>
                <a:gd name="T70" fmla="*/ 47 w 68"/>
                <a:gd name="T71" fmla="*/ 74 h 92"/>
                <a:gd name="T72" fmla="*/ 49 w 68"/>
                <a:gd name="T73" fmla="*/ 74 h 92"/>
                <a:gd name="T74" fmla="*/ 49 w 68"/>
                <a:gd name="T75" fmla="*/ 71 h 92"/>
                <a:gd name="T76" fmla="*/ 54 w 68"/>
                <a:gd name="T77" fmla="*/ 66 h 92"/>
                <a:gd name="T78" fmla="*/ 54 w 68"/>
                <a:gd name="T79" fmla="*/ 61 h 92"/>
                <a:gd name="T80" fmla="*/ 56 w 68"/>
                <a:gd name="T81" fmla="*/ 58 h 92"/>
                <a:gd name="T82" fmla="*/ 56 w 68"/>
                <a:gd name="T83" fmla="*/ 54 h 92"/>
                <a:gd name="T84" fmla="*/ 59 w 68"/>
                <a:gd name="T85" fmla="*/ 49 h 92"/>
                <a:gd name="T86" fmla="*/ 59 w 68"/>
                <a:gd name="T87" fmla="*/ 46 h 92"/>
                <a:gd name="T88" fmla="*/ 61 w 68"/>
                <a:gd name="T89" fmla="*/ 44 h 92"/>
                <a:gd name="T90" fmla="*/ 61 w 68"/>
                <a:gd name="T91" fmla="*/ 36 h 92"/>
                <a:gd name="T92" fmla="*/ 63 w 68"/>
                <a:gd name="T93" fmla="*/ 33 h 92"/>
                <a:gd name="T94" fmla="*/ 63 w 68"/>
                <a:gd name="T95" fmla="*/ 24 h 92"/>
                <a:gd name="T96" fmla="*/ 66 w 68"/>
                <a:gd name="T97" fmla="*/ 21 h 92"/>
                <a:gd name="T98" fmla="*/ 66 w 68"/>
                <a:gd name="T99" fmla="*/ 11 h 92"/>
                <a:gd name="T100" fmla="*/ 67 w 68"/>
                <a:gd name="T101" fmla="*/ 8 h 92"/>
                <a:gd name="T102" fmla="*/ 67 w 68"/>
                <a:gd name="T10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2" y="11"/>
                  </a:lnTo>
                  <a:lnTo>
                    <a:pt x="39" y="16"/>
                  </a:lnTo>
                  <a:lnTo>
                    <a:pt x="34" y="16"/>
                  </a:lnTo>
                  <a:lnTo>
                    <a:pt x="27" y="24"/>
                  </a:lnTo>
                  <a:lnTo>
                    <a:pt x="25" y="24"/>
                  </a:lnTo>
                  <a:lnTo>
                    <a:pt x="20" y="26"/>
                  </a:lnTo>
                  <a:lnTo>
                    <a:pt x="7" y="41"/>
                  </a:lnTo>
                  <a:lnTo>
                    <a:pt x="7" y="44"/>
                  </a:lnTo>
                  <a:lnTo>
                    <a:pt x="5" y="46"/>
                  </a:lnTo>
                  <a:lnTo>
                    <a:pt x="5" y="49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3"/>
                  </a:lnTo>
                  <a:lnTo>
                    <a:pt x="0" y="79"/>
                  </a:lnTo>
                  <a:lnTo>
                    <a:pt x="2" y="82"/>
                  </a:lnTo>
                  <a:lnTo>
                    <a:pt x="2" y="84"/>
                  </a:lnTo>
                  <a:lnTo>
                    <a:pt x="5" y="84"/>
                  </a:lnTo>
                  <a:lnTo>
                    <a:pt x="5" y="87"/>
                  </a:lnTo>
                  <a:lnTo>
                    <a:pt x="9" y="91"/>
                  </a:lnTo>
                  <a:lnTo>
                    <a:pt x="27" y="91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4" y="87"/>
                  </a:lnTo>
                  <a:lnTo>
                    <a:pt x="36" y="87"/>
                  </a:lnTo>
                  <a:lnTo>
                    <a:pt x="40" y="84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4"/>
                  </a:lnTo>
                  <a:lnTo>
                    <a:pt x="59" y="49"/>
                  </a:lnTo>
                  <a:lnTo>
                    <a:pt x="59" y="46"/>
                  </a:lnTo>
                  <a:lnTo>
                    <a:pt x="61" y="44"/>
                  </a:lnTo>
                  <a:lnTo>
                    <a:pt x="61" y="36"/>
                  </a:lnTo>
                  <a:lnTo>
                    <a:pt x="63" y="33"/>
                  </a:lnTo>
                  <a:lnTo>
                    <a:pt x="63" y="24"/>
                  </a:lnTo>
                  <a:lnTo>
                    <a:pt x="66" y="21"/>
                  </a:lnTo>
                  <a:lnTo>
                    <a:pt x="66" y="11"/>
                  </a:lnTo>
                  <a:lnTo>
                    <a:pt x="67" y="8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" name="Freeform 162"/>
            <p:cNvSpPr>
              <a:spLocks/>
            </p:cNvSpPr>
            <p:nvPr/>
          </p:nvSpPr>
          <p:spPr bwMode="auto">
            <a:xfrm>
              <a:off x="3254100" y="2855808"/>
              <a:ext cx="122238" cy="130175"/>
            </a:xfrm>
            <a:custGeom>
              <a:avLst/>
              <a:gdLst>
                <a:gd name="T0" fmla="*/ 76 w 77"/>
                <a:gd name="T1" fmla="*/ 0 h 82"/>
                <a:gd name="T2" fmla="*/ 73 w 77"/>
                <a:gd name="T3" fmla="*/ 0 h 82"/>
                <a:gd name="T4" fmla="*/ 71 w 77"/>
                <a:gd name="T5" fmla="*/ 2 h 82"/>
                <a:gd name="T6" fmla="*/ 68 w 77"/>
                <a:gd name="T7" fmla="*/ 2 h 82"/>
                <a:gd name="T8" fmla="*/ 66 w 77"/>
                <a:gd name="T9" fmla="*/ 5 h 82"/>
                <a:gd name="T10" fmla="*/ 60 w 77"/>
                <a:gd name="T11" fmla="*/ 5 h 82"/>
                <a:gd name="T12" fmla="*/ 58 w 77"/>
                <a:gd name="T13" fmla="*/ 7 h 82"/>
                <a:gd name="T14" fmla="*/ 55 w 77"/>
                <a:gd name="T15" fmla="*/ 7 h 82"/>
                <a:gd name="T16" fmla="*/ 51 w 77"/>
                <a:gd name="T17" fmla="*/ 8 h 82"/>
                <a:gd name="T18" fmla="*/ 48 w 77"/>
                <a:gd name="T19" fmla="*/ 8 h 82"/>
                <a:gd name="T20" fmla="*/ 43 w 77"/>
                <a:gd name="T21" fmla="*/ 13 h 82"/>
                <a:gd name="T22" fmla="*/ 38 w 77"/>
                <a:gd name="T23" fmla="*/ 13 h 82"/>
                <a:gd name="T24" fmla="*/ 33 w 77"/>
                <a:gd name="T25" fmla="*/ 18 h 82"/>
                <a:gd name="T26" fmla="*/ 30 w 77"/>
                <a:gd name="T27" fmla="*/ 18 h 82"/>
                <a:gd name="T28" fmla="*/ 28 w 77"/>
                <a:gd name="T29" fmla="*/ 20 h 82"/>
                <a:gd name="T30" fmla="*/ 22 w 77"/>
                <a:gd name="T31" fmla="*/ 22 h 82"/>
                <a:gd name="T32" fmla="*/ 21 w 77"/>
                <a:gd name="T33" fmla="*/ 25 h 82"/>
                <a:gd name="T34" fmla="*/ 18 w 77"/>
                <a:gd name="T35" fmla="*/ 25 h 82"/>
                <a:gd name="T36" fmla="*/ 13 w 77"/>
                <a:gd name="T37" fmla="*/ 29 h 82"/>
                <a:gd name="T38" fmla="*/ 13 w 77"/>
                <a:gd name="T39" fmla="*/ 32 h 82"/>
                <a:gd name="T40" fmla="*/ 10 w 77"/>
                <a:gd name="T41" fmla="*/ 34 h 82"/>
                <a:gd name="T42" fmla="*/ 8 w 77"/>
                <a:gd name="T43" fmla="*/ 34 h 82"/>
                <a:gd name="T44" fmla="*/ 8 w 77"/>
                <a:gd name="T45" fmla="*/ 35 h 82"/>
                <a:gd name="T46" fmla="*/ 5 w 77"/>
                <a:gd name="T47" fmla="*/ 38 h 82"/>
                <a:gd name="T48" fmla="*/ 5 w 77"/>
                <a:gd name="T49" fmla="*/ 40 h 82"/>
                <a:gd name="T50" fmla="*/ 3 w 77"/>
                <a:gd name="T51" fmla="*/ 45 h 82"/>
                <a:gd name="T52" fmla="*/ 3 w 77"/>
                <a:gd name="T53" fmla="*/ 52 h 82"/>
                <a:gd name="T54" fmla="*/ 0 w 77"/>
                <a:gd name="T55" fmla="*/ 54 h 82"/>
                <a:gd name="T56" fmla="*/ 0 w 77"/>
                <a:gd name="T57" fmla="*/ 69 h 82"/>
                <a:gd name="T58" fmla="*/ 5 w 77"/>
                <a:gd name="T59" fmla="*/ 74 h 82"/>
                <a:gd name="T60" fmla="*/ 5 w 77"/>
                <a:gd name="T61" fmla="*/ 76 h 82"/>
                <a:gd name="T62" fmla="*/ 8 w 77"/>
                <a:gd name="T63" fmla="*/ 76 h 82"/>
                <a:gd name="T64" fmla="*/ 8 w 77"/>
                <a:gd name="T65" fmla="*/ 79 h 82"/>
                <a:gd name="T66" fmla="*/ 10 w 77"/>
                <a:gd name="T67" fmla="*/ 79 h 82"/>
                <a:gd name="T68" fmla="*/ 13 w 77"/>
                <a:gd name="T69" fmla="*/ 81 h 82"/>
                <a:gd name="T70" fmla="*/ 30 w 77"/>
                <a:gd name="T71" fmla="*/ 81 h 82"/>
                <a:gd name="T72" fmla="*/ 33 w 77"/>
                <a:gd name="T73" fmla="*/ 79 h 82"/>
                <a:gd name="T74" fmla="*/ 35 w 77"/>
                <a:gd name="T75" fmla="*/ 79 h 82"/>
                <a:gd name="T76" fmla="*/ 38 w 77"/>
                <a:gd name="T77" fmla="*/ 76 h 82"/>
                <a:gd name="T78" fmla="*/ 41 w 77"/>
                <a:gd name="T79" fmla="*/ 76 h 82"/>
                <a:gd name="T80" fmla="*/ 46 w 77"/>
                <a:gd name="T81" fmla="*/ 74 h 82"/>
                <a:gd name="T82" fmla="*/ 52 w 77"/>
                <a:gd name="T83" fmla="*/ 67 h 82"/>
                <a:gd name="T84" fmla="*/ 52 w 77"/>
                <a:gd name="T85" fmla="*/ 65 h 82"/>
                <a:gd name="T86" fmla="*/ 55 w 77"/>
                <a:gd name="T87" fmla="*/ 65 h 82"/>
                <a:gd name="T88" fmla="*/ 55 w 77"/>
                <a:gd name="T89" fmla="*/ 62 h 82"/>
                <a:gd name="T90" fmla="*/ 60 w 77"/>
                <a:gd name="T91" fmla="*/ 59 h 82"/>
                <a:gd name="T92" fmla="*/ 60 w 77"/>
                <a:gd name="T93" fmla="*/ 54 h 82"/>
                <a:gd name="T94" fmla="*/ 63 w 77"/>
                <a:gd name="T95" fmla="*/ 52 h 82"/>
                <a:gd name="T96" fmla="*/ 63 w 77"/>
                <a:gd name="T97" fmla="*/ 47 h 82"/>
                <a:gd name="T98" fmla="*/ 66 w 77"/>
                <a:gd name="T99" fmla="*/ 42 h 82"/>
                <a:gd name="T100" fmla="*/ 66 w 77"/>
                <a:gd name="T101" fmla="*/ 40 h 82"/>
                <a:gd name="T102" fmla="*/ 68 w 77"/>
                <a:gd name="T103" fmla="*/ 38 h 82"/>
                <a:gd name="T104" fmla="*/ 68 w 77"/>
                <a:gd name="T105" fmla="*/ 32 h 82"/>
                <a:gd name="T106" fmla="*/ 71 w 77"/>
                <a:gd name="T107" fmla="*/ 29 h 82"/>
                <a:gd name="T108" fmla="*/ 71 w 77"/>
                <a:gd name="T109" fmla="*/ 20 h 82"/>
                <a:gd name="T110" fmla="*/ 73 w 77"/>
                <a:gd name="T111" fmla="*/ 18 h 82"/>
                <a:gd name="T112" fmla="*/ 73 w 77"/>
                <a:gd name="T113" fmla="*/ 8 h 82"/>
                <a:gd name="T114" fmla="*/ 76 w 77"/>
                <a:gd name="T115" fmla="*/ 7 h 82"/>
                <a:gd name="T116" fmla="*/ 76 w 77"/>
                <a:gd name="T1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2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2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29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9"/>
                  </a:lnTo>
                  <a:lnTo>
                    <a:pt x="5" y="74"/>
                  </a:lnTo>
                  <a:lnTo>
                    <a:pt x="5" y="76"/>
                  </a:lnTo>
                  <a:lnTo>
                    <a:pt x="8" y="76"/>
                  </a:lnTo>
                  <a:lnTo>
                    <a:pt x="8" y="79"/>
                  </a:lnTo>
                  <a:lnTo>
                    <a:pt x="10" y="79"/>
                  </a:lnTo>
                  <a:lnTo>
                    <a:pt x="13" y="81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8" y="76"/>
                  </a:lnTo>
                  <a:lnTo>
                    <a:pt x="41" y="76"/>
                  </a:lnTo>
                  <a:lnTo>
                    <a:pt x="46" y="74"/>
                  </a:lnTo>
                  <a:lnTo>
                    <a:pt x="52" y="67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5" y="62"/>
                  </a:lnTo>
                  <a:lnTo>
                    <a:pt x="60" y="59"/>
                  </a:lnTo>
                  <a:lnTo>
                    <a:pt x="60" y="54"/>
                  </a:lnTo>
                  <a:lnTo>
                    <a:pt x="63" y="52"/>
                  </a:lnTo>
                  <a:lnTo>
                    <a:pt x="63" y="47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2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7" name="Freeform 163"/>
            <p:cNvSpPr>
              <a:spLocks/>
            </p:cNvSpPr>
            <p:nvPr/>
          </p:nvSpPr>
          <p:spPr bwMode="auto">
            <a:xfrm>
              <a:off x="3501750" y="2954233"/>
              <a:ext cx="119063" cy="131763"/>
            </a:xfrm>
            <a:custGeom>
              <a:avLst/>
              <a:gdLst>
                <a:gd name="T0" fmla="*/ 74 w 75"/>
                <a:gd name="T1" fmla="*/ 0 h 83"/>
                <a:gd name="T2" fmla="*/ 71 w 75"/>
                <a:gd name="T3" fmla="*/ 0 h 83"/>
                <a:gd name="T4" fmla="*/ 69 w 75"/>
                <a:gd name="T5" fmla="*/ 2 h 83"/>
                <a:gd name="T6" fmla="*/ 66 w 75"/>
                <a:gd name="T7" fmla="*/ 2 h 83"/>
                <a:gd name="T8" fmla="*/ 64 w 75"/>
                <a:gd name="T9" fmla="*/ 5 h 83"/>
                <a:gd name="T10" fmla="*/ 60 w 75"/>
                <a:gd name="T11" fmla="*/ 5 h 83"/>
                <a:gd name="T12" fmla="*/ 57 w 75"/>
                <a:gd name="T13" fmla="*/ 6 h 83"/>
                <a:gd name="T14" fmla="*/ 55 w 75"/>
                <a:gd name="T15" fmla="*/ 6 h 83"/>
                <a:gd name="T16" fmla="*/ 52 w 75"/>
                <a:gd name="T17" fmla="*/ 8 h 83"/>
                <a:gd name="T18" fmla="*/ 49 w 75"/>
                <a:gd name="T19" fmla="*/ 8 h 83"/>
                <a:gd name="T20" fmla="*/ 44 w 75"/>
                <a:gd name="T21" fmla="*/ 11 h 83"/>
                <a:gd name="T22" fmla="*/ 42 w 75"/>
                <a:gd name="T23" fmla="*/ 13 h 83"/>
                <a:gd name="T24" fmla="*/ 39 w 75"/>
                <a:gd name="T25" fmla="*/ 13 h 83"/>
                <a:gd name="T26" fmla="*/ 36 w 75"/>
                <a:gd name="T27" fmla="*/ 15 h 83"/>
                <a:gd name="T28" fmla="*/ 32 w 75"/>
                <a:gd name="T29" fmla="*/ 18 h 83"/>
                <a:gd name="T30" fmla="*/ 30 w 75"/>
                <a:gd name="T31" fmla="*/ 18 h 83"/>
                <a:gd name="T32" fmla="*/ 22 w 75"/>
                <a:gd name="T33" fmla="*/ 25 h 83"/>
                <a:gd name="T34" fmla="*/ 19 w 75"/>
                <a:gd name="T35" fmla="*/ 25 h 83"/>
                <a:gd name="T36" fmla="*/ 9 w 75"/>
                <a:gd name="T37" fmla="*/ 33 h 83"/>
                <a:gd name="T38" fmla="*/ 6 w 75"/>
                <a:gd name="T39" fmla="*/ 33 h 83"/>
                <a:gd name="T40" fmla="*/ 6 w 75"/>
                <a:gd name="T41" fmla="*/ 36 h 83"/>
                <a:gd name="T42" fmla="*/ 4 w 75"/>
                <a:gd name="T43" fmla="*/ 38 h 83"/>
                <a:gd name="T44" fmla="*/ 4 w 75"/>
                <a:gd name="T45" fmla="*/ 40 h 83"/>
                <a:gd name="T46" fmla="*/ 3 w 75"/>
                <a:gd name="T47" fmla="*/ 45 h 83"/>
                <a:gd name="T48" fmla="*/ 3 w 75"/>
                <a:gd name="T49" fmla="*/ 52 h 83"/>
                <a:gd name="T50" fmla="*/ 0 w 75"/>
                <a:gd name="T51" fmla="*/ 55 h 83"/>
                <a:gd name="T52" fmla="*/ 0 w 75"/>
                <a:gd name="T53" fmla="*/ 68 h 83"/>
                <a:gd name="T54" fmla="*/ 3 w 75"/>
                <a:gd name="T55" fmla="*/ 70 h 83"/>
                <a:gd name="T56" fmla="*/ 3 w 75"/>
                <a:gd name="T57" fmla="*/ 72 h 83"/>
                <a:gd name="T58" fmla="*/ 9 w 75"/>
                <a:gd name="T59" fmla="*/ 80 h 83"/>
                <a:gd name="T60" fmla="*/ 12 w 75"/>
                <a:gd name="T61" fmla="*/ 80 h 83"/>
                <a:gd name="T62" fmla="*/ 12 w 75"/>
                <a:gd name="T63" fmla="*/ 82 h 83"/>
                <a:gd name="T64" fmla="*/ 30 w 75"/>
                <a:gd name="T65" fmla="*/ 82 h 83"/>
                <a:gd name="T66" fmla="*/ 32 w 75"/>
                <a:gd name="T67" fmla="*/ 80 h 83"/>
                <a:gd name="T68" fmla="*/ 34 w 75"/>
                <a:gd name="T69" fmla="*/ 80 h 83"/>
                <a:gd name="T70" fmla="*/ 36 w 75"/>
                <a:gd name="T71" fmla="*/ 77 h 83"/>
                <a:gd name="T72" fmla="*/ 42 w 75"/>
                <a:gd name="T73" fmla="*/ 77 h 83"/>
                <a:gd name="T74" fmla="*/ 52 w 75"/>
                <a:gd name="T75" fmla="*/ 68 h 83"/>
                <a:gd name="T76" fmla="*/ 52 w 75"/>
                <a:gd name="T77" fmla="*/ 65 h 83"/>
                <a:gd name="T78" fmla="*/ 55 w 75"/>
                <a:gd name="T79" fmla="*/ 65 h 83"/>
                <a:gd name="T80" fmla="*/ 57 w 75"/>
                <a:gd name="T81" fmla="*/ 63 h 83"/>
                <a:gd name="T82" fmla="*/ 57 w 75"/>
                <a:gd name="T83" fmla="*/ 61 h 83"/>
                <a:gd name="T84" fmla="*/ 60 w 75"/>
                <a:gd name="T85" fmla="*/ 59 h 83"/>
                <a:gd name="T86" fmla="*/ 60 w 75"/>
                <a:gd name="T87" fmla="*/ 55 h 83"/>
                <a:gd name="T88" fmla="*/ 62 w 75"/>
                <a:gd name="T89" fmla="*/ 52 h 83"/>
                <a:gd name="T90" fmla="*/ 62 w 75"/>
                <a:gd name="T91" fmla="*/ 50 h 83"/>
                <a:gd name="T92" fmla="*/ 64 w 75"/>
                <a:gd name="T93" fmla="*/ 48 h 83"/>
                <a:gd name="T94" fmla="*/ 64 w 75"/>
                <a:gd name="T95" fmla="*/ 43 h 83"/>
                <a:gd name="T96" fmla="*/ 66 w 75"/>
                <a:gd name="T97" fmla="*/ 40 h 83"/>
                <a:gd name="T98" fmla="*/ 66 w 75"/>
                <a:gd name="T99" fmla="*/ 33 h 83"/>
                <a:gd name="T100" fmla="*/ 69 w 75"/>
                <a:gd name="T101" fmla="*/ 32 h 83"/>
                <a:gd name="T102" fmla="*/ 69 w 75"/>
                <a:gd name="T103" fmla="*/ 27 h 83"/>
                <a:gd name="T104" fmla="*/ 71 w 75"/>
                <a:gd name="T105" fmla="*/ 23 h 83"/>
                <a:gd name="T106" fmla="*/ 71 w 75"/>
                <a:gd name="T107" fmla="*/ 11 h 83"/>
                <a:gd name="T108" fmla="*/ 74 w 75"/>
                <a:gd name="T109" fmla="*/ 8 h 83"/>
                <a:gd name="T110" fmla="*/ 74 w 75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83">
                  <a:moveTo>
                    <a:pt x="74" y="0"/>
                  </a:moveTo>
                  <a:lnTo>
                    <a:pt x="71" y="0"/>
                  </a:lnTo>
                  <a:lnTo>
                    <a:pt x="69" y="2"/>
                  </a:lnTo>
                  <a:lnTo>
                    <a:pt x="66" y="2"/>
                  </a:lnTo>
                  <a:lnTo>
                    <a:pt x="64" y="5"/>
                  </a:lnTo>
                  <a:lnTo>
                    <a:pt x="60" y="5"/>
                  </a:lnTo>
                  <a:lnTo>
                    <a:pt x="57" y="6"/>
                  </a:lnTo>
                  <a:lnTo>
                    <a:pt x="55" y="6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9" y="13"/>
                  </a:lnTo>
                  <a:lnTo>
                    <a:pt x="36" y="15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9" y="33"/>
                  </a:lnTo>
                  <a:lnTo>
                    <a:pt x="6" y="33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6" y="77"/>
                  </a:lnTo>
                  <a:lnTo>
                    <a:pt x="42" y="77"/>
                  </a:lnTo>
                  <a:lnTo>
                    <a:pt x="52" y="68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7" y="63"/>
                  </a:lnTo>
                  <a:lnTo>
                    <a:pt x="57" y="61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8"/>
                  </a:lnTo>
                  <a:lnTo>
                    <a:pt x="64" y="43"/>
                  </a:lnTo>
                  <a:lnTo>
                    <a:pt x="66" y="40"/>
                  </a:lnTo>
                  <a:lnTo>
                    <a:pt x="66" y="33"/>
                  </a:lnTo>
                  <a:lnTo>
                    <a:pt x="69" y="32"/>
                  </a:lnTo>
                  <a:lnTo>
                    <a:pt x="69" y="27"/>
                  </a:lnTo>
                  <a:lnTo>
                    <a:pt x="71" y="23"/>
                  </a:lnTo>
                  <a:lnTo>
                    <a:pt x="71" y="11"/>
                  </a:lnTo>
                  <a:lnTo>
                    <a:pt x="74" y="8"/>
                  </a:lnTo>
                  <a:lnTo>
                    <a:pt x="7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8" name="Freeform 164"/>
            <p:cNvSpPr>
              <a:spLocks/>
            </p:cNvSpPr>
            <p:nvPr/>
          </p:nvSpPr>
          <p:spPr bwMode="auto">
            <a:xfrm>
              <a:off x="3750988" y="3052658"/>
              <a:ext cx="123825" cy="131763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1 w 78"/>
                <a:gd name="T11" fmla="*/ 4 h 83"/>
                <a:gd name="T12" fmla="*/ 58 w 78"/>
                <a:gd name="T13" fmla="*/ 6 h 83"/>
                <a:gd name="T14" fmla="*/ 56 w 78"/>
                <a:gd name="T15" fmla="*/ 6 h 83"/>
                <a:gd name="T16" fmla="*/ 50 w 78"/>
                <a:gd name="T17" fmla="*/ 8 h 83"/>
                <a:gd name="T18" fmla="*/ 48 w 78"/>
                <a:gd name="T19" fmla="*/ 8 h 83"/>
                <a:gd name="T20" fmla="*/ 44 w 78"/>
                <a:gd name="T21" fmla="*/ 13 h 83"/>
                <a:gd name="T22" fmla="*/ 39 w 78"/>
                <a:gd name="T23" fmla="*/ 13 h 83"/>
                <a:gd name="T24" fmla="*/ 33 w 78"/>
                <a:gd name="T25" fmla="*/ 18 h 83"/>
                <a:gd name="T26" fmla="*/ 31 w 78"/>
                <a:gd name="T27" fmla="*/ 18 h 83"/>
                <a:gd name="T28" fmla="*/ 28 w 78"/>
                <a:gd name="T29" fmla="*/ 20 h 83"/>
                <a:gd name="T30" fmla="*/ 23 w 78"/>
                <a:gd name="T31" fmla="*/ 23 h 83"/>
                <a:gd name="T32" fmla="*/ 20 w 78"/>
                <a:gd name="T33" fmla="*/ 25 h 83"/>
                <a:gd name="T34" fmla="*/ 17 w 78"/>
                <a:gd name="T35" fmla="*/ 25 h 83"/>
                <a:gd name="T36" fmla="*/ 13 w 78"/>
                <a:gd name="T37" fmla="*/ 30 h 83"/>
                <a:gd name="T38" fmla="*/ 13 w 78"/>
                <a:gd name="T39" fmla="*/ 31 h 83"/>
                <a:gd name="T40" fmla="*/ 11 w 78"/>
                <a:gd name="T41" fmla="*/ 33 h 83"/>
                <a:gd name="T42" fmla="*/ 8 w 78"/>
                <a:gd name="T43" fmla="*/ 33 h 83"/>
                <a:gd name="T44" fmla="*/ 8 w 78"/>
                <a:gd name="T45" fmla="*/ 36 h 83"/>
                <a:gd name="T46" fmla="*/ 5 w 78"/>
                <a:gd name="T47" fmla="*/ 38 h 83"/>
                <a:gd name="T48" fmla="*/ 5 w 78"/>
                <a:gd name="T49" fmla="*/ 40 h 83"/>
                <a:gd name="T50" fmla="*/ 3 w 78"/>
                <a:gd name="T51" fmla="*/ 45 h 83"/>
                <a:gd name="T52" fmla="*/ 3 w 78"/>
                <a:gd name="T53" fmla="*/ 52 h 83"/>
                <a:gd name="T54" fmla="*/ 0 w 78"/>
                <a:gd name="T55" fmla="*/ 55 h 83"/>
                <a:gd name="T56" fmla="*/ 0 w 78"/>
                <a:gd name="T57" fmla="*/ 68 h 83"/>
                <a:gd name="T58" fmla="*/ 3 w 78"/>
                <a:gd name="T59" fmla="*/ 70 h 83"/>
                <a:gd name="T60" fmla="*/ 3 w 78"/>
                <a:gd name="T61" fmla="*/ 72 h 83"/>
                <a:gd name="T62" fmla="*/ 11 w 78"/>
                <a:gd name="T63" fmla="*/ 80 h 83"/>
                <a:gd name="T64" fmla="*/ 13 w 78"/>
                <a:gd name="T65" fmla="*/ 80 h 83"/>
                <a:gd name="T66" fmla="*/ 13 w 78"/>
                <a:gd name="T67" fmla="*/ 82 h 83"/>
                <a:gd name="T68" fmla="*/ 31 w 78"/>
                <a:gd name="T69" fmla="*/ 82 h 83"/>
                <a:gd name="T70" fmla="*/ 33 w 78"/>
                <a:gd name="T71" fmla="*/ 80 h 83"/>
                <a:gd name="T72" fmla="*/ 36 w 78"/>
                <a:gd name="T73" fmla="*/ 80 h 83"/>
                <a:gd name="T74" fmla="*/ 39 w 78"/>
                <a:gd name="T75" fmla="*/ 77 h 83"/>
                <a:gd name="T76" fmla="*/ 44 w 78"/>
                <a:gd name="T77" fmla="*/ 77 h 83"/>
                <a:gd name="T78" fmla="*/ 53 w 78"/>
                <a:gd name="T79" fmla="*/ 68 h 83"/>
                <a:gd name="T80" fmla="*/ 53 w 78"/>
                <a:gd name="T81" fmla="*/ 65 h 83"/>
                <a:gd name="T82" fmla="*/ 56 w 78"/>
                <a:gd name="T83" fmla="*/ 65 h 83"/>
                <a:gd name="T84" fmla="*/ 58 w 78"/>
                <a:gd name="T85" fmla="*/ 63 h 83"/>
                <a:gd name="T86" fmla="*/ 58 w 78"/>
                <a:gd name="T87" fmla="*/ 61 h 83"/>
                <a:gd name="T88" fmla="*/ 61 w 78"/>
                <a:gd name="T89" fmla="*/ 59 h 83"/>
                <a:gd name="T90" fmla="*/ 61 w 78"/>
                <a:gd name="T91" fmla="*/ 55 h 83"/>
                <a:gd name="T92" fmla="*/ 64 w 78"/>
                <a:gd name="T93" fmla="*/ 52 h 83"/>
                <a:gd name="T94" fmla="*/ 64 w 78"/>
                <a:gd name="T95" fmla="*/ 50 h 83"/>
                <a:gd name="T96" fmla="*/ 66 w 78"/>
                <a:gd name="T97" fmla="*/ 48 h 83"/>
                <a:gd name="T98" fmla="*/ 66 w 78"/>
                <a:gd name="T99" fmla="*/ 43 h 83"/>
                <a:gd name="T100" fmla="*/ 69 w 78"/>
                <a:gd name="T101" fmla="*/ 40 h 83"/>
                <a:gd name="T102" fmla="*/ 69 w 78"/>
                <a:gd name="T103" fmla="*/ 33 h 83"/>
                <a:gd name="T104" fmla="*/ 72 w 78"/>
                <a:gd name="T105" fmla="*/ 31 h 83"/>
                <a:gd name="T106" fmla="*/ 72 w 78"/>
                <a:gd name="T107" fmla="*/ 27 h 83"/>
                <a:gd name="T108" fmla="*/ 74 w 78"/>
                <a:gd name="T109" fmla="*/ 23 h 83"/>
                <a:gd name="T110" fmla="*/ 74 w 78"/>
                <a:gd name="T111" fmla="*/ 11 h 83"/>
                <a:gd name="T112" fmla="*/ 77 w 78"/>
                <a:gd name="T113" fmla="*/ 8 h 83"/>
                <a:gd name="T114" fmla="*/ 77 w 78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4" y="13"/>
                  </a:lnTo>
                  <a:lnTo>
                    <a:pt x="39" y="13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8" y="20"/>
                  </a:lnTo>
                  <a:lnTo>
                    <a:pt x="23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11" y="80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6" y="65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3"/>
                  </a:lnTo>
                  <a:lnTo>
                    <a:pt x="69" y="40"/>
                  </a:lnTo>
                  <a:lnTo>
                    <a:pt x="69" y="33"/>
                  </a:lnTo>
                  <a:lnTo>
                    <a:pt x="72" y="31"/>
                  </a:lnTo>
                  <a:lnTo>
                    <a:pt x="72" y="27"/>
                  </a:lnTo>
                  <a:lnTo>
                    <a:pt x="74" y="23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9" name="Freeform 165"/>
            <p:cNvSpPr>
              <a:spLocks/>
            </p:cNvSpPr>
            <p:nvPr/>
          </p:nvSpPr>
          <p:spPr bwMode="auto">
            <a:xfrm>
              <a:off x="4001813" y="3152670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4 h 83"/>
                <a:gd name="T10" fmla="*/ 60 w 77"/>
                <a:gd name="T11" fmla="*/ 4 h 83"/>
                <a:gd name="T12" fmla="*/ 58 w 77"/>
                <a:gd name="T13" fmla="*/ 6 h 83"/>
                <a:gd name="T14" fmla="*/ 56 w 77"/>
                <a:gd name="T15" fmla="*/ 6 h 83"/>
                <a:gd name="T16" fmla="*/ 51 w 77"/>
                <a:gd name="T17" fmla="*/ 8 h 83"/>
                <a:gd name="T18" fmla="*/ 48 w 77"/>
                <a:gd name="T19" fmla="*/ 8 h 83"/>
                <a:gd name="T20" fmla="*/ 43 w 77"/>
                <a:gd name="T21" fmla="*/ 13 h 83"/>
                <a:gd name="T22" fmla="*/ 38 w 77"/>
                <a:gd name="T23" fmla="*/ 13 h 83"/>
                <a:gd name="T24" fmla="*/ 33 w 77"/>
                <a:gd name="T25" fmla="*/ 18 h 83"/>
                <a:gd name="T26" fmla="*/ 30 w 77"/>
                <a:gd name="T27" fmla="*/ 18 h 83"/>
                <a:gd name="T28" fmla="*/ 28 w 77"/>
                <a:gd name="T29" fmla="*/ 20 h 83"/>
                <a:gd name="T30" fmla="*/ 24 w 77"/>
                <a:gd name="T31" fmla="*/ 23 h 83"/>
                <a:gd name="T32" fmla="*/ 21 w 77"/>
                <a:gd name="T33" fmla="*/ 25 h 83"/>
                <a:gd name="T34" fmla="*/ 18 w 77"/>
                <a:gd name="T35" fmla="*/ 25 h 83"/>
                <a:gd name="T36" fmla="*/ 13 w 77"/>
                <a:gd name="T37" fmla="*/ 30 h 83"/>
                <a:gd name="T38" fmla="*/ 13 w 77"/>
                <a:gd name="T39" fmla="*/ 31 h 83"/>
                <a:gd name="T40" fmla="*/ 10 w 77"/>
                <a:gd name="T41" fmla="*/ 33 h 83"/>
                <a:gd name="T42" fmla="*/ 8 w 77"/>
                <a:gd name="T43" fmla="*/ 33 h 83"/>
                <a:gd name="T44" fmla="*/ 8 w 77"/>
                <a:gd name="T45" fmla="*/ 36 h 83"/>
                <a:gd name="T46" fmla="*/ 5 w 77"/>
                <a:gd name="T47" fmla="*/ 38 h 83"/>
                <a:gd name="T48" fmla="*/ 5 w 77"/>
                <a:gd name="T49" fmla="*/ 40 h 83"/>
                <a:gd name="T50" fmla="*/ 3 w 77"/>
                <a:gd name="T51" fmla="*/ 45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0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4 w 77"/>
                <a:gd name="T83" fmla="*/ 68 h 83"/>
                <a:gd name="T84" fmla="*/ 54 w 77"/>
                <a:gd name="T85" fmla="*/ 65 h 83"/>
                <a:gd name="T86" fmla="*/ 56 w 77"/>
                <a:gd name="T87" fmla="*/ 65 h 83"/>
                <a:gd name="T88" fmla="*/ 56 w 77"/>
                <a:gd name="T89" fmla="*/ 63 h 83"/>
                <a:gd name="T90" fmla="*/ 60 w 77"/>
                <a:gd name="T91" fmla="*/ 58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3 h 83"/>
                <a:gd name="T100" fmla="*/ 66 w 77"/>
                <a:gd name="T101" fmla="*/ 40 h 83"/>
                <a:gd name="T102" fmla="*/ 68 w 77"/>
                <a:gd name="T103" fmla="*/ 38 h 83"/>
                <a:gd name="T104" fmla="*/ 68 w 77"/>
                <a:gd name="T105" fmla="*/ 31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8 h 83"/>
                <a:gd name="T112" fmla="*/ 73 w 77"/>
                <a:gd name="T113" fmla="*/ 8 h 83"/>
                <a:gd name="T114" fmla="*/ 76 w 77"/>
                <a:gd name="T115" fmla="*/ 6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0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4" y="23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0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0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4" y="68"/>
                  </a:lnTo>
                  <a:lnTo>
                    <a:pt x="54" y="65"/>
                  </a:lnTo>
                  <a:lnTo>
                    <a:pt x="56" y="65"/>
                  </a:lnTo>
                  <a:lnTo>
                    <a:pt x="56" y="63"/>
                  </a:lnTo>
                  <a:lnTo>
                    <a:pt x="60" y="58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1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6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0" name="Freeform 166"/>
            <p:cNvSpPr>
              <a:spLocks/>
            </p:cNvSpPr>
            <p:nvPr/>
          </p:nvSpPr>
          <p:spPr bwMode="auto">
            <a:xfrm>
              <a:off x="3739875" y="2835170"/>
              <a:ext cx="125413" cy="130175"/>
            </a:xfrm>
            <a:custGeom>
              <a:avLst/>
              <a:gdLst>
                <a:gd name="T0" fmla="*/ 78 w 79"/>
                <a:gd name="T1" fmla="*/ 0 h 82"/>
                <a:gd name="T2" fmla="*/ 75 w 79"/>
                <a:gd name="T3" fmla="*/ 0 h 82"/>
                <a:gd name="T4" fmla="*/ 73 w 79"/>
                <a:gd name="T5" fmla="*/ 2 h 82"/>
                <a:gd name="T6" fmla="*/ 70 w 79"/>
                <a:gd name="T7" fmla="*/ 2 h 82"/>
                <a:gd name="T8" fmla="*/ 67 w 79"/>
                <a:gd name="T9" fmla="*/ 5 h 82"/>
                <a:gd name="T10" fmla="*/ 62 w 79"/>
                <a:gd name="T11" fmla="*/ 5 h 82"/>
                <a:gd name="T12" fmla="*/ 59 w 79"/>
                <a:gd name="T13" fmla="*/ 7 h 82"/>
                <a:gd name="T14" fmla="*/ 56 w 79"/>
                <a:gd name="T15" fmla="*/ 7 h 82"/>
                <a:gd name="T16" fmla="*/ 54 w 79"/>
                <a:gd name="T17" fmla="*/ 9 h 82"/>
                <a:gd name="T18" fmla="*/ 52 w 79"/>
                <a:gd name="T19" fmla="*/ 9 h 82"/>
                <a:gd name="T20" fmla="*/ 47 w 79"/>
                <a:gd name="T21" fmla="*/ 12 h 82"/>
                <a:gd name="T22" fmla="*/ 44 w 79"/>
                <a:gd name="T23" fmla="*/ 14 h 82"/>
                <a:gd name="T24" fmla="*/ 42 w 79"/>
                <a:gd name="T25" fmla="*/ 14 h 82"/>
                <a:gd name="T26" fmla="*/ 39 w 79"/>
                <a:gd name="T27" fmla="*/ 16 h 82"/>
                <a:gd name="T28" fmla="*/ 34 w 79"/>
                <a:gd name="T29" fmla="*/ 19 h 82"/>
                <a:gd name="T30" fmla="*/ 31 w 79"/>
                <a:gd name="T31" fmla="*/ 19 h 82"/>
                <a:gd name="T32" fmla="*/ 23 w 79"/>
                <a:gd name="T33" fmla="*/ 25 h 82"/>
                <a:gd name="T34" fmla="*/ 22 w 79"/>
                <a:gd name="T35" fmla="*/ 25 h 82"/>
                <a:gd name="T36" fmla="*/ 11 w 79"/>
                <a:gd name="T37" fmla="*/ 34 h 82"/>
                <a:gd name="T38" fmla="*/ 8 w 79"/>
                <a:gd name="T39" fmla="*/ 34 h 82"/>
                <a:gd name="T40" fmla="*/ 8 w 79"/>
                <a:gd name="T41" fmla="*/ 36 h 82"/>
                <a:gd name="T42" fmla="*/ 5 w 79"/>
                <a:gd name="T43" fmla="*/ 39 h 82"/>
                <a:gd name="T44" fmla="*/ 5 w 79"/>
                <a:gd name="T45" fmla="*/ 41 h 82"/>
                <a:gd name="T46" fmla="*/ 3 w 79"/>
                <a:gd name="T47" fmla="*/ 46 h 82"/>
                <a:gd name="T48" fmla="*/ 3 w 79"/>
                <a:gd name="T49" fmla="*/ 52 h 82"/>
                <a:gd name="T50" fmla="*/ 0 w 79"/>
                <a:gd name="T51" fmla="*/ 54 h 82"/>
                <a:gd name="T52" fmla="*/ 0 w 79"/>
                <a:gd name="T53" fmla="*/ 68 h 82"/>
                <a:gd name="T54" fmla="*/ 3 w 79"/>
                <a:gd name="T55" fmla="*/ 70 h 82"/>
                <a:gd name="T56" fmla="*/ 3 w 79"/>
                <a:gd name="T57" fmla="*/ 73 h 82"/>
                <a:gd name="T58" fmla="*/ 11 w 79"/>
                <a:gd name="T59" fmla="*/ 79 h 82"/>
                <a:gd name="T60" fmla="*/ 13 w 79"/>
                <a:gd name="T61" fmla="*/ 79 h 82"/>
                <a:gd name="T62" fmla="*/ 13 w 79"/>
                <a:gd name="T63" fmla="*/ 81 h 82"/>
                <a:gd name="T64" fmla="*/ 31 w 79"/>
                <a:gd name="T65" fmla="*/ 81 h 82"/>
                <a:gd name="T66" fmla="*/ 34 w 79"/>
                <a:gd name="T67" fmla="*/ 79 h 82"/>
                <a:gd name="T68" fmla="*/ 36 w 79"/>
                <a:gd name="T69" fmla="*/ 79 h 82"/>
                <a:gd name="T70" fmla="*/ 39 w 79"/>
                <a:gd name="T71" fmla="*/ 76 h 82"/>
                <a:gd name="T72" fmla="*/ 44 w 79"/>
                <a:gd name="T73" fmla="*/ 76 h 82"/>
                <a:gd name="T74" fmla="*/ 54 w 79"/>
                <a:gd name="T75" fmla="*/ 68 h 82"/>
                <a:gd name="T76" fmla="*/ 54 w 79"/>
                <a:gd name="T77" fmla="*/ 66 h 82"/>
                <a:gd name="T78" fmla="*/ 56 w 79"/>
                <a:gd name="T79" fmla="*/ 66 h 82"/>
                <a:gd name="T80" fmla="*/ 59 w 79"/>
                <a:gd name="T81" fmla="*/ 63 h 82"/>
                <a:gd name="T82" fmla="*/ 59 w 79"/>
                <a:gd name="T83" fmla="*/ 61 h 82"/>
                <a:gd name="T84" fmla="*/ 62 w 79"/>
                <a:gd name="T85" fmla="*/ 59 h 82"/>
                <a:gd name="T86" fmla="*/ 62 w 79"/>
                <a:gd name="T87" fmla="*/ 54 h 82"/>
                <a:gd name="T88" fmla="*/ 65 w 79"/>
                <a:gd name="T89" fmla="*/ 52 h 82"/>
                <a:gd name="T90" fmla="*/ 65 w 79"/>
                <a:gd name="T91" fmla="*/ 49 h 82"/>
                <a:gd name="T92" fmla="*/ 67 w 79"/>
                <a:gd name="T93" fmla="*/ 47 h 82"/>
                <a:gd name="T94" fmla="*/ 67 w 79"/>
                <a:gd name="T95" fmla="*/ 43 h 82"/>
                <a:gd name="T96" fmla="*/ 70 w 79"/>
                <a:gd name="T97" fmla="*/ 41 h 82"/>
                <a:gd name="T98" fmla="*/ 70 w 79"/>
                <a:gd name="T99" fmla="*/ 34 h 82"/>
                <a:gd name="T100" fmla="*/ 73 w 79"/>
                <a:gd name="T101" fmla="*/ 32 h 82"/>
                <a:gd name="T102" fmla="*/ 73 w 79"/>
                <a:gd name="T103" fmla="*/ 27 h 82"/>
                <a:gd name="T104" fmla="*/ 75 w 79"/>
                <a:gd name="T105" fmla="*/ 22 h 82"/>
                <a:gd name="T106" fmla="*/ 75 w 79"/>
                <a:gd name="T107" fmla="*/ 12 h 82"/>
                <a:gd name="T108" fmla="*/ 78 w 79"/>
                <a:gd name="T109" fmla="*/ 9 h 82"/>
                <a:gd name="T110" fmla="*/ 78 w 79"/>
                <a:gd name="T1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82">
                  <a:moveTo>
                    <a:pt x="78" y="0"/>
                  </a:moveTo>
                  <a:lnTo>
                    <a:pt x="75" y="0"/>
                  </a:lnTo>
                  <a:lnTo>
                    <a:pt x="73" y="2"/>
                  </a:lnTo>
                  <a:lnTo>
                    <a:pt x="70" y="2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4" y="9"/>
                  </a:lnTo>
                  <a:lnTo>
                    <a:pt x="52" y="9"/>
                  </a:lnTo>
                  <a:lnTo>
                    <a:pt x="47" y="12"/>
                  </a:lnTo>
                  <a:lnTo>
                    <a:pt x="44" y="14"/>
                  </a:lnTo>
                  <a:lnTo>
                    <a:pt x="42" y="14"/>
                  </a:lnTo>
                  <a:lnTo>
                    <a:pt x="39" y="16"/>
                  </a:lnTo>
                  <a:lnTo>
                    <a:pt x="34" y="19"/>
                  </a:lnTo>
                  <a:lnTo>
                    <a:pt x="31" y="19"/>
                  </a:lnTo>
                  <a:lnTo>
                    <a:pt x="23" y="25"/>
                  </a:lnTo>
                  <a:lnTo>
                    <a:pt x="22" y="25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5" y="39"/>
                  </a:lnTo>
                  <a:lnTo>
                    <a:pt x="5" y="41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3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81"/>
                  </a:lnTo>
                  <a:lnTo>
                    <a:pt x="31" y="81"/>
                  </a:lnTo>
                  <a:lnTo>
                    <a:pt x="34" y="79"/>
                  </a:lnTo>
                  <a:lnTo>
                    <a:pt x="36" y="79"/>
                  </a:lnTo>
                  <a:lnTo>
                    <a:pt x="39" y="76"/>
                  </a:lnTo>
                  <a:lnTo>
                    <a:pt x="44" y="76"/>
                  </a:lnTo>
                  <a:lnTo>
                    <a:pt x="54" y="68"/>
                  </a:lnTo>
                  <a:lnTo>
                    <a:pt x="54" y="66"/>
                  </a:lnTo>
                  <a:lnTo>
                    <a:pt x="56" y="66"/>
                  </a:lnTo>
                  <a:lnTo>
                    <a:pt x="59" y="63"/>
                  </a:lnTo>
                  <a:lnTo>
                    <a:pt x="59" y="61"/>
                  </a:lnTo>
                  <a:lnTo>
                    <a:pt x="62" y="59"/>
                  </a:lnTo>
                  <a:lnTo>
                    <a:pt x="62" y="54"/>
                  </a:lnTo>
                  <a:lnTo>
                    <a:pt x="65" y="52"/>
                  </a:lnTo>
                  <a:lnTo>
                    <a:pt x="65" y="49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70" y="41"/>
                  </a:lnTo>
                  <a:lnTo>
                    <a:pt x="70" y="34"/>
                  </a:lnTo>
                  <a:lnTo>
                    <a:pt x="73" y="32"/>
                  </a:lnTo>
                  <a:lnTo>
                    <a:pt x="73" y="27"/>
                  </a:lnTo>
                  <a:lnTo>
                    <a:pt x="75" y="22"/>
                  </a:lnTo>
                  <a:lnTo>
                    <a:pt x="75" y="12"/>
                  </a:lnTo>
                  <a:lnTo>
                    <a:pt x="78" y="9"/>
                  </a:lnTo>
                  <a:lnTo>
                    <a:pt x="7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1" name="Freeform 167"/>
            <p:cNvSpPr>
              <a:spLocks/>
            </p:cNvSpPr>
            <p:nvPr/>
          </p:nvSpPr>
          <p:spPr bwMode="auto">
            <a:xfrm>
              <a:off x="3993875" y="2933595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2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4 w 76"/>
                <a:gd name="T47" fmla="*/ 39 h 83"/>
                <a:gd name="T48" fmla="*/ 4 w 76"/>
                <a:gd name="T49" fmla="*/ 42 h 83"/>
                <a:gd name="T50" fmla="*/ 1 w 76"/>
                <a:gd name="T51" fmla="*/ 45 h 83"/>
                <a:gd name="T52" fmla="*/ 1 w 76"/>
                <a:gd name="T53" fmla="*/ 52 h 83"/>
                <a:gd name="T54" fmla="*/ 0 w 76"/>
                <a:gd name="T55" fmla="*/ 55 h 83"/>
                <a:gd name="T56" fmla="*/ 0 w 76"/>
                <a:gd name="T57" fmla="*/ 71 h 83"/>
                <a:gd name="T58" fmla="*/ 4 w 76"/>
                <a:gd name="T59" fmla="*/ 75 h 83"/>
                <a:gd name="T60" fmla="*/ 4 w 76"/>
                <a:gd name="T61" fmla="*/ 77 h 83"/>
                <a:gd name="T62" fmla="*/ 7 w 76"/>
                <a:gd name="T63" fmla="*/ 77 h 83"/>
                <a:gd name="T64" fmla="*/ 7 w 76"/>
                <a:gd name="T65" fmla="*/ 80 h 83"/>
                <a:gd name="T66" fmla="*/ 9 w 76"/>
                <a:gd name="T67" fmla="*/ 80 h 83"/>
                <a:gd name="T68" fmla="*/ 12 w 76"/>
                <a:gd name="T69" fmla="*/ 82 h 83"/>
                <a:gd name="T70" fmla="*/ 30 w 76"/>
                <a:gd name="T71" fmla="*/ 82 h 83"/>
                <a:gd name="T72" fmla="*/ 32 w 76"/>
                <a:gd name="T73" fmla="*/ 80 h 83"/>
                <a:gd name="T74" fmla="*/ 34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3 w 76"/>
                <a:gd name="T83" fmla="*/ 69 h 83"/>
                <a:gd name="T84" fmla="*/ 53 w 76"/>
                <a:gd name="T85" fmla="*/ 67 h 83"/>
                <a:gd name="T86" fmla="*/ 55 w 76"/>
                <a:gd name="T87" fmla="*/ 67 h 83"/>
                <a:gd name="T88" fmla="*/ 55 w 76"/>
                <a:gd name="T89" fmla="*/ 64 h 83"/>
                <a:gd name="T90" fmla="*/ 61 w 76"/>
                <a:gd name="T91" fmla="*/ 59 h 83"/>
                <a:gd name="T92" fmla="*/ 61 w 76"/>
                <a:gd name="T93" fmla="*/ 55 h 83"/>
                <a:gd name="T94" fmla="*/ 62 w 76"/>
                <a:gd name="T95" fmla="*/ 52 h 83"/>
                <a:gd name="T96" fmla="*/ 62 w 76"/>
                <a:gd name="T97" fmla="*/ 48 h 83"/>
                <a:gd name="T98" fmla="*/ 64 w 76"/>
                <a:gd name="T99" fmla="*/ 44 h 83"/>
                <a:gd name="T100" fmla="*/ 64 w 76"/>
                <a:gd name="T101" fmla="*/ 42 h 83"/>
                <a:gd name="T102" fmla="*/ 67 w 76"/>
                <a:gd name="T103" fmla="*/ 39 h 83"/>
                <a:gd name="T104" fmla="*/ 67 w 76"/>
                <a:gd name="T105" fmla="*/ 32 h 83"/>
                <a:gd name="T106" fmla="*/ 70 w 76"/>
                <a:gd name="T107" fmla="*/ 30 h 83"/>
                <a:gd name="T108" fmla="*/ 70 w 76"/>
                <a:gd name="T109" fmla="*/ 20 h 83"/>
                <a:gd name="T110" fmla="*/ 72 w 76"/>
                <a:gd name="T111" fmla="*/ 18 h 83"/>
                <a:gd name="T112" fmla="*/ 72 w 76"/>
                <a:gd name="T113" fmla="*/ 10 h 83"/>
                <a:gd name="T114" fmla="*/ 75 w 76"/>
                <a:gd name="T115" fmla="*/ 7 h 83"/>
                <a:gd name="T116" fmla="*/ 75 w 76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5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4" y="75"/>
                  </a:lnTo>
                  <a:lnTo>
                    <a:pt x="4" y="77"/>
                  </a:lnTo>
                  <a:lnTo>
                    <a:pt x="7" y="77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7" y="39"/>
                  </a:lnTo>
                  <a:lnTo>
                    <a:pt x="67" y="32"/>
                  </a:lnTo>
                  <a:lnTo>
                    <a:pt x="70" y="30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2" name="Freeform 168"/>
            <p:cNvSpPr>
              <a:spLocks/>
            </p:cNvSpPr>
            <p:nvPr/>
          </p:nvSpPr>
          <p:spPr bwMode="auto">
            <a:xfrm>
              <a:off x="2755625" y="2863745"/>
              <a:ext cx="123825" cy="131763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4 w 78"/>
                <a:gd name="T11" fmla="*/ 4 h 83"/>
                <a:gd name="T12" fmla="*/ 61 w 78"/>
                <a:gd name="T13" fmla="*/ 6 h 83"/>
                <a:gd name="T14" fmla="*/ 58 w 78"/>
                <a:gd name="T15" fmla="*/ 6 h 83"/>
                <a:gd name="T16" fmla="*/ 57 w 78"/>
                <a:gd name="T17" fmla="*/ 8 h 83"/>
                <a:gd name="T18" fmla="*/ 54 w 78"/>
                <a:gd name="T19" fmla="*/ 8 h 83"/>
                <a:gd name="T20" fmla="*/ 52 w 78"/>
                <a:gd name="T21" fmla="*/ 11 h 83"/>
                <a:gd name="T22" fmla="*/ 46 w 78"/>
                <a:gd name="T23" fmla="*/ 11 h 83"/>
                <a:gd name="T24" fmla="*/ 39 w 78"/>
                <a:gd name="T25" fmla="*/ 18 h 83"/>
                <a:gd name="T26" fmla="*/ 33 w 78"/>
                <a:gd name="T27" fmla="*/ 18 h 83"/>
                <a:gd name="T28" fmla="*/ 27 w 78"/>
                <a:gd name="T29" fmla="*/ 25 h 83"/>
                <a:gd name="T30" fmla="*/ 24 w 78"/>
                <a:gd name="T31" fmla="*/ 25 h 83"/>
                <a:gd name="T32" fmla="*/ 11 w 78"/>
                <a:gd name="T33" fmla="*/ 36 h 83"/>
                <a:gd name="T34" fmla="*/ 8 w 78"/>
                <a:gd name="T35" fmla="*/ 36 h 83"/>
                <a:gd name="T36" fmla="*/ 8 w 78"/>
                <a:gd name="T37" fmla="*/ 38 h 83"/>
                <a:gd name="T38" fmla="*/ 5 w 78"/>
                <a:gd name="T39" fmla="*/ 40 h 83"/>
                <a:gd name="T40" fmla="*/ 5 w 78"/>
                <a:gd name="T41" fmla="*/ 43 h 83"/>
                <a:gd name="T42" fmla="*/ 3 w 78"/>
                <a:gd name="T43" fmla="*/ 45 h 83"/>
                <a:gd name="T44" fmla="*/ 3 w 78"/>
                <a:gd name="T45" fmla="*/ 52 h 83"/>
                <a:gd name="T46" fmla="*/ 0 w 78"/>
                <a:gd name="T47" fmla="*/ 57 h 83"/>
                <a:gd name="T48" fmla="*/ 0 w 78"/>
                <a:gd name="T49" fmla="*/ 68 h 83"/>
                <a:gd name="T50" fmla="*/ 3 w 78"/>
                <a:gd name="T51" fmla="*/ 70 h 83"/>
                <a:gd name="T52" fmla="*/ 3 w 78"/>
                <a:gd name="T53" fmla="*/ 75 h 83"/>
                <a:gd name="T54" fmla="*/ 5 w 78"/>
                <a:gd name="T55" fmla="*/ 75 h 83"/>
                <a:gd name="T56" fmla="*/ 8 w 78"/>
                <a:gd name="T57" fmla="*/ 77 h 83"/>
                <a:gd name="T58" fmla="*/ 8 w 78"/>
                <a:gd name="T59" fmla="*/ 80 h 83"/>
                <a:gd name="T60" fmla="*/ 11 w 78"/>
                <a:gd name="T61" fmla="*/ 80 h 83"/>
                <a:gd name="T62" fmla="*/ 13 w 78"/>
                <a:gd name="T63" fmla="*/ 82 h 83"/>
                <a:gd name="T64" fmla="*/ 31 w 78"/>
                <a:gd name="T65" fmla="*/ 82 h 83"/>
                <a:gd name="T66" fmla="*/ 33 w 78"/>
                <a:gd name="T67" fmla="*/ 80 h 83"/>
                <a:gd name="T68" fmla="*/ 36 w 78"/>
                <a:gd name="T69" fmla="*/ 80 h 83"/>
                <a:gd name="T70" fmla="*/ 39 w 78"/>
                <a:gd name="T71" fmla="*/ 77 h 83"/>
                <a:gd name="T72" fmla="*/ 44 w 78"/>
                <a:gd name="T73" fmla="*/ 77 h 83"/>
                <a:gd name="T74" fmla="*/ 58 w 78"/>
                <a:gd name="T75" fmla="*/ 63 h 83"/>
                <a:gd name="T76" fmla="*/ 58 w 78"/>
                <a:gd name="T77" fmla="*/ 61 h 83"/>
                <a:gd name="T78" fmla="*/ 61 w 78"/>
                <a:gd name="T79" fmla="*/ 58 h 83"/>
                <a:gd name="T80" fmla="*/ 61 w 78"/>
                <a:gd name="T81" fmla="*/ 57 h 83"/>
                <a:gd name="T82" fmla="*/ 64 w 78"/>
                <a:gd name="T83" fmla="*/ 55 h 83"/>
                <a:gd name="T84" fmla="*/ 64 w 78"/>
                <a:gd name="T85" fmla="*/ 50 h 83"/>
                <a:gd name="T86" fmla="*/ 66 w 78"/>
                <a:gd name="T87" fmla="*/ 48 h 83"/>
                <a:gd name="T88" fmla="*/ 66 w 78"/>
                <a:gd name="T89" fmla="*/ 45 h 83"/>
                <a:gd name="T90" fmla="*/ 69 w 78"/>
                <a:gd name="T91" fmla="*/ 43 h 83"/>
                <a:gd name="T92" fmla="*/ 69 w 78"/>
                <a:gd name="T93" fmla="*/ 36 h 83"/>
                <a:gd name="T94" fmla="*/ 72 w 78"/>
                <a:gd name="T95" fmla="*/ 33 h 83"/>
                <a:gd name="T96" fmla="*/ 72 w 78"/>
                <a:gd name="T97" fmla="*/ 27 h 83"/>
                <a:gd name="T98" fmla="*/ 74 w 78"/>
                <a:gd name="T99" fmla="*/ 25 h 83"/>
                <a:gd name="T100" fmla="*/ 74 w 78"/>
                <a:gd name="T101" fmla="*/ 11 h 83"/>
                <a:gd name="T102" fmla="*/ 77 w 78"/>
                <a:gd name="T103" fmla="*/ 8 h 83"/>
                <a:gd name="T104" fmla="*/ 77 w 78"/>
                <a:gd name="T10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7" y="8"/>
                  </a:lnTo>
                  <a:lnTo>
                    <a:pt x="54" y="8"/>
                  </a:lnTo>
                  <a:lnTo>
                    <a:pt x="52" y="11"/>
                  </a:lnTo>
                  <a:lnTo>
                    <a:pt x="46" y="11"/>
                  </a:lnTo>
                  <a:lnTo>
                    <a:pt x="39" y="18"/>
                  </a:lnTo>
                  <a:lnTo>
                    <a:pt x="33" y="18"/>
                  </a:lnTo>
                  <a:lnTo>
                    <a:pt x="27" y="25"/>
                  </a:lnTo>
                  <a:lnTo>
                    <a:pt x="24" y="25"/>
                  </a:lnTo>
                  <a:lnTo>
                    <a:pt x="11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1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8"/>
                  </a:lnTo>
                  <a:lnTo>
                    <a:pt x="61" y="57"/>
                  </a:lnTo>
                  <a:lnTo>
                    <a:pt x="64" y="55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5"/>
                  </a:lnTo>
                  <a:lnTo>
                    <a:pt x="69" y="43"/>
                  </a:lnTo>
                  <a:lnTo>
                    <a:pt x="69" y="36"/>
                  </a:lnTo>
                  <a:lnTo>
                    <a:pt x="72" y="33"/>
                  </a:lnTo>
                  <a:lnTo>
                    <a:pt x="72" y="27"/>
                  </a:lnTo>
                  <a:lnTo>
                    <a:pt x="74" y="25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3" name="Freeform 169"/>
            <p:cNvSpPr>
              <a:spLocks/>
            </p:cNvSpPr>
            <p:nvPr/>
          </p:nvSpPr>
          <p:spPr bwMode="auto">
            <a:xfrm>
              <a:off x="3008038" y="2962170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1 h 83"/>
                <a:gd name="T6" fmla="*/ 67 w 76"/>
                <a:gd name="T7" fmla="*/ 1 h 83"/>
                <a:gd name="T8" fmla="*/ 66 w 76"/>
                <a:gd name="T9" fmla="*/ 4 h 83"/>
                <a:gd name="T10" fmla="*/ 63 w 76"/>
                <a:gd name="T11" fmla="*/ 4 h 83"/>
                <a:gd name="T12" fmla="*/ 61 w 76"/>
                <a:gd name="T13" fmla="*/ 6 h 83"/>
                <a:gd name="T14" fmla="*/ 58 w 76"/>
                <a:gd name="T15" fmla="*/ 6 h 83"/>
                <a:gd name="T16" fmla="*/ 55 w 76"/>
                <a:gd name="T17" fmla="*/ 8 h 83"/>
                <a:gd name="T18" fmla="*/ 50 w 76"/>
                <a:gd name="T19" fmla="*/ 8 h 83"/>
                <a:gd name="T20" fmla="*/ 47 w 76"/>
                <a:gd name="T21" fmla="*/ 11 h 83"/>
                <a:gd name="T22" fmla="*/ 45 w 76"/>
                <a:gd name="T23" fmla="*/ 11 h 83"/>
                <a:gd name="T24" fmla="*/ 42 w 76"/>
                <a:gd name="T25" fmla="*/ 13 h 83"/>
                <a:gd name="T26" fmla="*/ 37 w 76"/>
                <a:gd name="T27" fmla="*/ 15 h 83"/>
                <a:gd name="T28" fmla="*/ 36 w 76"/>
                <a:gd name="T29" fmla="*/ 18 h 83"/>
                <a:gd name="T30" fmla="*/ 33 w 76"/>
                <a:gd name="T31" fmla="*/ 18 h 83"/>
                <a:gd name="T32" fmla="*/ 28 w 76"/>
                <a:gd name="T33" fmla="*/ 23 h 83"/>
                <a:gd name="T34" fmla="*/ 22 w 76"/>
                <a:gd name="T35" fmla="*/ 25 h 83"/>
                <a:gd name="T36" fmla="*/ 20 w 76"/>
                <a:gd name="T37" fmla="*/ 25 h 83"/>
                <a:gd name="T38" fmla="*/ 12 w 76"/>
                <a:gd name="T39" fmla="*/ 31 h 83"/>
                <a:gd name="T40" fmla="*/ 12 w 76"/>
                <a:gd name="T41" fmla="*/ 33 h 83"/>
                <a:gd name="T42" fmla="*/ 9 w 76"/>
                <a:gd name="T43" fmla="*/ 36 h 83"/>
                <a:gd name="T44" fmla="*/ 7 w 76"/>
                <a:gd name="T45" fmla="*/ 36 h 83"/>
                <a:gd name="T46" fmla="*/ 7 w 76"/>
                <a:gd name="T47" fmla="*/ 38 h 83"/>
                <a:gd name="T48" fmla="*/ 5 w 76"/>
                <a:gd name="T49" fmla="*/ 40 h 83"/>
                <a:gd name="T50" fmla="*/ 5 w 76"/>
                <a:gd name="T51" fmla="*/ 43 h 83"/>
                <a:gd name="T52" fmla="*/ 3 w 76"/>
                <a:gd name="T53" fmla="*/ 45 h 83"/>
                <a:gd name="T54" fmla="*/ 3 w 76"/>
                <a:gd name="T55" fmla="*/ 52 h 83"/>
                <a:gd name="T56" fmla="*/ 0 w 76"/>
                <a:gd name="T57" fmla="*/ 56 h 83"/>
                <a:gd name="T58" fmla="*/ 0 w 76"/>
                <a:gd name="T59" fmla="*/ 70 h 83"/>
                <a:gd name="T60" fmla="*/ 3 w 76"/>
                <a:gd name="T61" fmla="*/ 72 h 83"/>
                <a:gd name="T62" fmla="*/ 3 w 76"/>
                <a:gd name="T63" fmla="*/ 75 h 83"/>
                <a:gd name="T64" fmla="*/ 5 w 76"/>
                <a:gd name="T65" fmla="*/ 75 h 83"/>
                <a:gd name="T66" fmla="*/ 5 w 76"/>
                <a:gd name="T67" fmla="*/ 77 h 83"/>
                <a:gd name="T68" fmla="*/ 9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5 w 76"/>
                <a:gd name="T83" fmla="*/ 65 h 83"/>
                <a:gd name="T84" fmla="*/ 55 w 76"/>
                <a:gd name="T85" fmla="*/ 63 h 83"/>
                <a:gd name="T86" fmla="*/ 61 w 76"/>
                <a:gd name="T87" fmla="*/ 58 h 83"/>
                <a:gd name="T88" fmla="*/ 61 w 76"/>
                <a:gd name="T89" fmla="*/ 56 h 83"/>
                <a:gd name="T90" fmla="*/ 63 w 76"/>
                <a:gd name="T91" fmla="*/ 55 h 83"/>
                <a:gd name="T92" fmla="*/ 63 w 76"/>
                <a:gd name="T93" fmla="*/ 48 h 83"/>
                <a:gd name="T94" fmla="*/ 66 w 76"/>
                <a:gd name="T95" fmla="*/ 45 h 83"/>
                <a:gd name="T96" fmla="*/ 66 w 76"/>
                <a:gd name="T97" fmla="*/ 43 h 83"/>
                <a:gd name="T98" fmla="*/ 67 w 76"/>
                <a:gd name="T99" fmla="*/ 38 h 83"/>
                <a:gd name="T100" fmla="*/ 67 w 76"/>
                <a:gd name="T101" fmla="*/ 33 h 83"/>
                <a:gd name="T102" fmla="*/ 70 w 76"/>
                <a:gd name="T103" fmla="*/ 29 h 83"/>
                <a:gd name="T104" fmla="*/ 70 w 76"/>
                <a:gd name="T105" fmla="*/ 20 h 83"/>
                <a:gd name="T106" fmla="*/ 72 w 76"/>
                <a:gd name="T107" fmla="*/ 18 h 83"/>
                <a:gd name="T108" fmla="*/ 72 w 76"/>
                <a:gd name="T109" fmla="*/ 8 h 83"/>
                <a:gd name="T110" fmla="*/ 75 w 76"/>
                <a:gd name="T111" fmla="*/ 6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1"/>
                  </a:lnTo>
                  <a:lnTo>
                    <a:pt x="67" y="1"/>
                  </a:lnTo>
                  <a:lnTo>
                    <a:pt x="66" y="4"/>
                  </a:lnTo>
                  <a:lnTo>
                    <a:pt x="63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5" y="8"/>
                  </a:lnTo>
                  <a:lnTo>
                    <a:pt x="50" y="8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37" y="15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28" y="23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7" y="36"/>
                  </a:lnTo>
                  <a:lnTo>
                    <a:pt x="7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9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6"/>
                  </a:lnTo>
                  <a:lnTo>
                    <a:pt x="63" y="55"/>
                  </a:lnTo>
                  <a:lnTo>
                    <a:pt x="63" y="48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7" y="38"/>
                  </a:lnTo>
                  <a:lnTo>
                    <a:pt x="67" y="33"/>
                  </a:lnTo>
                  <a:lnTo>
                    <a:pt x="70" y="29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4" name="Freeform 170"/>
            <p:cNvSpPr>
              <a:spLocks/>
            </p:cNvSpPr>
            <p:nvPr/>
          </p:nvSpPr>
          <p:spPr bwMode="auto">
            <a:xfrm>
              <a:off x="3254100" y="3059008"/>
              <a:ext cx="122238" cy="134938"/>
            </a:xfrm>
            <a:custGeom>
              <a:avLst/>
              <a:gdLst>
                <a:gd name="T0" fmla="*/ 76 w 77"/>
                <a:gd name="T1" fmla="*/ 0 h 85"/>
                <a:gd name="T2" fmla="*/ 73 w 77"/>
                <a:gd name="T3" fmla="*/ 0 h 85"/>
                <a:gd name="T4" fmla="*/ 71 w 77"/>
                <a:gd name="T5" fmla="*/ 2 h 85"/>
                <a:gd name="T6" fmla="*/ 68 w 77"/>
                <a:gd name="T7" fmla="*/ 2 h 85"/>
                <a:gd name="T8" fmla="*/ 66 w 77"/>
                <a:gd name="T9" fmla="*/ 5 h 85"/>
                <a:gd name="T10" fmla="*/ 63 w 77"/>
                <a:gd name="T11" fmla="*/ 5 h 85"/>
                <a:gd name="T12" fmla="*/ 60 w 77"/>
                <a:gd name="T13" fmla="*/ 7 h 85"/>
                <a:gd name="T14" fmla="*/ 58 w 77"/>
                <a:gd name="T15" fmla="*/ 7 h 85"/>
                <a:gd name="T16" fmla="*/ 55 w 77"/>
                <a:gd name="T17" fmla="*/ 10 h 85"/>
                <a:gd name="T18" fmla="*/ 52 w 77"/>
                <a:gd name="T19" fmla="*/ 10 h 85"/>
                <a:gd name="T20" fmla="*/ 51 w 77"/>
                <a:gd name="T21" fmla="*/ 12 h 85"/>
                <a:gd name="T22" fmla="*/ 46 w 77"/>
                <a:gd name="T23" fmla="*/ 12 h 85"/>
                <a:gd name="T24" fmla="*/ 38 w 77"/>
                <a:gd name="T25" fmla="*/ 19 h 85"/>
                <a:gd name="T26" fmla="*/ 33 w 77"/>
                <a:gd name="T27" fmla="*/ 19 h 85"/>
                <a:gd name="T28" fmla="*/ 25 w 77"/>
                <a:gd name="T29" fmla="*/ 26 h 85"/>
                <a:gd name="T30" fmla="*/ 22 w 77"/>
                <a:gd name="T31" fmla="*/ 26 h 85"/>
                <a:gd name="T32" fmla="*/ 10 w 77"/>
                <a:gd name="T33" fmla="*/ 37 h 85"/>
                <a:gd name="T34" fmla="*/ 8 w 77"/>
                <a:gd name="T35" fmla="*/ 37 h 85"/>
                <a:gd name="T36" fmla="*/ 8 w 77"/>
                <a:gd name="T37" fmla="*/ 40 h 85"/>
                <a:gd name="T38" fmla="*/ 5 w 77"/>
                <a:gd name="T39" fmla="*/ 42 h 85"/>
                <a:gd name="T40" fmla="*/ 5 w 77"/>
                <a:gd name="T41" fmla="*/ 44 h 85"/>
                <a:gd name="T42" fmla="*/ 3 w 77"/>
                <a:gd name="T43" fmla="*/ 47 h 85"/>
                <a:gd name="T44" fmla="*/ 3 w 77"/>
                <a:gd name="T45" fmla="*/ 54 h 85"/>
                <a:gd name="T46" fmla="*/ 0 w 77"/>
                <a:gd name="T47" fmla="*/ 58 h 85"/>
                <a:gd name="T48" fmla="*/ 0 w 77"/>
                <a:gd name="T49" fmla="*/ 70 h 85"/>
                <a:gd name="T50" fmla="*/ 3 w 77"/>
                <a:gd name="T51" fmla="*/ 72 h 85"/>
                <a:gd name="T52" fmla="*/ 3 w 77"/>
                <a:gd name="T53" fmla="*/ 77 h 85"/>
                <a:gd name="T54" fmla="*/ 5 w 77"/>
                <a:gd name="T55" fmla="*/ 77 h 85"/>
                <a:gd name="T56" fmla="*/ 8 w 77"/>
                <a:gd name="T57" fmla="*/ 79 h 85"/>
                <a:gd name="T58" fmla="*/ 8 w 77"/>
                <a:gd name="T59" fmla="*/ 82 h 85"/>
                <a:gd name="T60" fmla="*/ 10 w 77"/>
                <a:gd name="T61" fmla="*/ 82 h 85"/>
                <a:gd name="T62" fmla="*/ 13 w 77"/>
                <a:gd name="T63" fmla="*/ 84 h 85"/>
                <a:gd name="T64" fmla="*/ 30 w 77"/>
                <a:gd name="T65" fmla="*/ 84 h 85"/>
                <a:gd name="T66" fmla="*/ 33 w 77"/>
                <a:gd name="T67" fmla="*/ 82 h 85"/>
                <a:gd name="T68" fmla="*/ 35 w 77"/>
                <a:gd name="T69" fmla="*/ 82 h 85"/>
                <a:gd name="T70" fmla="*/ 38 w 77"/>
                <a:gd name="T71" fmla="*/ 79 h 85"/>
                <a:gd name="T72" fmla="*/ 43 w 77"/>
                <a:gd name="T73" fmla="*/ 79 h 85"/>
                <a:gd name="T74" fmla="*/ 58 w 77"/>
                <a:gd name="T75" fmla="*/ 65 h 85"/>
                <a:gd name="T76" fmla="*/ 58 w 77"/>
                <a:gd name="T77" fmla="*/ 62 h 85"/>
                <a:gd name="T78" fmla="*/ 60 w 77"/>
                <a:gd name="T79" fmla="*/ 60 h 85"/>
                <a:gd name="T80" fmla="*/ 60 w 77"/>
                <a:gd name="T81" fmla="*/ 58 h 85"/>
                <a:gd name="T82" fmla="*/ 63 w 77"/>
                <a:gd name="T83" fmla="*/ 56 h 85"/>
                <a:gd name="T84" fmla="*/ 63 w 77"/>
                <a:gd name="T85" fmla="*/ 52 h 85"/>
                <a:gd name="T86" fmla="*/ 66 w 77"/>
                <a:gd name="T87" fmla="*/ 49 h 85"/>
                <a:gd name="T88" fmla="*/ 66 w 77"/>
                <a:gd name="T89" fmla="*/ 47 h 85"/>
                <a:gd name="T90" fmla="*/ 68 w 77"/>
                <a:gd name="T91" fmla="*/ 44 h 85"/>
                <a:gd name="T92" fmla="*/ 68 w 77"/>
                <a:gd name="T93" fmla="*/ 37 h 85"/>
                <a:gd name="T94" fmla="*/ 71 w 77"/>
                <a:gd name="T95" fmla="*/ 35 h 85"/>
                <a:gd name="T96" fmla="*/ 71 w 77"/>
                <a:gd name="T97" fmla="*/ 28 h 85"/>
                <a:gd name="T98" fmla="*/ 73 w 77"/>
                <a:gd name="T99" fmla="*/ 26 h 85"/>
                <a:gd name="T100" fmla="*/ 73 w 77"/>
                <a:gd name="T101" fmla="*/ 12 h 85"/>
                <a:gd name="T102" fmla="*/ 76 w 77"/>
                <a:gd name="T103" fmla="*/ 10 h 85"/>
                <a:gd name="T104" fmla="*/ 76 w 77"/>
                <a:gd name="T10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85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0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1" y="12"/>
                  </a:lnTo>
                  <a:lnTo>
                    <a:pt x="46" y="12"/>
                  </a:lnTo>
                  <a:lnTo>
                    <a:pt x="38" y="19"/>
                  </a:lnTo>
                  <a:lnTo>
                    <a:pt x="33" y="19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8" y="79"/>
                  </a:lnTo>
                  <a:lnTo>
                    <a:pt x="8" y="82"/>
                  </a:lnTo>
                  <a:lnTo>
                    <a:pt x="10" y="82"/>
                  </a:lnTo>
                  <a:lnTo>
                    <a:pt x="13" y="84"/>
                  </a:lnTo>
                  <a:lnTo>
                    <a:pt x="30" y="84"/>
                  </a:lnTo>
                  <a:lnTo>
                    <a:pt x="33" y="82"/>
                  </a:lnTo>
                  <a:lnTo>
                    <a:pt x="35" y="82"/>
                  </a:lnTo>
                  <a:lnTo>
                    <a:pt x="38" y="79"/>
                  </a:lnTo>
                  <a:lnTo>
                    <a:pt x="43" y="79"/>
                  </a:lnTo>
                  <a:lnTo>
                    <a:pt x="58" y="65"/>
                  </a:lnTo>
                  <a:lnTo>
                    <a:pt x="58" y="62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6" y="49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5"/>
                  </a:lnTo>
                  <a:lnTo>
                    <a:pt x="71" y="28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5" name="Freeform 171"/>
            <p:cNvSpPr>
              <a:spLocks/>
            </p:cNvSpPr>
            <p:nvPr/>
          </p:nvSpPr>
          <p:spPr bwMode="auto">
            <a:xfrm>
              <a:off x="3504925" y="3159020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5 w 77"/>
                <a:gd name="T9" fmla="*/ 5 h 83"/>
                <a:gd name="T10" fmla="*/ 63 w 77"/>
                <a:gd name="T11" fmla="*/ 5 h 83"/>
                <a:gd name="T12" fmla="*/ 61 w 77"/>
                <a:gd name="T13" fmla="*/ 7 h 83"/>
                <a:gd name="T14" fmla="*/ 59 w 77"/>
                <a:gd name="T15" fmla="*/ 7 h 83"/>
                <a:gd name="T16" fmla="*/ 56 w 77"/>
                <a:gd name="T17" fmla="*/ 10 h 83"/>
                <a:gd name="T18" fmla="*/ 51 w 77"/>
                <a:gd name="T19" fmla="*/ 10 h 83"/>
                <a:gd name="T20" fmla="*/ 48 w 77"/>
                <a:gd name="T21" fmla="*/ 12 h 83"/>
                <a:gd name="T22" fmla="*/ 45 w 77"/>
                <a:gd name="T23" fmla="*/ 12 h 83"/>
                <a:gd name="T24" fmla="*/ 43 w 77"/>
                <a:gd name="T25" fmla="*/ 14 h 83"/>
                <a:gd name="T26" fmla="*/ 37 w 77"/>
                <a:gd name="T27" fmla="*/ 17 h 83"/>
                <a:gd name="T28" fmla="*/ 35 w 77"/>
                <a:gd name="T29" fmla="*/ 19 h 83"/>
                <a:gd name="T30" fmla="*/ 32 w 77"/>
                <a:gd name="T31" fmla="*/ 19 h 83"/>
                <a:gd name="T32" fmla="*/ 28 w 77"/>
                <a:gd name="T33" fmla="*/ 24 h 83"/>
                <a:gd name="T34" fmla="*/ 23 w 77"/>
                <a:gd name="T35" fmla="*/ 26 h 83"/>
                <a:gd name="T36" fmla="*/ 20 w 77"/>
                <a:gd name="T37" fmla="*/ 26 h 83"/>
                <a:gd name="T38" fmla="*/ 12 w 77"/>
                <a:gd name="T39" fmla="*/ 32 h 83"/>
                <a:gd name="T40" fmla="*/ 12 w 77"/>
                <a:gd name="T41" fmla="*/ 34 h 83"/>
                <a:gd name="T42" fmla="*/ 9 w 77"/>
                <a:gd name="T43" fmla="*/ 37 h 83"/>
                <a:gd name="T44" fmla="*/ 7 w 77"/>
                <a:gd name="T45" fmla="*/ 37 h 83"/>
                <a:gd name="T46" fmla="*/ 7 w 77"/>
                <a:gd name="T47" fmla="*/ 39 h 83"/>
                <a:gd name="T48" fmla="*/ 4 w 77"/>
                <a:gd name="T49" fmla="*/ 42 h 83"/>
                <a:gd name="T50" fmla="*/ 4 w 77"/>
                <a:gd name="T51" fmla="*/ 44 h 83"/>
                <a:gd name="T52" fmla="*/ 1 w 77"/>
                <a:gd name="T53" fmla="*/ 46 h 83"/>
                <a:gd name="T54" fmla="*/ 1 w 77"/>
                <a:gd name="T55" fmla="*/ 53 h 83"/>
                <a:gd name="T56" fmla="*/ 0 w 77"/>
                <a:gd name="T57" fmla="*/ 57 h 83"/>
                <a:gd name="T58" fmla="*/ 0 w 77"/>
                <a:gd name="T59" fmla="*/ 69 h 83"/>
                <a:gd name="T60" fmla="*/ 1 w 77"/>
                <a:gd name="T61" fmla="*/ 71 h 83"/>
                <a:gd name="T62" fmla="*/ 1 w 77"/>
                <a:gd name="T63" fmla="*/ 76 h 83"/>
                <a:gd name="T64" fmla="*/ 4 w 77"/>
                <a:gd name="T65" fmla="*/ 76 h 83"/>
                <a:gd name="T66" fmla="*/ 7 w 77"/>
                <a:gd name="T67" fmla="*/ 78 h 83"/>
                <a:gd name="T68" fmla="*/ 7 w 77"/>
                <a:gd name="T69" fmla="*/ 81 h 83"/>
                <a:gd name="T70" fmla="*/ 9 w 77"/>
                <a:gd name="T71" fmla="*/ 81 h 83"/>
                <a:gd name="T72" fmla="*/ 12 w 77"/>
                <a:gd name="T73" fmla="*/ 82 h 83"/>
                <a:gd name="T74" fmla="*/ 31 w 77"/>
                <a:gd name="T75" fmla="*/ 82 h 83"/>
                <a:gd name="T76" fmla="*/ 32 w 77"/>
                <a:gd name="T77" fmla="*/ 81 h 83"/>
                <a:gd name="T78" fmla="*/ 35 w 77"/>
                <a:gd name="T79" fmla="*/ 81 h 83"/>
                <a:gd name="T80" fmla="*/ 37 w 77"/>
                <a:gd name="T81" fmla="*/ 78 h 83"/>
                <a:gd name="T82" fmla="*/ 43 w 77"/>
                <a:gd name="T83" fmla="*/ 78 h 83"/>
                <a:gd name="T84" fmla="*/ 59 w 77"/>
                <a:gd name="T85" fmla="*/ 64 h 83"/>
                <a:gd name="T86" fmla="*/ 59 w 77"/>
                <a:gd name="T87" fmla="*/ 62 h 83"/>
                <a:gd name="T88" fmla="*/ 61 w 77"/>
                <a:gd name="T89" fmla="*/ 59 h 83"/>
                <a:gd name="T90" fmla="*/ 61 w 77"/>
                <a:gd name="T91" fmla="*/ 57 h 83"/>
                <a:gd name="T92" fmla="*/ 63 w 77"/>
                <a:gd name="T93" fmla="*/ 55 h 83"/>
                <a:gd name="T94" fmla="*/ 63 w 77"/>
                <a:gd name="T95" fmla="*/ 51 h 83"/>
                <a:gd name="T96" fmla="*/ 65 w 77"/>
                <a:gd name="T97" fmla="*/ 49 h 83"/>
                <a:gd name="T98" fmla="*/ 65 w 77"/>
                <a:gd name="T99" fmla="*/ 46 h 83"/>
                <a:gd name="T100" fmla="*/ 68 w 77"/>
                <a:gd name="T101" fmla="*/ 44 h 83"/>
                <a:gd name="T102" fmla="*/ 68 w 77"/>
                <a:gd name="T103" fmla="*/ 37 h 83"/>
                <a:gd name="T104" fmla="*/ 71 w 77"/>
                <a:gd name="T105" fmla="*/ 34 h 83"/>
                <a:gd name="T106" fmla="*/ 71 w 77"/>
                <a:gd name="T107" fmla="*/ 27 h 83"/>
                <a:gd name="T108" fmla="*/ 73 w 77"/>
                <a:gd name="T109" fmla="*/ 26 h 83"/>
                <a:gd name="T110" fmla="*/ 73 w 77"/>
                <a:gd name="T111" fmla="*/ 12 h 83"/>
                <a:gd name="T112" fmla="*/ 76 w 77"/>
                <a:gd name="T113" fmla="*/ 10 h 83"/>
                <a:gd name="T114" fmla="*/ 76 w 77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5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9" y="7"/>
                  </a:lnTo>
                  <a:lnTo>
                    <a:pt x="56" y="10"/>
                  </a:lnTo>
                  <a:lnTo>
                    <a:pt x="51" y="10"/>
                  </a:lnTo>
                  <a:lnTo>
                    <a:pt x="48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7" y="17"/>
                  </a:lnTo>
                  <a:lnTo>
                    <a:pt x="35" y="19"/>
                  </a:lnTo>
                  <a:lnTo>
                    <a:pt x="32" y="19"/>
                  </a:lnTo>
                  <a:lnTo>
                    <a:pt x="28" y="24"/>
                  </a:lnTo>
                  <a:lnTo>
                    <a:pt x="23" y="26"/>
                  </a:lnTo>
                  <a:lnTo>
                    <a:pt x="20" y="26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7" y="39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1" y="46"/>
                  </a:lnTo>
                  <a:lnTo>
                    <a:pt x="1" y="53"/>
                  </a:lnTo>
                  <a:lnTo>
                    <a:pt x="0" y="57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6"/>
                  </a:lnTo>
                  <a:lnTo>
                    <a:pt x="4" y="76"/>
                  </a:lnTo>
                  <a:lnTo>
                    <a:pt x="7" y="78"/>
                  </a:lnTo>
                  <a:lnTo>
                    <a:pt x="7" y="81"/>
                  </a:lnTo>
                  <a:lnTo>
                    <a:pt x="9" y="81"/>
                  </a:lnTo>
                  <a:lnTo>
                    <a:pt x="12" y="82"/>
                  </a:lnTo>
                  <a:lnTo>
                    <a:pt x="31" y="82"/>
                  </a:lnTo>
                  <a:lnTo>
                    <a:pt x="32" y="81"/>
                  </a:lnTo>
                  <a:lnTo>
                    <a:pt x="35" y="81"/>
                  </a:lnTo>
                  <a:lnTo>
                    <a:pt x="37" y="78"/>
                  </a:lnTo>
                  <a:lnTo>
                    <a:pt x="43" y="78"/>
                  </a:lnTo>
                  <a:lnTo>
                    <a:pt x="59" y="64"/>
                  </a:lnTo>
                  <a:lnTo>
                    <a:pt x="59" y="62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4"/>
                  </a:lnTo>
                  <a:lnTo>
                    <a:pt x="71" y="27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6" name="Freeform 172"/>
            <p:cNvSpPr>
              <a:spLocks/>
            </p:cNvSpPr>
            <p:nvPr/>
          </p:nvSpPr>
          <p:spPr bwMode="auto">
            <a:xfrm>
              <a:off x="3755750" y="3257445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3 w 76"/>
                <a:gd name="T11" fmla="*/ 5 h 83"/>
                <a:gd name="T12" fmla="*/ 61 w 76"/>
                <a:gd name="T13" fmla="*/ 7 h 83"/>
                <a:gd name="T14" fmla="*/ 58 w 76"/>
                <a:gd name="T15" fmla="*/ 7 h 83"/>
                <a:gd name="T16" fmla="*/ 55 w 76"/>
                <a:gd name="T17" fmla="*/ 10 h 83"/>
                <a:gd name="T18" fmla="*/ 50 w 76"/>
                <a:gd name="T19" fmla="*/ 10 h 83"/>
                <a:gd name="T20" fmla="*/ 47 w 76"/>
                <a:gd name="T21" fmla="*/ 12 h 83"/>
                <a:gd name="T22" fmla="*/ 45 w 76"/>
                <a:gd name="T23" fmla="*/ 12 h 83"/>
                <a:gd name="T24" fmla="*/ 43 w 76"/>
                <a:gd name="T25" fmla="*/ 14 h 83"/>
                <a:gd name="T26" fmla="*/ 38 w 76"/>
                <a:gd name="T27" fmla="*/ 17 h 83"/>
                <a:gd name="T28" fmla="*/ 36 w 76"/>
                <a:gd name="T29" fmla="*/ 19 h 83"/>
                <a:gd name="T30" fmla="*/ 33 w 76"/>
                <a:gd name="T31" fmla="*/ 19 h 83"/>
                <a:gd name="T32" fmla="*/ 28 w 76"/>
                <a:gd name="T33" fmla="*/ 24 h 83"/>
                <a:gd name="T34" fmla="*/ 22 w 76"/>
                <a:gd name="T35" fmla="*/ 25 h 83"/>
                <a:gd name="T36" fmla="*/ 20 w 76"/>
                <a:gd name="T37" fmla="*/ 25 h 83"/>
                <a:gd name="T38" fmla="*/ 13 w 76"/>
                <a:gd name="T39" fmla="*/ 32 h 83"/>
                <a:gd name="T40" fmla="*/ 13 w 76"/>
                <a:gd name="T41" fmla="*/ 34 h 83"/>
                <a:gd name="T42" fmla="*/ 11 w 76"/>
                <a:gd name="T43" fmla="*/ 37 h 83"/>
                <a:gd name="T44" fmla="*/ 8 w 76"/>
                <a:gd name="T45" fmla="*/ 37 h 83"/>
                <a:gd name="T46" fmla="*/ 8 w 76"/>
                <a:gd name="T47" fmla="*/ 39 h 83"/>
                <a:gd name="T48" fmla="*/ 5 w 76"/>
                <a:gd name="T49" fmla="*/ 42 h 83"/>
                <a:gd name="T50" fmla="*/ 5 w 76"/>
                <a:gd name="T51" fmla="*/ 44 h 83"/>
                <a:gd name="T52" fmla="*/ 3 w 76"/>
                <a:gd name="T53" fmla="*/ 46 h 83"/>
                <a:gd name="T54" fmla="*/ 3 w 76"/>
                <a:gd name="T55" fmla="*/ 52 h 83"/>
                <a:gd name="T56" fmla="*/ 0 w 76"/>
                <a:gd name="T57" fmla="*/ 57 h 83"/>
                <a:gd name="T58" fmla="*/ 0 w 76"/>
                <a:gd name="T59" fmla="*/ 71 h 83"/>
                <a:gd name="T60" fmla="*/ 3 w 76"/>
                <a:gd name="T61" fmla="*/ 74 h 83"/>
                <a:gd name="T62" fmla="*/ 3 w 76"/>
                <a:gd name="T63" fmla="*/ 76 h 83"/>
                <a:gd name="T64" fmla="*/ 5 w 76"/>
                <a:gd name="T65" fmla="*/ 76 h 83"/>
                <a:gd name="T66" fmla="*/ 5 w 76"/>
                <a:gd name="T67" fmla="*/ 78 h 83"/>
                <a:gd name="T68" fmla="*/ 11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8 w 76"/>
                <a:gd name="T77" fmla="*/ 78 h 83"/>
                <a:gd name="T78" fmla="*/ 41 w 76"/>
                <a:gd name="T79" fmla="*/ 78 h 83"/>
                <a:gd name="T80" fmla="*/ 45 w 76"/>
                <a:gd name="T81" fmla="*/ 76 h 83"/>
                <a:gd name="T82" fmla="*/ 55 w 76"/>
                <a:gd name="T83" fmla="*/ 67 h 83"/>
                <a:gd name="T84" fmla="*/ 55 w 76"/>
                <a:gd name="T85" fmla="*/ 64 h 83"/>
                <a:gd name="T86" fmla="*/ 61 w 76"/>
                <a:gd name="T87" fmla="*/ 59 h 83"/>
                <a:gd name="T88" fmla="*/ 61 w 76"/>
                <a:gd name="T89" fmla="*/ 57 h 83"/>
                <a:gd name="T90" fmla="*/ 63 w 76"/>
                <a:gd name="T91" fmla="*/ 55 h 83"/>
                <a:gd name="T92" fmla="*/ 63 w 76"/>
                <a:gd name="T93" fmla="*/ 49 h 83"/>
                <a:gd name="T94" fmla="*/ 66 w 76"/>
                <a:gd name="T95" fmla="*/ 46 h 83"/>
                <a:gd name="T96" fmla="*/ 66 w 76"/>
                <a:gd name="T97" fmla="*/ 44 h 83"/>
                <a:gd name="T98" fmla="*/ 68 w 76"/>
                <a:gd name="T99" fmla="*/ 39 h 83"/>
                <a:gd name="T100" fmla="*/ 68 w 76"/>
                <a:gd name="T101" fmla="*/ 34 h 83"/>
                <a:gd name="T102" fmla="*/ 71 w 76"/>
                <a:gd name="T103" fmla="*/ 30 h 83"/>
                <a:gd name="T104" fmla="*/ 71 w 76"/>
                <a:gd name="T105" fmla="*/ 21 h 83"/>
                <a:gd name="T106" fmla="*/ 74 w 76"/>
                <a:gd name="T107" fmla="*/ 19 h 83"/>
                <a:gd name="T108" fmla="*/ 74 w 76"/>
                <a:gd name="T109" fmla="*/ 10 h 83"/>
                <a:gd name="T110" fmla="*/ 75 w 76"/>
                <a:gd name="T111" fmla="*/ 7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0" y="10"/>
                  </a:lnTo>
                  <a:lnTo>
                    <a:pt x="47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8" y="17"/>
                  </a:lnTo>
                  <a:lnTo>
                    <a:pt x="36" y="19"/>
                  </a:lnTo>
                  <a:lnTo>
                    <a:pt x="33" y="19"/>
                  </a:lnTo>
                  <a:lnTo>
                    <a:pt x="28" y="24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49"/>
                  </a:lnTo>
                  <a:lnTo>
                    <a:pt x="66" y="46"/>
                  </a:lnTo>
                  <a:lnTo>
                    <a:pt x="66" y="44"/>
                  </a:lnTo>
                  <a:lnTo>
                    <a:pt x="68" y="39"/>
                  </a:lnTo>
                  <a:lnTo>
                    <a:pt x="68" y="34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7" name="Freeform 173"/>
            <p:cNvSpPr>
              <a:spLocks/>
            </p:cNvSpPr>
            <p:nvPr/>
          </p:nvSpPr>
          <p:spPr bwMode="auto">
            <a:xfrm>
              <a:off x="2250800" y="2873270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1 h 83"/>
                <a:gd name="T30" fmla="*/ 22 w 76"/>
                <a:gd name="T31" fmla="*/ 24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8 h 83"/>
                <a:gd name="T76" fmla="*/ 42 w 76"/>
                <a:gd name="T77" fmla="*/ 78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1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4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8"/>
                  </a:lnTo>
                  <a:lnTo>
                    <a:pt x="42" y="78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1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4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8" name="Freeform 174"/>
            <p:cNvSpPr>
              <a:spLocks/>
            </p:cNvSpPr>
            <p:nvPr/>
          </p:nvSpPr>
          <p:spPr bwMode="auto">
            <a:xfrm>
              <a:off x="2503213" y="2973283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1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6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6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9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1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6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6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9" name="Freeform 175"/>
            <p:cNvSpPr>
              <a:spLocks/>
            </p:cNvSpPr>
            <p:nvPr/>
          </p:nvSpPr>
          <p:spPr bwMode="auto">
            <a:xfrm>
              <a:off x="2749275" y="3071708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3 w 76"/>
                <a:gd name="T17" fmla="*/ 10 h 83"/>
                <a:gd name="T18" fmla="*/ 50 w 76"/>
                <a:gd name="T19" fmla="*/ 10 h 83"/>
                <a:gd name="T20" fmla="*/ 45 w 76"/>
                <a:gd name="T21" fmla="*/ 12 h 83"/>
                <a:gd name="T22" fmla="*/ 42 w 76"/>
                <a:gd name="T23" fmla="*/ 14 h 83"/>
                <a:gd name="T24" fmla="*/ 39 w 76"/>
                <a:gd name="T25" fmla="*/ 14 h 83"/>
                <a:gd name="T26" fmla="*/ 37 w 76"/>
                <a:gd name="T27" fmla="*/ 17 h 83"/>
                <a:gd name="T28" fmla="*/ 32 w 76"/>
                <a:gd name="T29" fmla="*/ 19 h 83"/>
                <a:gd name="T30" fmla="*/ 30 w 76"/>
                <a:gd name="T31" fmla="*/ 19 h 83"/>
                <a:gd name="T32" fmla="*/ 22 w 76"/>
                <a:gd name="T33" fmla="*/ 25 h 83"/>
                <a:gd name="T34" fmla="*/ 20 w 76"/>
                <a:gd name="T35" fmla="*/ 25 h 83"/>
                <a:gd name="T36" fmla="*/ 9 w 76"/>
                <a:gd name="T37" fmla="*/ 34 h 83"/>
                <a:gd name="T38" fmla="*/ 7 w 76"/>
                <a:gd name="T39" fmla="*/ 34 h 83"/>
                <a:gd name="T40" fmla="*/ 7 w 76"/>
                <a:gd name="T41" fmla="*/ 37 h 83"/>
                <a:gd name="T42" fmla="*/ 4 w 76"/>
                <a:gd name="T43" fmla="*/ 39 h 83"/>
                <a:gd name="T44" fmla="*/ 4 w 76"/>
                <a:gd name="T45" fmla="*/ 42 h 83"/>
                <a:gd name="T46" fmla="*/ 1 w 76"/>
                <a:gd name="T47" fmla="*/ 46 h 83"/>
                <a:gd name="T48" fmla="*/ 1 w 76"/>
                <a:gd name="T49" fmla="*/ 52 h 83"/>
                <a:gd name="T50" fmla="*/ 0 w 76"/>
                <a:gd name="T51" fmla="*/ 55 h 83"/>
                <a:gd name="T52" fmla="*/ 0 w 76"/>
                <a:gd name="T53" fmla="*/ 69 h 83"/>
                <a:gd name="T54" fmla="*/ 1 w 76"/>
                <a:gd name="T55" fmla="*/ 71 h 83"/>
                <a:gd name="T56" fmla="*/ 1 w 76"/>
                <a:gd name="T57" fmla="*/ 74 h 83"/>
                <a:gd name="T58" fmla="*/ 9 w 76"/>
                <a:gd name="T59" fmla="*/ 80 h 83"/>
                <a:gd name="T60" fmla="*/ 12 w 76"/>
                <a:gd name="T61" fmla="*/ 80 h 83"/>
                <a:gd name="T62" fmla="*/ 12 w 76"/>
                <a:gd name="T63" fmla="*/ 82 h 83"/>
                <a:gd name="T64" fmla="*/ 30 w 76"/>
                <a:gd name="T65" fmla="*/ 82 h 83"/>
                <a:gd name="T66" fmla="*/ 32 w 76"/>
                <a:gd name="T67" fmla="*/ 80 h 83"/>
                <a:gd name="T68" fmla="*/ 34 w 76"/>
                <a:gd name="T69" fmla="*/ 80 h 83"/>
                <a:gd name="T70" fmla="*/ 37 w 76"/>
                <a:gd name="T71" fmla="*/ 77 h 83"/>
                <a:gd name="T72" fmla="*/ 42 w 76"/>
                <a:gd name="T73" fmla="*/ 77 h 83"/>
                <a:gd name="T74" fmla="*/ 53 w 76"/>
                <a:gd name="T75" fmla="*/ 69 h 83"/>
                <a:gd name="T76" fmla="*/ 53 w 76"/>
                <a:gd name="T77" fmla="*/ 67 h 83"/>
                <a:gd name="T78" fmla="*/ 55 w 76"/>
                <a:gd name="T79" fmla="*/ 67 h 83"/>
                <a:gd name="T80" fmla="*/ 58 w 76"/>
                <a:gd name="T81" fmla="*/ 64 h 83"/>
                <a:gd name="T82" fmla="*/ 58 w 76"/>
                <a:gd name="T83" fmla="*/ 62 h 83"/>
                <a:gd name="T84" fmla="*/ 61 w 76"/>
                <a:gd name="T85" fmla="*/ 59 h 83"/>
                <a:gd name="T86" fmla="*/ 61 w 76"/>
                <a:gd name="T87" fmla="*/ 55 h 83"/>
                <a:gd name="T88" fmla="*/ 62 w 76"/>
                <a:gd name="T89" fmla="*/ 52 h 83"/>
                <a:gd name="T90" fmla="*/ 62 w 76"/>
                <a:gd name="T91" fmla="*/ 50 h 83"/>
                <a:gd name="T92" fmla="*/ 64 w 76"/>
                <a:gd name="T93" fmla="*/ 49 h 83"/>
                <a:gd name="T94" fmla="*/ 64 w 76"/>
                <a:gd name="T95" fmla="*/ 44 h 83"/>
                <a:gd name="T96" fmla="*/ 67 w 76"/>
                <a:gd name="T97" fmla="*/ 42 h 83"/>
                <a:gd name="T98" fmla="*/ 67 w 76"/>
                <a:gd name="T99" fmla="*/ 34 h 83"/>
                <a:gd name="T100" fmla="*/ 70 w 76"/>
                <a:gd name="T101" fmla="*/ 32 h 83"/>
                <a:gd name="T102" fmla="*/ 70 w 76"/>
                <a:gd name="T103" fmla="*/ 27 h 83"/>
                <a:gd name="T104" fmla="*/ 72 w 76"/>
                <a:gd name="T105" fmla="*/ 23 h 83"/>
                <a:gd name="T106" fmla="*/ 72 w 76"/>
                <a:gd name="T107" fmla="*/ 12 h 83"/>
                <a:gd name="T108" fmla="*/ 75 w 76"/>
                <a:gd name="T109" fmla="*/ 10 h 83"/>
                <a:gd name="T110" fmla="*/ 75 w 76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3" y="10"/>
                  </a:lnTo>
                  <a:lnTo>
                    <a:pt x="50" y="10"/>
                  </a:lnTo>
                  <a:lnTo>
                    <a:pt x="45" y="12"/>
                  </a:lnTo>
                  <a:lnTo>
                    <a:pt x="42" y="14"/>
                  </a:lnTo>
                  <a:lnTo>
                    <a:pt x="39" y="14"/>
                  </a:lnTo>
                  <a:lnTo>
                    <a:pt x="37" y="17"/>
                  </a:lnTo>
                  <a:lnTo>
                    <a:pt x="32" y="19"/>
                  </a:lnTo>
                  <a:lnTo>
                    <a:pt x="30" y="19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6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9"/>
                  </a:lnTo>
                  <a:lnTo>
                    <a:pt x="64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0" name="Freeform 176"/>
            <p:cNvSpPr>
              <a:spLocks/>
            </p:cNvSpPr>
            <p:nvPr/>
          </p:nvSpPr>
          <p:spPr bwMode="auto">
            <a:xfrm>
              <a:off x="2250800" y="3071708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7 h 83"/>
                <a:gd name="T76" fmla="*/ 42 w 76"/>
                <a:gd name="T77" fmla="*/ 77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0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3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0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1" name="Freeform 177"/>
            <p:cNvSpPr>
              <a:spLocks/>
            </p:cNvSpPr>
            <p:nvPr/>
          </p:nvSpPr>
          <p:spPr bwMode="auto">
            <a:xfrm>
              <a:off x="2503213" y="3171720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0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2" name="Freeform 178"/>
            <p:cNvSpPr>
              <a:spLocks/>
            </p:cNvSpPr>
            <p:nvPr/>
          </p:nvSpPr>
          <p:spPr bwMode="auto">
            <a:xfrm>
              <a:off x="2238100" y="3298720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1 h 83"/>
                <a:gd name="T6" fmla="*/ 68 w 76"/>
                <a:gd name="T7" fmla="*/ 1 h 83"/>
                <a:gd name="T8" fmla="*/ 66 w 76"/>
                <a:gd name="T9" fmla="*/ 4 h 83"/>
                <a:gd name="T10" fmla="*/ 61 w 76"/>
                <a:gd name="T11" fmla="*/ 4 h 83"/>
                <a:gd name="T12" fmla="*/ 58 w 76"/>
                <a:gd name="T13" fmla="*/ 6 h 83"/>
                <a:gd name="T14" fmla="*/ 55 w 76"/>
                <a:gd name="T15" fmla="*/ 6 h 83"/>
                <a:gd name="T16" fmla="*/ 50 w 76"/>
                <a:gd name="T17" fmla="*/ 8 h 83"/>
                <a:gd name="T18" fmla="*/ 47 w 76"/>
                <a:gd name="T19" fmla="*/ 8 h 83"/>
                <a:gd name="T20" fmla="*/ 43 w 76"/>
                <a:gd name="T21" fmla="*/ 13 h 83"/>
                <a:gd name="T22" fmla="*/ 38 w 76"/>
                <a:gd name="T23" fmla="*/ 13 h 83"/>
                <a:gd name="T24" fmla="*/ 33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3 w 76"/>
                <a:gd name="T37" fmla="*/ 29 h 83"/>
                <a:gd name="T38" fmla="*/ 13 w 76"/>
                <a:gd name="T39" fmla="*/ 31 h 83"/>
                <a:gd name="T40" fmla="*/ 11 w 76"/>
                <a:gd name="T41" fmla="*/ 33 h 83"/>
                <a:gd name="T42" fmla="*/ 8 w 76"/>
                <a:gd name="T43" fmla="*/ 33 h 83"/>
                <a:gd name="T44" fmla="*/ 8 w 76"/>
                <a:gd name="T45" fmla="*/ 36 h 83"/>
                <a:gd name="T46" fmla="*/ 5 w 76"/>
                <a:gd name="T47" fmla="*/ 38 h 83"/>
                <a:gd name="T48" fmla="*/ 5 w 76"/>
                <a:gd name="T49" fmla="*/ 40 h 83"/>
                <a:gd name="T50" fmla="*/ 3 w 76"/>
                <a:gd name="T51" fmla="*/ 45 h 83"/>
                <a:gd name="T52" fmla="*/ 3 w 76"/>
                <a:gd name="T53" fmla="*/ 50 h 83"/>
                <a:gd name="T54" fmla="*/ 0 w 76"/>
                <a:gd name="T55" fmla="*/ 55 h 83"/>
                <a:gd name="T56" fmla="*/ 0 w 76"/>
                <a:gd name="T57" fmla="*/ 70 h 83"/>
                <a:gd name="T58" fmla="*/ 3 w 76"/>
                <a:gd name="T59" fmla="*/ 70 h 83"/>
                <a:gd name="T60" fmla="*/ 3 w 76"/>
                <a:gd name="T61" fmla="*/ 72 h 83"/>
                <a:gd name="T62" fmla="*/ 5 w 76"/>
                <a:gd name="T63" fmla="*/ 75 h 83"/>
                <a:gd name="T64" fmla="*/ 5 w 76"/>
                <a:gd name="T65" fmla="*/ 77 h 83"/>
                <a:gd name="T66" fmla="*/ 8 w 76"/>
                <a:gd name="T67" fmla="*/ 77 h 83"/>
                <a:gd name="T68" fmla="*/ 8 w 76"/>
                <a:gd name="T69" fmla="*/ 80 h 83"/>
                <a:gd name="T70" fmla="*/ 13 w 76"/>
                <a:gd name="T71" fmla="*/ 80 h 83"/>
                <a:gd name="T72" fmla="*/ 14 w 76"/>
                <a:gd name="T73" fmla="*/ 82 h 83"/>
                <a:gd name="T74" fmla="*/ 28 w 76"/>
                <a:gd name="T75" fmla="*/ 82 h 83"/>
                <a:gd name="T76" fmla="*/ 30 w 76"/>
                <a:gd name="T77" fmla="*/ 80 h 83"/>
                <a:gd name="T78" fmla="*/ 36 w 76"/>
                <a:gd name="T79" fmla="*/ 80 h 83"/>
                <a:gd name="T80" fmla="*/ 41 w 76"/>
                <a:gd name="T81" fmla="*/ 75 h 83"/>
                <a:gd name="T82" fmla="*/ 45 w 76"/>
                <a:gd name="T83" fmla="*/ 75 h 83"/>
                <a:gd name="T84" fmla="*/ 53 w 76"/>
                <a:gd name="T85" fmla="*/ 68 h 83"/>
                <a:gd name="T86" fmla="*/ 53 w 76"/>
                <a:gd name="T87" fmla="*/ 65 h 83"/>
                <a:gd name="T88" fmla="*/ 55 w 76"/>
                <a:gd name="T89" fmla="*/ 65 h 83"/>
                <a:gd name="T90" fmla="*/ 55 w 76"/>
                <a:gd name="T91" fmla="*/ 63 h 83"/>
                <a:gd name="T92" fmla="*/ 61 w 76"/>
                <a:gd name="T93" fmla="*/ 58 h 83"/>
                <a:gd name="T94" fmla="*/ 61 w 76"/>
                <a:gd name="T95" fmla="*/ 55 h 83"/>
                <a:gd name="T96" fmla="*/ 63 w 76"/>
                <a:gd name="T97" fmla="*/ 52 h 83"/>
                <a:gd name="T98" fmla="*/ 63 w 76"/>
                <a:gd name="T99" fmla="*/ 48 h 83"/>
                <a:gd name="T100" fmla="*/ 66 w 76"/>
                <a:gd name="T101" fmla="*/ 43 h 83"/>
                <a:gd name="T102" fmla="*/ 66 w 76"/>
                <a:gd name="T103" fmla="*/ 40 h 83"/>
                <a:gd name="T104" fmla="*/ 68 w 76"/>
                <a:gd name="T105" fmla="*/ 38 h 83"/>
                <a:gd name="T106" fmla="*/ 68 w 76"/>
                <a:gd name="T107" fmla="*/ 31 h 83"/>
                <a:gd name="T108" fmla="*/ 71 w 76"/>
                <a:gd name="T109" fmla="*/ 29 h 83"/>
                <a:gd name="T110" fmla="*/ 71 w 76"/>
                <a:gd name="T111" fmla="*/ 20 h 83"/>
                <a:gd name="T112" fmla="*/ 74 w 76"/>
                <a:gd name="T113" fmla="*/ 18 h 83"/>
                <a:gd name="T114" fmla="*/ 74 w 76"/>
                <a:gd name="T115" fmla="*/ 8 h 83"/>
                <a:gd name="T116" fmla="*/ 75 w 76"/>
                <a:gd name="T117" fmla="*/ 6 h 83"/>
                <a:gd name="T118" fmla="*/ 75 w 76"/>
                <a:gd name="T1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1"/>
                  </a:lnTo>
                  <a:lnTo>
                    <a:pt x="68" y="1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5" y="6"/>
                  </a:lnTo>
                  <a:lnTo>
                    <a:pt x="50" y="8"/>
                  </a:lnTo>
                  <a:lnTo>
                    <a:pt x="47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29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0"/>
                  </a:lnTo>
                  <a:lnTo>
                    <a:pt x="0" y="55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3" y="80"/>
                  </a:lnTo>
                  <a:lnTo>
                    <a:pt x="14" y="82"/>
                  </a:lnTo>
                  <a:lnTo>
                    <a:pt x="28" y="82"/>
                  </a:lnTo>
                  <a:lnTo>
                    <a:pt x="30" y="80"/>
                  </a:lnTo>
                  <a:lnTo>
                    <a:pt x="36" y="80"/>
                  </a:lnTo>
                  <a:lnTo>
                    <a:pt x="41" y="75"/>
                  </a:lnTo>
                  <a:lnTo>
                    <a:pt x="45" y="75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1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4" y="18"/>
                  </a:lnTo>
                  <a:lnTo>
                    <a:pt x="74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3" name="Freeform 179"/>
            <p:cNvSpPr>
              <a:spLocks/>
            </p:cNvSpPr>
            <p:nvPr/>
          </p:nvSpPr>
          <p:spPr bwMode="auto">
            <a:xfrm>
              <a:off x="2900088" y="3152669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3 w 76"/>
                <a:gd name="T21" fmla="*/ 14 h 83"/>
                <a:gd name="T22" fmla="*/ 38 w 76"/>
                <a:gd name="T23" fmla="*/ 14 h 83"/>
                <a:gd name="T24" fmla="*/ 30 w 76"/>
                <a:gd name="T25" fmla="*/ 21 h 83"/>
                <a:gd name="T26" fmla="*/ 28 w 76"/>
                <a:gd name="T27" fmla="*/ 21 h 83"/>
                <a:gd name="T28" fmla="*/ 22 w 76"/>
                <a:gd name="T29" fmla="*/ 24 h 83"/>
                <a:gd name="T30" fmla="*/ 8 w 76"/>
                <a:gd name="T31" fmla="*/ 37 h 83"/>
                <a:gd name="T32" fmla="*/ 8 w 76"/>
                <a:gd name="T33" fmla="*/ 39 h 83"/>
                <a:gd name="T34" fmla="*/ 5 w 76"/>
                <a:gd name="T35" fmla="*/ 42 h 83"/>
                <a:gd name="T36" fmla="*/ 5 w 76"/>
                <a:gd name="T37" fmla="*/ 44 h 83"/>
                <a:gd name="T38" fmla="*/ 3 w 76"/>
                <a:gd name="T39" fmla="*/ 46 h 83"/>
                <a:gd name="T40" fmla="*/ 3 w 76"/>
                <a:gd name="T41" fmla="*/ 52 h 83"/>
                <a:gd name="T42" fmla="*/ 0 w 76"/>
                <a:gd name="T43" fmla="*/ 57 h 83"/>
                <a:gd name="T44" fmla="*/ 0 w 76"/>
                <a:gd name="T45" fmla="*/ 71 h 83"/>
                <a:gd name="T46" fmla="*/ 3 w 76"/>
                <a:gd name="T47" fmla="*/ 74 h 83"/>
                <a:gd name="T48" fmla="*/ 3 w 76"/>
                <a:gd name="T49" fmla="*/ 76 h 83"/>
                <a:gd name="T50" fmla="*/ 5 w 76"/>
                <a:gd name="T51" fmla="*/ 76 h 83"/>
                <a:gd name="T52" fmla="*/ 5 w 76"/>
                <a:gd name="T53" fmla="*/ 78 h 83"/>
                <a:gd name="T54" fmla="*/ 11 w 76"/>
                <a:gd name="T55" fmla="*/ 82 h 83"/>
                <a:gd name="T56" fmla="*/ 30 w 76"/>
                <a:gd name="T57" fmla="*/ 82 h 83"/>
                <a:gd name="T58" fmla="*/ 33 w 76"/>
                <a:gd name="T59" fmla="*/ 81 h 83"/>
                <a:gd name="T60" fmla="*/ 36 w 76"/>
                <a:gd name="T61" fmla="*/ 81 h 83"/>
                <a:gd name="T62" fmla="*/ 38 w 76"/>
                <a:gd name="T63" fmla="*/ 78 h 83"/>
                <a:gd name="T64" fmla="*/ 41 w 76"/>
                <a:gd name="T65" fmla="*/ 78 h 83"/>
                <a:gd name="T66" fmla="*/ 45 w 76"/>
                <a:gd name="T67" fmla="*/ 76 h 83"/>
                <a:gd name="T68" fmla="*/ 53 w 76"/>
                <a:gd name="T69" fmla="*/ 69 h 83"/>
                <a:gd name="T70" fmla="*/ 53 w 76"/>
                <a:gd name="T71" fmla="*/ 67 h 83"/>
                <a:gd name="T72" fmla="*/ 55 w 76"/>
                <a:gd name="T73" fmla="*/ 67 h 83"/>
                <a:gd name="T74" fmla="*/ 55 w 76"/>
                <a:gd name="T75" fmla="*/ 64 h 83"/>
                <a:gd name="T76" fmla="*/ 61 w 76"/>
                <a:gd name="T77" fmla="*/ 59 h 83"/>
                <a:gd name="T78" fmla="*/ 61 w 76"/>
                <a:gd name="T79" fmla="*/ 55 h 83"/>
                <a:gd name="T80" fmla="*/ 63 w 76"/>
                <a:gd name="T81" fmla="*/ 52 h 83"/>
                <a:gd name="T82" fmla="*/ 63 w 76"/>
                <a:gd name="T83" fmla="*/ 49 h 83"/>
                <a:gd name="T84" fmla="*/ 66 w 76"/>
                <a:gd name="T85" fmla="*/ 44 h 83"/>
                <a:gd name="T86" fmla="*/ 66 w 76"/>
                <a:gd name="T87" fmla="*/ 42 h 83"/>
                <a:gd name="T88" fmla="*/ 68 w 76"/>
                <a:gd name="T89" fmla="*/ 39 h 83"/>
                <a:gd name="T90" fmla="*/ 68 w 76"/>
                <a:gd name="T91" fmla="*/ 32 h 83"/>
                <a:gd name="T92" fmla="*/ 71 w 76"/>
                <a:gd name="T93" fmla="*/ 30 h 83"/>
                <a:gd name="T94" fmla="*/ 71 w 76"/>
                <a:gd name="T95" fmla="*/ 21 h 83"/>
                <a:gd name="T96" fmla="*/ 74 w 76"/>
                <a:gd name="T97" fmla="*/ 19 h 83"/>
                <a:gd name="T98" fmla="*/ 74 w 76"/>
                <a:gd name="T99" fmla="*/ 10 h 83"/>
                <a:gd name="T100" fmla="*/ 75 w 76"/>
                <a:gd name="T101" fmla="*/ 7 h 83"/>
                <a:gd name="T102" fmla="*/ 75 w 76"/>
                <a:gd name="T10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1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4" name="Freeform 181"/>
            <p:cNvSpPr>
              <a:spLocks/>
            </p:cNvSpPr>
            <p:nvPr/>
          </p:nvSpPr>
          <p:spPr bwMode="auto">
            <a:xfrm>
              <a:off x="3025500" y="2803420"/>
              <a:ext cx="93663" cy="44450"/>
            </a:xfrm>
            <a:custGeom>
              <a:avLst/>
              <a:gdLst>
                <a:gd name="T0" fmla="*/ 3 w 59"/>
                <a:gd name="T1" fmla="*/ 0 h 28"/>
                <a:gd name="T2" fmla="*/ 0 w 59"/>
                <a:gd name="T3" fmla="*/ 2 h 28"/>
                <a:gd name="T4" fmla="*/ 0 w 59"/>
                <a:gd name="T5" fmla="*/ 17 h 28"/>
                <a:gd name="T6" fmla="*/ 3 w 59"/>
                <a:gd name="T7" fmla="*/ 19 h 28"/>
                <a:gd name="T8" fmla="*/ 3 w 59"/>
                <a:gd name="T9" fmla="*/ 21 h 28"/>
                <a:gd name="T10" fmla="*/ 5 w 59"/>
                <a:gd name="T11" fmla="*/ 21 h 28"/>
                <a:gd name="T12" fmla="*/ 10 w 59"/>
                <a:gd name="T13" fmla="*/ 25 h 28"/>
                <a:gd name="T14" fmla="*/ 15 w 59"/>
                <a:gd name="T15" fmla="*/ 25 h 28"/>
                <a:gd name="T16" fmla="*/ 18 w 59"/>
                <a:gd name="T17" fmla="*/ 27 h 28"/>
                <a:gd name="T18" fmla="*/ 26 w 59"/>
                <a:gd name="T19" fmla="*/ 27 h 28"/>
                <a:gd name="T20" fmla="*/ 29 w 59"/>
                <a:gd name="T21" fmla="*/ 25 h 28"/>
                <a:gd name="T22" fmla="*/ 37 w 59"/>
                <a:gd name="T23" fmla="*/ 25 h 28"/>
                <a:gd name="T24" fmla="*/ 52 w 59"/>
                <a:gd name="T25" fmla="*/ 13 h 28"/>
                <a:gd name="T26" fmla="*/ 54 w 59"/>
                <a:gd name="T27" fmla="*/ 9 h 28"/>
                <a:gd name="T28" fmla="*/ 55 w 59"/>
                <a:gd name="T29" fmla="*/ 8 h 28"/>
                <a:gd name="T30" fmla="*/ 55 w 59"/>
                <a:gd name="T31" fmla="*/ 4 h 28"/>
                <a:gd name="T32" fmla="*/ 58 w 59"/>
                <a:gd name="T33" fmla="*/ 0 h 28"/>
                <a:gd name="T34" fmla="*/ 3 w 59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28">
                  <a:moveTo>
                    <a:pt x="3" y="0"/>
                  </a:moveTo>
                  <a:lnTo>
                    <a:pt x="0" y="2"/>
                  </a:lnTo>
                  <a:lnTo>
                    <a:pt x="0" y="17"/>
                  </a:lnTo>
                  <a:lnTo>
                    <a:pt x="3" y="19"/>
                  </a:lnTo>
                  <a:lnTo>
                    <a:pt x="3" y="21"/>
                  </a:lnTo>
                  <a:lnTo>
                    <a:pt x="5" y="21"/>
                  </a:lnTo>
                  <a:lnTo>
                    <a:pt x="10" y="25"/>
                  </a:lnTo>
                  <a:lnTo>
                    <a:pt x="15" y="25"/>
                  </a:lnTo>
                  <a:lnTo>
                    <a:pt x="18" y="27"/>
                  </a:lnTo>
                  <a:lnTo>
                    <a:pt x="26" y="27"/>
                  </a:lnTo>
                  <a:lnTo>
                    <a:pt x="29" y="25"/>
                  </a:lnTo>
                  <a:lnTo>
                    <a:pt x="37" y="25"/>
                  </a:lnTo>
                  <a:lnTo>
                    <a:pt x="52" y="13"/>
                  </a:lnTo>
                  <a:lnTo>
                    <a:pt x="54" y="9"/>
                  </a:lnTo>
                  <a:lnTo>
                    <a:pt x="55" y="8"/>
                  </a:lnTo>
                  <a:lnTo>
                    <a:pt x="55" y="4"/>
                  </a:lnTo>
                  <a:lnTo>
                    <a:pt x="58" y="0"/>
                  </a:lnTo>
                  <a:lnTo>
                    <a:pt x="3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5" name="Freeform 182"/>
            <p:cNvSpPr>
              <a:spLocks/>
            </p:cNvSpPr>
            <p:nvPr/>
          </p:nvSpPr>
          <p:spPr bwMode="auto">
            <a:xfrm>
              <a:off x="3501750" y="2803420"/>
              <a:ext cx="95250" cy="44450"/>
            </a:xfrm>
            <a:custGeom>
              <a:avLst/>
              <a:gdLst>
                <a:gd name="T0" fmla="*/ 3 w 60"/>
                <a:gd name="T1" fmla="*/ 0 h 28"/>
                <a:gd name="T2" fmla="*/ 0 w 60"/>
                <a:gd name="T3" fmla="*/ 2 h 28"/>
                <a:gd name="T4" fmla="*/ 0 w 60"/>
                <a:gd name="T5" fmla="*/ 17 h 28"/>
                <a:gd name="T6" fmla="*/ 9 w 60"/>
                <a:gd name="T7" fmla="*/ 25 h 28"/>
                <a:gd name="T8" fmla="*/ 14 w 60"/>
                <a:gd name="T9" fmla="*/ 25 h 28"/>
                <a:gd name="T10" fmla="*/ 17 w 60"/>
                <a:gd name="T11" fmla="*/ 27 h 28"/>
                <a:gd name="T12" fmla="*/ 27 w 60"/>
                <a:gd name="T13" fmla="*/ 27 h 28"/>
                <a:gd name="T14" fmla="*/ 32 w 60"/>
                <a:gd name="T15" fmla="*/ 25 h 28"/>
                <a:gd name="T16" fmla="*/ 36 w 60"/>
                <a:gd name="T17" fmla="*/ 25 h 28"/>
                <a:gd name="T18" fmla="*/ 51 w 60"/>
                <a:gd name="T19" fmla="*/ 13 h 28"/>
                <a:gd name="T20" fmla="*/ 54 w 60"/>
                <a:gd name="T21" fmla="*/ 9 h 28"/>
                <a:gd name="T22" fmla="*/ 56 w 60"/>
                <a:gd name="T23" fmla="*/ 8 h 28"/>
                <a:gd name="T24" fmla="*/ 56 w 60"/>
                <a:gd name="T25" fmla="*/ 4 h 28"/>
                <a:gd name="T26" fmla="*/ 59 w 60"/>
                <a:gd name="T27" fmla="*/ 0 h 28"/>
                <a:gd name="T28" fmla="*/ 3 w 60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28">
                  <a:moveTo>
                    <a:pt x="3" y="0"/>
                  </a:moveTo>
                  <a:lnTo>
                    <a:pt x="0" y="2"/>
                  </a:lnTo>
                  <a:lnTo>
                    <a:pt x="0" y="17"/>
                  </a:lnTo>
                  <a:lnTo>
                    <a:pt x="9" y="25"/>
                  </a:lnTo>
                  <a:lnTo>
                    <a:pt x="14" y="25"/>
                  </a:lnTo>
                  <a:lnTo>
                    <a:pt x="17" y="27"/>
                  </a:lnTo>
                  <a:lnTo>
                    <a:pt x="27" y="27"/>
                  </a:lnTo>
                  <a:lnTo>
                    <a:pt x="32" y="25"/>
                  </a:lnTo>
                  <a:lnTo>
                    <a:pt x="36" y="25"/>
                  </a:lnTo>
                  <a:lnTo>
                    <a:pt x="51" y="13"/>
                  </a:lnTo>
                  <a:lnTo>
                    <a:pt x="54" y="9"/>
                  </a:lnTo>
                  <a:lnTo>
                    <a:pt x="56" y="8"/>
                  </a:lnTo>
                  <a:lnTo>
                    <a:pt x="56" y="4"/>
                  </a:lnTo>
                  <a:lnTo>
                    <a:pt x="59" y="0"/>
                  </a:lnTo>
                  <a:lnTo>
                    <a:pt x="3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6" name="Freeform 184"/>
            <p:cNvSpPr>
              <a:spLocks/>
            </p:cNvSpPr>
            <p:nvPr/>
          </p:nvSpPr>
          <p:spPr bwMode="auto">
            <a:xfrm>
              <a:off x="3839675" y="2404153"/>
              <a:ext cx="107898" cy="130478"/>
            </a:xfrm>
            <a:custGeom>
              <a:avLst/>
              <a:gdLst>
                <a:gd name="T0" fmla="*/ 76 w 77"/>
                <a:gd name="T1" fmla="*/ 0 h 82"/>
                <a:gd name="T2" fmla="*/ 73 w 77"/>
                <a:gd name="T3" fmla="*/ 0 h 82"/>
                <a:gd name="T4" fmla="*/ 71 w 77"/>
                <a:gd name="T5" fmla="*/ 2 h 82"/>
                <a:gd name="T6" fmla="*/ 68 w 77"/>
                <a:gd name="T7" fmla="*/ 2 h 82"/>
                <a:gd name="T8" fmla="*/ 66 w 77"/>
                <a:gd name="T9" fmla="*/ 5 h 82"/>
                <a:gd name="T10" fmla="*/ 60 w 77"/>
                <a:gd name="T11" fmla="*/ 5 h 82"/>
                <a:gd name="T12" fmla="*/ 58 w 77"/>
                <a:gd name="T13" fmla="*/ 7 h 82"/>
                <a:gd name="T14" fmla="*/ 55 w 77"/>
                <a:gd name="T15" fmla="*/ 7 h 82"/>
                <a:gd name="T16" fmla="*/ 51 w 77"/>
                <a:gd name="T17" fmla="*/ 8 h 82"/>
                <a:gd name="T18" fmla="*/ 48 w 77"/>
                <a:gd name="T19" fmla="*/ 8 h 82"/>
                <a:gd name="T20" fmla="*/ 43 w 77"/>
                <a:gd name="T21" fmla="*/ 13 h 82"/>
                <a:gd name="T22" fmla="*/ 38 w 77"/>
                <a:gd name="T23" fmla="*/ 13 h 82"/>
                <a:gd name="T24" fmla="*/ 33 w 77"/>
                <a:gd name="T25" fmla="*/ 18 h 82"/>
                <a:gd name="T26" fmla="*/ 30 w 77"/>
                <a:gd name="T27" fmla="*/ 18 h 82"/>
                <a:gd name="T28" fmla="*/ 28 w 77"/>
                <a:gd name="T29" fmla="*/ 20 h 82"/>
                <a:gd name="T30" fmla="*/ 22 w 77"/>
                <a:gd name="T31" fmla="*/ 22 h 82"/>
                <a:gd name="T32" fmla="*/ 21 w 77"/>
                <a:gd name="T33" fmla="*/ 25 h 82"/>
                <a:gd name="T34" fmla="*/ 18 w 77"/>
                <a:gd name="T35" fmla="*/ 25 h 82"/>
                <a:gd name="T36" fmla="*/ 13 w 77"/>
                <a:gd name="T37" fmla="*/ 29 h 82"/>
                <a:gd name="T38" fmla="*/ 13 w 77"/>
                <a:gd name="T39" fmla="*/ 32 h 82"/>
                <a:gd name="T40" fmla="*/ 10 w 77"/>
                <a:gd name="T41" fmla="*/ 34 h 82"/>
                <a:gd name="T42" fmla="*/ 8 w 77"/>
                <a:gd name="T43" fmla="*/ 34 h 82"/>
                <a:gd name="T44" fmla="*/ 8 w 77"/>
                <a:gd name="T45" fmla="*/ 35 h 82"/>
                <a:gd name="T46" fmla="*/ 5 w 77"/>
                <a:gd name="T47" fmla="*/ 38 h 82"/>
                <a:gd name="T48" fmla="*/ 5 w 77"/>
                <a:gd name="T49" fmla="*/ 40 h 82"/>
                <a:gd name="T50" fmla="*/ 3 w 77"/>
                <a:gd name="T51" fmla="*/ 45 h 82"/>
                <a:gd name="T52" fmla="*/ 3 w 77"/>
                <a:gd name="T53" fmla="*/ 52 h 82"/>
                <a:gd name="T54" fmla="*/ 0 w 77"/>
                <a:gd name="T55" fmla="*/ 54 h 82"/>
                <a:gd name="T56" fmla="*/ 0 w 77"/>
                <a:gd name="T57" fmla="*/ 69 h 82"/>
                <a:gd name="T58" fmla="*/ 5 w 77"/>
                <a:gd name="T59" fmla="*/ 74 h 82"/>
                <a:gd name="T60" fmla="*/ 5 w 77"/>
                <a:gd name="T61" fmla="*/ 76 h 82"/>
                <a:gd name="T62" fmla="*/ 8 w 77"/>
                <a:gd name="T63" fmla="*/ 76 h 82"/>
                <a:gd name="T64" fmla="*/ 8 w 77"/>
                <a:gd name="T65" fmla="*/ 79 h 82"/>
                <a:gd name="T66" fmla="*/ 10 w 77"/>
                <a:gd name="T67" fmla="*/ 79 h 82"/>
                <a:gd name="T68" fmla="*/ 13 w 77"/>
                <a:gd name="T69" fmla="*/ 81 h 82"/>
                <a:gd name="T70" fmla="*/ 30 w 77"/>
                <a:gd name="T71" fmla="*/ 81 h 82"/>
                <a:gd name="T72" fmla="*/ 33 w 77"/>
                <a:gd name="T73" fmla="*/ 79 h 82"/>
                <a:gd name="T74" fmla="*/ 35 w 77"/>
                <a:gd name="T75" fmla="*/ 79 h 82"/>
                <a:gd name="T76" fmla="*/ 38 w 77"/>
                <a:gd name="T77" fmla="*/ 76 h 82"/>
                <a:gd name="T78" fmla="*/ 41 w 77"/>
                <a:gd name="T79" fmla="*/ 76 h 82"/>
                <a:gd name="T80" fmla="*/ 46 w 77"/>
                <a:gd name="T81" fmla="*/ 74 h 82"/>
                <a:gd name="T82" fmla="*/ 52 w 77"/>
                <a:gd name="T83" fmla="*/ 67 h 82"/>
                <a:gd name="T84" fmla="*/ 52 w 77"/>
                <a:gd name="T85" fmla="*/ 65 h 82"/>
                <a:gd name="T86" fmla="*/ 55 w 77"/>
                <a:gd name="T87" fmla="*/ 65 h 82"/>
                <a:gd name="T88" fmla="*/ 55 w 77"/>
                <a:gd name="T89" fmla="*/ 62 h 82"/>
                <a:gd name="T90" fmla="*/ 60 w 77"/>
                <a:gd name="T91" fmla="*/ 59 h 82"/>
                <a:gd name="T92" fmla="*/ 60 w 77"/>
                <a:gd name="T93" fmla="*/ 54 h 82"/>
                <a:gd name="T94" fmla="*/ 63 w 77"/>
                <a:gd name="T95" fmla="*/ 52 h 82"/>
                <a:gd name="T96" fmla="*/ 63 w 77"/>
                <a:gd name="T97" fmla="*/ 47 h 82"/>
                <a:gd name="T98" fmla="*/ 66 w 77"/>
                <a:gd name="T99" fmla="*/ 42 h 82"/>
                <a:gd name="T100" fmla="*/ 66 w 77"/>
                <a:gd name="T101" fmla="*/ 40 h 82"/>
                <a:gd name="T102" fmla="*/ 68 w 77"/>
                <a:gd name="T103" fmla="*/ 38 h 82"/>
                <a:gd name="T104" fmla="*/ 68 w 77"/>
                <a:gd name="T105" fmla="*/ 32 h 82"/>
                <a:gd name="T106" fmla="*/ 71 w 77"/>
                <a:gd name="T107" fmla="*/ 29 h 82"/>
                <a:gd name="T108" fmla="*/ 71 w 77"/>
                <a:gd name="T109" fmla="*/ 20 h 82"/>
                <a:gd name="T110" fmla="*/ 73 w 77"/>
                <a:gd name="T111" fmla="*/ 18 h 82"/>
                <a:gd name="T112" fmla="*/ 73 w 77"/>
                <a:gd name="T113" fmla="*/ 8 h 82"/>
                <a:gd name="T114" fmla="*/ 76 w 77"/>
                <a:gd name="T115" fmla="*/ 7 h 82"/>
                <a:gd name="T116" fmla="*/ 76 w 77"/>
                <a:gd name="T1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2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2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29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9"/>
                  </a:lnTo>
                  <a:lnTo>
                    <a:pt x="5" y="74"/>
                  </a:lnTo>
                  <a:lnTo>
                    <a:pt x="5" y="76"/>
                  </a:lnTo>
                  <a:lnTo>
                    <a:pt x="8" y="76"/>
                  </a:lnTo>
                  <a:lnTo>
                    <a:pt x="8" y="79"/>
                  </a:lnTo>
                  <a:lnTo>
                    <a:pt x="10" y="79"/>
                  </a:lnTo>
                  <a:lnTo>
                    <a:pt x="13" y="81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8" y="76"/>
                  </a:lnTo>
                  <a:lnTo>
                    <a:pt x="41" y="76"/>
                  </a:lnTo>
                  <a:lnTo>
                    <a:pt x="46" y="74"/>
                  </a:lnTo>
                  <a:lnTo>
                    <a:pt x="52" y="67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5" y="62"/>
                  </a:lnTo>
                  <a:lnTo>
                    <a:pt x="60" y="59"/>
                  </a:lnTo>
                  <a:lnTo>
                    <a:pt x="60" y="54"/>
                  </a:lnTo>
                  <a:lnTo>
                    <a:pt x="63" y="52"/>
                  </a:lnTo>
                  <a:lnTo>
                    <a:pt x="63" y="47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2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7" name="Freeform 185"/>
            <p:cNvSpPr>
              <a:spLocks/>
            </p:cNvSpPr>
            <p:nvPr/>
          </p:nvSpPr>
          <p:spPr bwMode="auto">
            <a:xfrm>
              <a:off x="4040856" y="2555060"/>
              <a:ext cx="105096" cy="132070"/>
            </a:xfrm>
            <a:custGeom>
              <a:avLst/>
              <a:gdLst>
                <a:gd name="T0" fmla="*/ 74 w 75"/>
                <a:gd name="T1" fmla="*/ 0 h 83"/>
                <a:gd name="T2" fmla="*/ 71 w 75"/>
                <a:gd name="T3" fmla="*/ 0 h 83"/>
                <a:gd name="T4" fmla="*/ 69 w 75"/>
                <a:gd name="T5" fmla="*/ 2 h 83"/>
                <a:gd name="T6" fmla="*/ 66 w 75"/>
                <a:gd name="T7" fmla="*/ 2 h 83"/>
                <a:gd name="T8" fmla="*/ 64 w 75"/>
                <a:gd name="T9" fmla="*/ 5 h 83"/>
                <a:gd name="T10" fmla="*/ 60 w 75"/>
                <a:gd name="T11" fmla="*/ 5 h 83"/>
                <a:gd name="T12" fmla="*/ 57 w 75"/>
                <a:gd name="T13" fmla="*/ 6 h 83"/>
                <a:gd name="T14" fmla="*/ 55 w 75"/>
                <a:gd name="T15" fmla="*/ 6 h 83"/>
                <a:gd name="T16" fmla="*/ 52 w 75"/>
                <a:gd name="T17" fmla="*/ 8 h 83"/>
                <a:gd name="T18" fmla="*/ 49 w 75"/>
                <a:gd name="T19" fmla="*/ 8 h 83"/>
                <a:gd name="T20" fmla="*/ 44 w 75"/>
                <a:gd name="T21" fmla="*/ 11 h 83"/>
                <a:gd name="T22" fmla="*/ 42 w 75"/>
                <a:gd name="T23" fmla="*/ 13 h 83"/>
                <a:gd name="T24" fmla="*/ 39 w 75"/>
                <a:gd name="T25" fmla="*/ 13 h 83"/>
                <a:gd name="T26" fmla="*/ 36 w 75"/>
                <a:gd name="T27" fmla="*/ 15 h 83"/>
                <a:gd name="T28" fmla="*/ 32 w 75"/>
                <a:gd name="T29" fmla="*/ 18 h 83"/>
                <a:gd name="T30" fmla="*/ 30 w 75"/>
                <a:gd name="T31" fmla="*/ 18 h 83"/>
                <a:gd name="T32" fmla="*/ 22 w 75"/>
                <a:gd name="T33" fmla="*/ 25 h 83"/>
                <a:gd name="T34" fmla="*/ 19 w 75"/>
                <a:gd name="T35" fmla="*/ 25 h 83"/>
                <a:gd name="T36" fmla="*/ 9 w 75"/>
                <a:gd name="T37" fmla="*/ 33 h 83"/>
                <a:gd name="T38" fmla="*/ 6 w 75"/>
                <a:gd name="T39" fmla="*/ 33 h 83"/>
                <a:gd name="T40" fmla="*/ 6 w 75"/>
                <a:gd name="T41" fmla="*/ 36 h 83"/>
                <a:gd name="T42" fmla="*/ 4 w 75"/>
                <a:gd name="T43" fmla="*/ 38 h 83"/>
                <a:gd name="T44" fmla="*/ 4 w 75"/>
                <a:gd name="T45" fmla="*/ 40 h 83"/>
                <a:gd name="T46" fmla="*/ 3 w 75"/>
                <a:gd name="T47" fmla="*/ 45 h 83"/>
                <a:gd name="T48" fmla="*/ 3 w 75"/>
                <a:gd name="T49" fmla="*/ 52 h 83"/>
                <a:gd name="T50" fmla="*/ 0 w 75"/>
                <a:gd name="T51" fmla="*/ 55 h 83"/>
                <a:gd name="T52" fmla="*/ 0 w 75"/>
                <a:gd name="T53" fmla="*/ 68 h 83"/>
                <a:gd name="T54" fmla="*/ 3 w 75"/>
                <a:gd name="T55" fmla="*/ 70 h 83"/>
                <a:gd name="T56" fmla="*/ 3 w 75"/>
                <a:gd name="T57" fmla="*/ 72 h 83"/>
                <a:gd name="T58" fmla="*/ 9 w 75"/>
                <a:gd name="T59" fmla="*/ 80 h 83"/>
                <a:gd name="T60" fmla="*/ 12 w 75"/>
                <a:gd name="T61" fmla="*/ 80 h 83"/>
                <a:gd name="T62" fmla="*/ 12 w 75"/>
                <a:gd name="T63" fmla="*/ 82 h 83"/>
                <a:gd name="T64" fmla="*/ 30 w 75"/>
                <a:gd name="T65" fmla="*/ 82 h 83"/>
                <a:gd name="T66" fmla="*/ 32 w 75"/>
                <a:gd name="T67" fmla="*/ 80 h 83"/>
                <a:gd name="T68" fmla="*/ 34 w 75"/>
                <a:gd name="T69" fmla="*/ 80 h 83"/>
                <a:gd name="T70" fmla="*/ 36 w 75"/>
                <a:gd name="T71" fmla="*/ 77 h 83"/>
                <a:gd name="T72" fmla="*/ 42 w 75"/>
                <a:gd name="T73" fmla="*/ 77 h 83"/>
                <a:gd name="T74" fmla="*/ 52 w 75"/>
                <a:gd name="T75" fmla="*/ 68 h 83"/>
                <a:gd name="T76" fmla="*/ 52 w 75"/>
                <a:gd name="T77" fmla="*/ 65 h 83"/>
                <a:gd name="T78" fmla="*/ 55 w 75"/>
                <a:gd name="T79" fmla="*/ 65 h 83"/>
                <a:gd name="T80" fmla="*/ 57 w 75"/>
                <a:gd name="T81" fmla="*/ 63 h 83"/>
                <a:gd name="T82" fmla="*/ 57 w 75"/>
                <a:gd name="T83" fmla="*/ 61 h 83"/>
                <a:gd name="T84" fmla="*/ 60 w 75"/>
                <a:gd name="T85" fmla="*/ 59 h 83"/>
                <a:gd name="T86" fmla="*/ 60 w 75"/>
                <a:gd name="T87" fmla="*/ 55 h 83"/>
                <a:gd name="T88" fmla="*/ 62 w 75"/>
                <a:gd name="T89" fmla="*/ 52 h 83"/>
                <a:gd name="T90" fmla="*/ 62 w 75"/>
                <a:gd name="T91" fmla="*/ 50 h 83"/>
                <a:gd name="T92" fmla="*/ 64 w 75"/>
                <a:gd name="T93" fmla="*/ 48 h 83"/>
                <a:gd name="T94" fmla="*/ 64 w 75"/>
                <a:gd name="T95" fmla="*/ 43 h 83"/>
                <a:gd name="T96" fmla="*/ 66 w 75"/>
                <a:gd name="T97" fmla="*/ 40 h 83"/>
                <a:gd name="T98" fmla="*/ 66 w 75"/>
                <a:gd name="T99" fmla="*/ 33 h 83"/>
                <a:gd name="T100" fmla="*/ 69 w 75"/>
                <a:gd name="T101" fmla="*/ 32 h 83"/>
                <a:gd name="T102" fmla="*/ 69 w 75"/>
                <a:gd name="T103" fmla="*/ 27 h 83"/>
                <a:gd name="T104" fmla="*/ 71 w 75"/>
                <a:gd name="T105" fmla="*/ 23 h 83"/>
                <a:gd name="T106" fmla="*/ 71 w 75"/>
                <a:gd name="T107" fmla="*/ 11 h 83"/>
                <a:gd name="T108" fmla="*/ 74 w 75"/>
                <a:gd name="T109" fmla="*/ 8 h 83"/>
                <a:gd name="T110" fmla="*/ 74 w 75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83">
                  <a:moveTo>
                    <a:pt x="74" y="0"/>
                  </a:moveTo>
                  <a:lnTo>
                    <a:pt x="71" y="0"/>
                  </a:lnTo>
                  <a:lnTo>
                    <a:pt x="69" y="2"/>
                  </a:lnTo>
                  <a:lnTo>
                    <a:pt x="66" y="2"/>
                  </a:lnTo>
                  <a:lnTo>
                    <a:pt x="64" y="5"/>
                  </a:lnTo>
                  <a:lnTo>
                    <a:pt x="60" y="5"/>
                  </a:lnTo>
                  <a:lnTo>
                    <a:pt x="57" y="6"/>
                  </a:lnTo>
                  <a:lnTo>
                    <a:pt x="55" y="6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9" y="13"/>
                  </a:lnTo>
                  <a:lnTo>
                    <a:pt x="36" y="15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9" y="33"/>
                  </a:lnTo>
                  <a:lnTo>
                    <a:pt x="6" y="33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6" y="77"/>
                  </a:lnTo>
                  <a:lnTo>
                    <a:pt x="42" y="77"/>
                  </a:lnTo>
                  <a:lnTo>
                    <a:pt x="52" y="68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7" y="63"/>
                  </a:lnTo>
                  <a:lnTo>
                    <a:pt x="57" y="61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8"/>
                  </a:lnTo>
                  <a:lnTo>
                    <a:pt x="64" y="43"/>
                  </a:lnTo>
                  <a:lnTo>
                    <a:pt x="66" y="40"/>
                  </a:lnTo>
                  <a:lnTo>
                    <a:pt x="66" y="33"/>
                  </a:lnTo>
                  <a:lnTo>
                    <a:pt x="69" y="32"/>
                  </a:lnTo>
                  <a:lnTo>
                    <a:pt x="69" y="27"/>
                  </a:lnTo>
                  <a:lnTo>
                    <a:pt x="71" y="23"/>
                  </a:lnTo>
                  <a:lnTo>
                    <a:pt x="71" y="11"/>
                  </a:lnTo>
                  <a:lnTo>
                    <a:pt x="74" y="8"/>
                  </a:lnTo>
                  <a:lnTo>
                    <a:pt x="7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8" name="Freeform 186"/>
            <p:cNvSpPr>
              <a:spLocks/>
            </p:cNvSpPr>
            <p:nvPr/>
          </p:nvSpPr>
          <p:spPr bwMode="auto">
            <a:xfrm>
              <a:off x="4278274" y="2601461"/>
              <a:ext cx="109300" cy="132070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1 w 78"/>
                <a:gd name="T11" fmla="*/ 4 h 83"/>
                <a:gd name="T12" fmla="*/ 58 w 78"/>
                <a:gd name="T13" fmla="*/ 6 h 83"/>
                <a:gd name="T14" fmla="*/ 56 w 78"/>
                <a:gd name="T15" fmla="*/ 6 h 83"/>
                <a:gd name="T16" fmla="*/ 50 w 78"/>
                <a:gd name="T17" fmla="*/ 8 h 83"/>
                <a:gd name="T18" fmla="*/ 48 w 78"/>
                <a:gd name="T19" fmla="*/ 8 h 83"/>
                <a:gd name="T20" fmla="*/ 44 w 78"/>
                <a:gd name="T21" fmla="*/ 13 h 83"/>
                <a:gd name="T22" fmla="*/ 39 w 78"/>
                <a:gd name="T23" fmla="*/ 13 h 83"/>
                <a:gd name="T24" fmla="*/ 33 w 78"/>
                <a:gd name="T25" fmla="*/ 18 h 83"/>
                <a:gd name="T26" fmla="*/ 31 w 78"/>
                <a:gd name="T27" fmla="*/ 18 h 83"/>
                <a:gd name="T28" fmla="*/ 28 w 78"/>
                <a:gd name="T29" fmla="*/ 20 h 83"/>
                <a:gd name="T30" fmla="*/ 23 w 78"/>
                <a:gd name="T31" fmla="*/ 23 h 83"/>
                <a:gd name="T32" fmla="*/ 20 w 78"/>
                <a:gd name="T33" fmla="*/ 25 h 83"/>
                <a:gd name="T34" fmla="*/ 17 w 78"/>
                <a:gd name="T35" fmla="*/ 25 h 83"/>
                <a:gd name="T36" fmla="*/ 13 w 78"/>
                <a:gd name="T37" fmla="*/ 30 h 83"/>
                <a:gd name="T38" fmla="*/ 13 w 78"/>
                <a:gd name="T39" fmla="*/ 31 h 83"/>
                <a:gd name="T40" fmla="*/ 11 w 78"/>
                <a:gd name="T41" fmla="*/ 33 h 83"/>
                <a:gd name="T42" fmla="*/ 8 w 78"/>
                <a:gd name="T43" fmla="*/ 33 h 83"/>
                <a:gd name="T44" fmla="*/ 8 w 78"/>
                <a:gd name="T45" fmla="*/ 36 h 83"/>
                <a:gd name="T46" fmla="*/ 5 w 78"/>
                <a:gd name="T47" fmla="*/ 38 h 83"/>
                <a:gd name="T48" fmla="*/ 5 w 78"/>
                <a:gd name="T49" fmla="*/ 40 h 83"/>
                <a:gd name="T50" fmla="*/ 3 w 78"/>
                <a:gd name="T51" fmla="*/ 45 h 83"/>
                <a:gd name="T52" fmla="*/ 3 w 78"/>
                <a:gd name="T53" fmla="*/ 52 h 83"/>
                <a:gd name="T54" fmla="*/ 0 w 78"/>
                <a:gd name="T55" fmla="*/ 55 h 83"/>
                <a:gd name="T56" fmla="*/ 0 w 78"/>
                <a:gd name="T57" fmla="*/ 68 h 83"/>
                <a:gd name="T58" fmla="*/ 3 w 78"/>
                <a:gd name="T59" fmla="*/ 70 h 83"/>
                <a:gd name="T60" fmla="*/ 3 w 78"/>
                <a:gd name="T61" fmla="*/ 72 h 83"/>
                <a:gd name="T62" fmla="*/ 11 w 78"/>
                <a:gd name="T63" fmla="*/ 80 h 83"/>
                <a:gd name="T64" fmla="*/ 13 w 78"/>
                <a:gd name="T65" fmla="*/ 80 h 83"/>
                <a:gd name="T66" fmla="*/ 13 w 78"/>
                <a:gd name="T67" fmla="*/ 82 h 83"/>
                <a:gd name="T68" fmla="*/ 31 w 78"/>
                <a:gd name="T69" fmla="*/ 82 h 83"/>
                <a:gd name="T70" fmla="*/ 33 w 78"/>
                <a:gd name="T71" fmla="*/ 80 h 83"/>
                <a:gd name="T72" fmla="*/ 36 w 78"/>
                <a:gd name="T73" fmla="*/ 80 h 83"/>
                <a:gd name="T74" fmla="*/ 39 w 78"/>
                <a:gd name="T75" fmla="*/ 77 h 83"/>
                <a:gd name="T76" fmla="*/ 44 w 78"/>
                <a:gd name="T77" fmla="*/ 77 h 83"/>
                <a:gd name="T78" fmla="*/ 53 w 78"/>
                <a:gd name="T79" fmla="*/ 68 h 83"/>
                <a:gd name="T80" fmla="*/ 53 w 78"/>
                <a:gd name="T81" fmla="*/ 65 h 83"/>
                <a:gd name="T82" fmla="*/ 56 w 78"/>
                <a:gd name="T83" fmla="*/ 65 h 83"/>
                <a:gd name="T84" fmla="*/ 58 w 78"/>
                <a:gd name="T85" fmla="*/ 63 h 83"/>
                <a:gd name="T86" fmla="*/ 58 w 78"/>
                <a:gd name="T87" fmla="*/ 61 h 83"/>
                <a:gd name="T88" fmla="*/ 61 w 78"/>
                <a:gd name="T89" fmla="*/ 59 h 83"/>
                <a:gd name="T90" fmla="*/ 61 w 78"/>
                <a:gd name="T91" fmla="*/ 55 h 83"/>
                <a:gd name="T92" fmla="*/ 64 w 78"/>
                <a:gd name="T93" fmla="*/ 52 h 83"/>
                <a:gd name="T94" fmla="*/ 64 w 78"/>
                <a:gd name="T95" fmla="*/ 50 h 83"/>
                <a:gd name="T96" fmla="*/ 66 w 78"/>
                <a:gd name="T97" fmla="*/ 48 h 83"/>
                <a:gd name="T98" fmla="*/ 66 w 78"/>
                <a:gd name="T99" fmla="*/ 43 h 83"/>
                <a:gd name="T100" fmla="*/ 69 w 78"/>
                <a:gd name="T101" fmla="*/ 40 h 83"/>
                <a:gd name="T102" fmla="*/ 69 w 78"/>
                <a:gd name="T103" fmla="*/ 33 h 83"/>
                <a:gd name="T104" fmla="*/ 72 w 78"/>
                <a:gd name="T105" fmla="*/ 31 h 83"/>
                <a:gd name="T106" fmla="*/ 72 w 78"/>
                <a:gd name="T107" fmla="*/ 27 h 83"/>
                <a:gd name="T108" fmla="*/ 74 w 78"/>
                <a:gd name="T109" fmla="*/ 23 h 83"/>
                <a:gd name="T110" fmla="*/ 74 w 78"/>
                <a:gd name="T111" fmla="*/ 11 h 83"/>
                <a:gd name="T112" fmla="*/ 77 w 78"/>
                <a:gd name="T113" fmla="*/ 8 h 83"/>
                <a:gd name="T114" fmla="*/ 77 w 78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4" y="13"/>
                  </a:lnTo>
                  <a:lnTo>
                    <a:pt x="39" y="13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8" y="20"/>
                  </a:lnTo>
                  <a:lnTo>
                    <a:pt x="23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11" y="80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6" y="65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3"/>
                  </a:lnTo>
                  <a:lnTo>
                    <a:pt x="69" y="40"/>
                  </a:lnTo>
                  <a:lnTo>
                    <a:pt x="69" y="33"/>
                  </a:lnTo>
                  <a:lnTo>
                    <a:pt x="72" y="31"/>
                  </a:lnTo>
                  <a:lnTo>
                    <a:pt x="72" y="27"/>
                  </a:lnTo>
                  <a:lnTo>
                    <a:pt x="74" y="23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9" name="Freeform 188"/>
            <p:cNvSpPr>
              <a:spLocks/>
            </p:cNvSpPr>
            <p:nvPr/>
          </p:nvSpPr>
          <p:spPr bwMode="auto">
            <a:xfrm>
              <a:off x="4207505" y="2514097"/>
              <a:ext cx="110701" cy="130478"/>
            </a:xfrm>
            <a:custGeom>
              <a:avLst/>
              <a:gdLst>
                <a:gd name="T0" fmla="*/ 78 w 79"/>
                <a:gd name="T1" fmla="*/ 0 h 82"/>
                <a:gd name="T2" fmla="*/ 75 w 79"/>
                <a:gd name="T3" fmla="*/ 0 h 82"/>
                <a:gd name="T4" fmla="*/ 73 w 79"/>
                <a:gd name="T5" fmla="*/ 2 h 82"/>
                <a:gd name="T6" fmla="*/ 70 w 79"/>
                <a:gd name="T7" fmla="*/ 2 h 82"/>
                <a:gd name="T8" fmla="*/ 67 w 79"/>
                <a:gd name="T9" fmla="*/ 5 h 82"/>
                <a:gd name="T10" fmla="*/ 62 w 79"/>
                <a:gd name="T11" fmla="*/ 5 h 82"/>
                <a:gd name="T12" fmla="*/ 59 w 79"/>
                <a:gd name="T13" fmla="*/ 7 h 82"/>
                <a:gd name="T14" fmla="*/ 56 w 79"/>
                <a:gd name="T15" fmla="*/ 7 h 82"/>
                <a:gd name="T16" fmla="*/ 54 w 79"/>
                <a:gd name="T17" fmla="*/ 9 h 82"/>
                <a:gd name="T18" fmla="*/ 52 w 79"/>
                <a:gd name="T19" fmla="*/ 9 h 82"/>
                <a:gd name="T20" fmla="*/ 47 w 79"/>
                <a:gd name="T21" fmla="*/ 12 h 82"/>
                <a:gd name="T22" fmla="*/ 44 w 79"/>
                <a:gd name="T23" fmla="*/ 14 h 82"/>
                <a:gd name="T24" fmla="*/ 42 w 79"/>
                <a:gd name="T25" fmla="*/ 14 h 82"/>
                <a:gd name="T26" fmla="*/ 39 w 79"/>
                <a:gd name="T27" fmla="*/ 16 h 82"/>
                <a:gd name="T28" fmla="*/ 34 w 79"/>
                <a:gd name="T29" fmla="*/ 19 h 82"/>
                <a:gd name="T30" fmla="*/ 31 w 79"/>
                <a:gd name="T31" fmla="*/ 19 h 82"/>
                <a:gd name="T32" fmla="*/ 23 w 79"/>
                <a:gd name="T33" fmla="*/ 25 h 82"/>
                <a:gd name="T34" fmla="*/ 22 w 79"/>
                <a:gd name="T35" fmla="*/ 25 h 82"/>
                <a:gd name="T36" fmla="*/ 11 w 79"/>
                <a:gd name="T37" fmla="*/ 34 h 82"/>
                <a:gd name="T38" fmla="*/ 8 w 79"/>
                <a:gd name="T39" fmla="*/ 34 h 82"/>
                <a:gd name="T40" fmla="*/ 8 w 79"/>
                <a:gd name="T41" fmla="*/ 36 h 82"/>
                <a:gd name="T42" fmla="*/ 5 w 79"/>
                <a:gd name="T43" fmla="*/ 39 h 82"/>
                <a:gd name="T44" fmla="*/ 5 w 79"/>
                <a:gd name="T45" fmla="*/ 41 h 82"/>
                <a:gd name="T46" fmla="*/ 3 w 79"/>
                <a:gd name="T47" fmla="*/ 46 h 82"/>
                <a:gd name="T48" fmla="*/ 3 w 79"/>
                <a:gd name="T49" fmla="*/ 52 h 82"/>
                <a:gd name="T50" fmla="*/ 0 w 79"/>
                <a:gd name="T51" fmla="*/ 54 h 82"/>
                <a:gd name="T52" fmla="*/ 0 w 79"/>
                <a:gd name="T53" fmla="*/ 68 h 82"/>
                <a:gd name="T54" fmla="*/ 3 w 79"/>
                <a:gd name="T55" fmla="*/ 70 h 82"/>
                <a:gd name="T56" fmla="*/ 3 w 79"/>
                <a:gd name="T57" fmla="*/ 73 h 82"/>
                <a:gd name="T58" fmla="*/ 11 w 79"/>
                <a:gd name="T59" fmla="*/ 79 h 82"/>
                <a:gd name="T60" fmla="*/ 13 w 79"/>
                <a:gd name="T61" fmla="*/ 79 h 82"/>
                <a:gd name="T62" fmla="*/ 13 w 79"/>
                <a:gd name="T63" fmla="*/ 81 h 82"/>
                <a:gd name="T64" fmla="*/ 31 w 79"/>
                <a:gd name="T65" fmla="*/ 81 h 82"/>
                <a:gd name="T66" fmla="*/ 34 w 79"/>
                <a:gd name="T67" fmla="*/ 79 h 82"/>
                <a:gd name="T68" fmla="*/ 36 w 79"/>
                <a:gd name="T69" fmla="*/ 79 h 82"/>
                <a:gd name="T70" fmla="*/ 39 w 79"/>
                <a:gd name="T71" fmla="*/ 76 h 82"/>
                <a:gd name="T72" fmla="*/ 44 w 79"/>
                <a:gd name="T73" fmla="*/ 76 h 82"/>
                <a:gd name="T74" fmla="*/ 54 w 79"/>
                <a:gd name="T75" fmla="*/ 68 h 82"/>
                <a:gd name="T76" fmla="*/ 54 w 79"/>
                <a:gd name="T77" fmla="*/ 66 h 82"/>
                <a:gd name="T78" fmla="*/ 56 w 79"/>
                <a:gd name="T79" fmla="*/ 66 h 82"/>
                <a:gd name="T80" fmla="*/ 59 w 79"/>
                <a:gd name="T81" fmla="*/ 63 h 82"/>
                <a:gd name="T82" fmla="*/ 59 w 79"/>
                <a:gd name="T83" fmla="*/ 61 h 82"/>
                <a:gd name="T84" fmla="*/ 62 w 79"/>
                <a:gd name="T85" fmla="*/ 59 h 82"/>
                <a:gd name="T86" fmla="*/ 62 w 79"/>
                <a:gd name="T87" fmla="*/ 54 h 82"/>
                <a:gd name="T88" fmla="*/ 65 w 79"/>
                <a:gd name="T89" fmla="*/ 52 h 82"/>
                <a:gd name="T90" fmla="*/ 65 w 79"/>
                <a:gd name="T91" fmla="*/ 49 h 82"/>
                <a:gd name="T92" fmla="*/ 67 w 79"/>
                <a:gd name="T93" fmla="*/ 47 h 82"/>
                <a:gd name="T94" fmla="*/ 67 w 79"/>
                <a:gd name="T95" fmla="*/ 43 h 82"/>
                <a:gd name="T96" fmla="*/ 70 w 79"/>
                <a:gd name="T97" fmla="*/ 41 h 82"/>
                <a:gd name="T98" fmla="*/ 70 w 79"/>
                <a:gd name="T99" fmla="*/ 34 h 82"/>
                <a:gd name="T100" fmla="*/ 73 w 79"/>
                <a:gd name="T101" fmla="*/ 32 h 82"/>
                <a:gd name="T102" fmla="*/ 73 w 79"/>
                <a:gd name="T103" fmla="*/ 27 h 82"/>
                <a:gd name="T104" fmla="*/ 75 w 79"/>
                <a:gd name="T105" fmla="*/ 22 h 82"/>
                <a:gd name="T106" fmla="*/ 75 w 79"/>
                <a:gd name="T107" fmla="*/ 12 h 82"/>
                <a:gd name="T108" fmla="*/ 78 w 79"/>
                <a:gd name="T109" fmla="*/ 9 h 82"/>
                <a:gd name="T110" fmla="*/ 78 w 79"/>
                <a:gd name="T1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82">
                  <a:moveTo>
                    <a:pt x="78" y="0"/>
                  </a:moveTo>
                  <a:lnTo>
                    <a:pt x="75" y="0"/>
                  </a:lnTo>
                  <a:lnTo>
                    <a:pt x="73" y="2"/>
                  </a:lnTo>
                  <a:lnTo>
                    <a:pt x="70" y="2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4" y="9"/>
                  </a:lnTo>
                  <a:lnTo>
                    <a:pt x="52" y="9"/>
                  </a:lnTo>
                  <a:lnTo>
                    <a:pt x="47" y="12"/>
                  </a:lnTo>
                  <a:lnTo>
                    <a:pt x="44" y="14"/>
                  </a:lnTo>
                  <a:lnTo>
                    <a:pt x="42" y="14"/>
                  </a:lnTo>
                  <a:lnTo>
                    <a:pt x="39" y="16"/>
                  </a:lnTo>
                  <a:lnTo>
                    <a:pt x="34" y="19"/>
                  </a:lnTo>
                  <a:lnTo>
                    <a:pt x="31" y="19"/>
                  </a:lnTo>
                  <a:lnTo>
                    <a:pt x="23" y="25"/>
                  </a:lnTo>
                  <a:lnTo>
                    <a:pt x="22" y="25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5" y="39"/>
                  </a:lnTo>
                  <a:lnTo>
                    <a:pt x="5" y="41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3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81"/>
                  </a:lnTo>
                  <a:lnTo>
                    <a:pt x="31" y="81"/>
                  </a:lnTo>
                  <a:lnTo>
                    <a:pt x="34" y="79"/>
                  </a:lnTo>
                  <a:lnTo>
                    <a:pt x="36" y="79"/>
                  </a:lnTo>
                  <a:lnTo>
                    <a:pt x="39" y="76"/>
                  </a:lnTo>
                  <a:lnTo>
                    <a:pt x="44" y="76"/>
                  </a:lnTo>
                  <a:lnTo>
                    <a:pt x="54" y="68"/>
                  </a:lnTo>
                  <a:lnTo>
                    <a:pt x="54" y="66"/>
                  </a:lnTo>
                  <a:lnTo>
                    <a:pt x="56" y="66"/>
                  </a:lnTo>
                  <a:lnTo>
                    <a:pt x="59" y="63"/>
                  </a:lnTo>
                  <a:lnTo>
                    <a:pt x="59" y="61"/>
                  </a:lnTo>
                  <a:lnTo>
                    <a:pt x="62" y="59"/>
                  </a:lnTo>
                  <a:lnTo>
                    <a:pt x="62" y="54"/>
                  </a:lnTo>
                  <a:lnTo>
                    <a:pt x="65" y="52"/>
                  </a:lnTo>
                  <a:lnTo>
                    <a:pt x="65" y="49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70" y="41"/>
                  </a:lnTo>
                  <a:lnTo>
                    <a:pt x="70" y="34"/>
                  </a:lnTo>
                  <a:lnTo>
                    <a:pt x="73" y="32"/>
                  </a:lnTo>
                  <a:lnTo>
                    <a:pt x="73" y="27"/>
                  </a:lnTo>
                  <a:lnTo>
                    <a:pt x="75" y="22"/>
                  </a:lnTo>
                  <a:lnTo>
                    <a:pt x="75" y="12"/>
                  </a:lnTo>
                  <a:lnTo>
                    <a:pt x="78" y="9"/>
                  </a:lnTo>
                  <a:lnTo>
                    <a:pt x="7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0" name="Freeform 190"/>
            <p:cNvSpPr>
              <a:spLocks/>
            </p:cNvSpPr>
            <p:nvPr/>
          </p:nvSpPr>
          <p:spPr bwMode="auto">
            <a:xfrm>
              <a:off x="3399674" y="2412109"/>
              <a:ext cx="109300" cy="132070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4 w 78"/>
                <a:gd name="T11" fmla="*/ 4 h 83"/>
                <a:gd name="T12" fmla="*/ 61 w 78"/>
                <a:gd name="T13" fmla="*/ 6 h 83"/>
                <a:gd name="T14" fmla="*/ 58 w 78"/>
                <a:gd name="T15" fmla="*/ 6 h 83"/>
                <a:gd name="T16" fmla="*/ 57 w 78"/>
                <a:gd name="T17" fmla="*/ 8 h 83"/>
                <a:gd name="T18" fmla="*/ 54 w 78"/>
                <a:gd name="T19" fmla="*/ 8 h 83"/>
                <a:gd name="T20" fmla="*/ 52 w 78"/>
                <a:gd name="T21" fmla="*/ 11 h 83"/>
                <a:gd name="T22" fmla="*/ 46 w 78"/>
                <a:gd name="T23" fmla="*/ 11 h 83"/>
                <a:gd name="T24" fmla="*/ 39 w 78"/>
                <a:gd name="T25" fmla="*/ 18 h 83"/>
                <a:gd name="T26" fmla="*/ 33 w 78"/>
                <a:gd name="T27" fmla="*/ 18 h 83"/>
                <a:gd name="T28" fmla="*/ 27 w 78"/>
                <a:gd name="T29" fmla="*/ 25 h 83"/>
                <a:gd name="T30" fmla="*/ 24 w 78"/>
                <a:gd name="T31" fmla="*/ 25 h 83"/>
                <a:gd name="T32" fmla="*/ 11 w 78"/>
                <a:gd name="T33" fmla="*/ 36 h 83"/>
                <a:gd name="T34" fmla="*/ 8 w 78"/>
                <a:gd name="T35" fmla="*/ 36 h 83"/>
                <a:gd name="T36" fmla="*/ 8 w 78"/>
                <a:gd name="T37" fmla="*/ 38 h 83"/>
                <a:gd name="T38" fmla="*/ 5 w 78"/>
                <a:gd name="T39" fmla="*/ 40 h 83"/>
                <a:gd name="T40" fmla="*/ 5 w 78"/>
                <a:gd name="T41" fmla="*/ 43 h 83"/>
                <a:gd name="T42" fmla="*/ 3 w 78"/>
                <a:gd name="T43" fmla="*/ 45 h 83"/>
                <a:gd name="T44" fmla="*/ 3 w 78"/>
                <a:gd name="T45" fmla="*/ 52 h 83"/>
                <a:gd name="T46" fmla="*/ 0 w 78"/>
                <a:gd name="T47" fmla="*/ 57 h 83"/>
                <a:gd name="T48" fmla="*/ 0 w 78"/>
                <a:gd name="T49" fmla="*/ 68 h 83"/>
                <a:gd name="T50" fmla="*/ 3 w 78"/>
                <a:gd name="T51" fmla="*/ 70 h 83"/>
                <a:gd name="T52" fmla="*/ 3 w 78"/>
                <a:gd name="T53" fmla="*/ 75 h 83"/>
                <a:gd name="T54" fmla="*/ 5 w 78"/>
                <a:gd name="T55" fmla="*/ 75 h 83"/>
                <a:gd name="T56" fmla="*/ 8 w 78"/>
                <a:gd name="T57" fmla="*/ 77 h 83"/>
                <a:gd name="T58" fmla="*/ 8 w 78"/>
                <a:gd name="T59" fmla="*/ 80 h 83"/>
                <a:gd name="T60" fmla="*/ 11 w 78"/>
                <a:gd name="T61" fmla="*/ 80 h 83"/>
                <a:gd name="T62" fmla="*/ 13 w 78"/>
                <a:gd name="T63" fmla="*/ 82 h 83"/>
                <a:gd name="T64" fmla="*/ 31 w 78"/>
                <a:gd name="T65" fmla="*/ 82 h 83"/>
                <a:gd name="T66" fmla="*/ 33 w 78"/>
                <a:gd name="T67" fmla="*/ 80 h 83"/>
                <a:gd name="T68" fmla="*/ 36 w 78"/>
                <a:gd name="T69" fmla="*/ 80 h 83"/>
                <a:gd name="T70" fmla="*/ 39 w 78"/>
                <a:gd name="T71" fmla="*/ 77 h 83"/>
                <a:gd name="T72" fmla="*/ 44 w 78"/>
                <a:gd name="T73" fmla="*/ 77 h 83"/>
                <a:gd name="T74" fmla="*/ 58 w 78"/>
                <a:gd name="T75" fmla="*/ 63 h 83"/>
                <a:gd name="T76" fmla="*/ 58 w 78"/>
                <a:gd name="T77" fmla="*/ 61 h 83"/>
                <a:gd name="T78" fmla="*/ 61 w 78"/>
                <a:gd name="T79" fmla="*/ 58 h 83"/>
                <a:gd name="T80" fmla="*/ 61 w 78"/>
                <a:gd name="T81" fmla="*/ 57 h 83"/>
                <a:gd name="T82" fmla="*/ 64 w 78"/>
                <a:gd name="T83" fmla="*/ 55 h 83"/>
                <a:gd name="T84" fmla="*/ 64 w 78"/>
                <a:gd name="T85" fmla="*/ 50 h 83"/>
                <a:gd name="T86" fmla="*/ 66 w 78"/>
                <a:gd name="T87" fmla="*/ 48 h 83"/>
                <a:gd name="T88" fmla="*/ 66 w 78"/>
                <a:gd name="T89" fmla="*/ 45 h 83"/>
                <a:gd name="T90" fmla="*/ 69 w 78"/>
                <a:gd name="T91" fmla="*/ 43 h 83"/>
                <a:gd name="T92" fmla="*/ 69 w 78"/>
                <a:gd name="T93" fmla="*/ 36 h 83"/>
                <a:gd name="T94" fmla="*/ 72 w 78"/>
                <a:gd name="T95" fmla="*/ 33 h 83"/>
                <a:gd name="T96" fmla="*/ 72 w 78"/>
                <a:gd name="T97" fmla="*/ 27 h 83"/>
                <a:gd name="T98" fmla="*/ 74 w 78"/>
                <a:gd name="T99" fmla="*/ 25 h 83"/>
                <a:gd name="T100" fmla="*/ 74 w 78"/>
                <a:gd name="T101" fmla="*/ 11 h 83"/>
                <a:gd name="T102" fmla="*/ 77 w 78"/>
                <a:gd name="T103" fmla="*/ 8 h 83"/>
                <a:gd name="T104" fmla="*/ 77 w 78"/>
                <a:gd name="T10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7" y="8"/>
                  </a:lnTo>
                  <a:lnTo>
                    <a:pt x="54" y="8"/>
                  </a:lnTo>
                  <a:lnTo>
                    <a:pt x="52" y="11"/>
                  </a:lnTo>
                  <a:lnTo>
                    <a:pt x="46" y="11"/>
                  </a:lnTo>
                  <a:lnTo>
                    <a:pt x="39" y="18"/>
                  </a:lnTo>
                  <a:lnTo>
                    <a:pt x="33" y="18"/>
                  </a:lnTo>
                  <a:lnTo>
                    <a:pt x="27" y="25"/>
                  </a:lnTo>
                  <a:lnTo>
                    <a:pt x="24" y="25"/>
                  </a:lnTo>
                  <a:lnTo>
                    <a:pt x="11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1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8"/>
                  </a:lnTo>
                  <a:lnTo>
                    <a:pt x="61" y="57"/>
                  </a:lnTo>
                  <a:lnTo>
                    <a:pt x="64" y="55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5"/>
                  </a:lnTo>
                  <a:lnTo>
                    <a:pt x="69" y="43"/>
                  </a:lnTo>
                  <a:lnTo>
                    <a:pt x="69" y="36"/>
                  </a:lnTo>
                  <a:lnTo>
                    <a:pt x="72" y="33"/>
                  </a:lnTo>
                  <a:lnTo>
                    <a:pt x="72" y="27"/>
                  </a:lnTo>
                  <a:lnTo>
                    <a:pt x="74" y="25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1" name="Freeform 191"/>
            <p:cNvSpPr>
              <a:spLocks/>
            </p:cNvSpPr>
            <p:nvPr/>
          </p:nvSpPr>
          <p:spPr bwMode="auto">
            <a:xfrm>
              <a:off x="3491866" y="2734466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1 h 83"/>
                <a:gd name="T6" fmla="*/ 67 w 76"/>
                <a:gd name="T7" fmla="*/ 1 h 83"/>
                <a:gd name="T8" fmla="*/ 66 w 76"/>
                <a:gd name="T9" fmla="*/ 4 h 83"/>
                <a:gd name="T10" fmla="*/ 63 w 76"/>
                <a:gd name="T11" fmla="*/ 4 h 83"/>
                <a:gd name="T12" fmla="*/ 61 w 76"/>
                <a:gd name="T13" fmla="*/ 6 h 83"/>
                <a:gd name="T14" fmla="*/ 58 w 76"/>
                <a:gd name="T15" fmla="*/ 6 h 83"/>
                <a:gd name="T16" fmla="*/ 55 w 76"/>
                <a:gd name="T17" fmla="*/ 8 h 83"/>
                <a:gd name="T18" fmla="*/ 50 w 76"/>
                <a:gd name="T19" fmla="*/ 8 h 83"/>
                <a:gd name="T20" fmla="*/ 47 w 76"/>
                <a:gd name="T21" fmla="*/ 11 h 83"/>
                <a:gd name="T22" fmla="*/ 45 w 76"/>
                <a:gd name="T23" fmla="*/ 11 h 83"/>
                <a:gd name="T24" fmla="*/ 42 w 76"/>
                <a:gd name="T25" fmla="*/ 13 h 83"/>
                <a:gd name="T26" fmla="*/ 37 w 76"/>
                <a:gd name="T27" fmla="*/ 15 h 83"/>
                <a:gd name="T28" fmla="*/ 36 w 76"/>
                <a:gd name="T29" fmla="*/ 18 h 83"/>
                <a:gd name="T30" fmla="*/ 33 w 76"/>
                <a:gd name="T31" fmla="*/ 18 h 83"/>
                <a:gd name="T32" fmla="*/ 28 w 76"/>
                <a:gd name="T33" fmla="*/ 23 h 83"/>
                <a:gd name="T34" fmla="*/ 22 w 76"/>
                <a:gd name="T35" fmla="*/ 25 h 83"/>
                <a:gd name="T36" fmla="*/ 20 w 76"/>
                <a:gd name="T37" fmla="*/ 25 h 83"/>
                <a:gd name="T38" fmla="*/ 12 w 76"/>
                <a:gd name="T39" fmla="*/ 31 h 83"/>
                <a:gd name="T40" fmla="*/ 12 w 76"/>
                <a:gd name="T41" fmla="*/ 33 h 83"/>
                <a:gd name="T42" fmla="*/ 9 w 76"/>
                <a:gd name="T43" fmla="*/ 36 h 83"/>
                <a:gd name="T44" fmla="*/ 7 w 76"/>
                <a:gd name="T45" fmla="*/ 36 h 83"/>
                <a:gd name="T46" fmla="*/ 7 w 76"/>
                <a:gd name="T47" fmla="*/ 38 h 83"/>
                <a:gd name="T48" fmla="*/ 5 w 76"/>
                <a:gd name="T49" fmla="*/ 40 h 83"/>
                <a:gd name="T50" fmla="*/ 5 w 76"/>
                <a:gd name="T51" fmla="*/ 43 h 83"/>
                <a:gd name="T52" fmla="*/ 3 w 76"/>
                <a:gd name="T53" fmla="*/ 45 h 83"/>
                <a:gd name="T54" fmla="*/ 3 w 76"/>
                <a:gd name="T55" fmla="*/ 52 h 83"/>
                <a:gd name="T56" fmla="*/ 0 w 76"/>
                <a:gd name="T57" fmla="*/ 56 h 83"/>
                <a:gd name="T58" fmla="*/ 0 w 76"/>
                <a:gd name="T59" fmla="*/ 70 h 83"/>
                <a:gd name="T60" fmla="*/ 3 w 76"/>
                <a:gd name="T61" fmla="*/ 72 h 83"/>
                <a:gd name="T62" fmla="*/ 3 w 76"/>
                <a:gd name="T63" fmla="*/ 75 h 83"/>
                <a:gd name="T64" fmla="*/ 5 w 76"/>
                <a:gd name="T65" fmla="*/ 75 h 83"/>
                <a:gd name="T66" fmla="*/ 5 w 76"/>
                <a:gd name="T67" fmla="*/ 77 h 83"/>
                <a:gd name="T68" fmla="*/ 9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5 w 76"/>
                <a:gd name="T83" fmla="*/ 65 h 83"/>
                <a:gd name="T84" fmla="*/ 55 w 76"/>
                <a:gd name="T85" fmla="*/ 63 h 83"/>
                <a:gd name="T86" fmla="*/ 61 w 76"/>
                <a:gd name="T87" fmla="*/ 58 h 83"/>
                <a:gd name="T88" fmla="*/ 61 w 76"/>
                <a:gd name="T89" fmla="*/ 56 h 83"/>
                <a:gd name="T90" fmla="*/ 63 w 76"/>
                <a:gd name="T91" fmla="*/ 55 h 83"/>
                <a:gd name="T92" fmla="*/ 63 w 76"/>
                <a:gd name="T93" fmla="*/ 48 h 83"/>
                <a:gd name="T94" fmla="*/ 66 w 76"/>
                <a:gd name="T95" fmla="*/ 45 h 83"/>
                <a:gd name="T96" fmla="*/ 66 w 76"/>
                <a:gd name="T97" fmla="*/ 43 h 83"/>
                <a:gd name="T98" fmla="*/ 67 w 76"/>
                <a:gd name="T99" fmla="*/ 38 h 83"/>
                <a:gd name="T100" fmla="*/ 67 w 76"/>
                <a:gd name="T101" fmla="*/ 33 h 83"/>
                <a:gd name="T102" fmla="*/ 70 w 76"/>
                <a:gd name="T103" fmla="*/ 29 h 83"/>
                <a:gd name="T104" fmla="*/ 70 w 76"/>
                <a:gd name="T105" fmla="*/ 20 h 83"/>
                <a:gd name="T106" fmla="*/ 72 w 76"/>
                <a:gd name="T107" fmla="*/ 18 h 83"/>
                <a:gd name="T108" fmla="*/ 72 w 76"/>
                <a:gd name="T109" fmla="*/ 8 h 83"/>
                <a:gd name="T110" fmla="*/ 75 w 76"/>
                <a:gd name="T111" fmla="*/ 6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1"/>
                  </a:lnTo>
                  <a:lnTo>
                    <a:pt x="67" y="1"/>
                  </a:lnTo>
                  <a:lnTo>
                    <a:pt x="66" y="4"/>
                  </a:lnTo>
                  <a:lnTo>
                    <a:pt x="63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5" y="8"/>
                  </a:lnTo>
                  <a:lnTo>
                    <a:pt x="50" y="8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37" y="15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28" y="23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7" y="36"/>
                  </a:lnTo>
                  <a:lnTo>
                    <a:pt x="7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9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6"/>
                  </a:lnTo>
                  <a:lnTo>
                    <a:pt x="63" y="55"/>
                  </a:lnTo>
                  <a:lnTo>
                    <a:pt x="63" y="48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7" y="38"/>
                  </a:lnTo>
                  <a:lnTo>
                    <a:pt x="67" y="33"/>
                  </a:lnTo>
                  <a:lnTo>
                    <a:pt x="70" y="29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2" name="Freeform 192"/>
            <p:cNvSpPr>
              <a:spLocks/>
            </p:cNvSpPr>
            <p:nvPr/>
          </p:nvSpPr>
          <p:spPr bwMode="auto">
            <a:xfrm>
              <a:off x="3839675" y="2607826"/>
              <a:ext cx="107898" cy="135252"/>
            </a:xfrm>
            <a:custGeom>
              <a:avLst/>
              <a:gdLst>
                <a:gd name="T0" fmla="*/ 76 w 77"/>
                <a:gd name="T1" fmla="*/ 0 h 85"/>
                <a:gd name="T2" fmla="*/ 73 w 77"/>
                <a:gd name="T3" fmla="*/ 0 h 85"/>
                <a:gd name="T4" fmla="*/ 71 w 77"/>
                <a:gd name="T5" fmla="*/ 2 h 85"/>
                <a:gd name="T6" fmla="*/ 68 w 77"/>
                <a:gd name="T7" fmla="*/ 2 h 85"/>
                <a:gd name="T8" fmla="*/ 66 w 77"/>
                <a:gd name="T9" fmla="*/ 5 h 85"/>
                <a:gd name="T10" fmla="*/ 63 w 77"/>
                <a:gd name="T11" fmla="*/ 5 h 85"/>
                <a:gd name="T12" fmla="*/ 60 w 77"/>
                <a:gd name="T13" fmla="*/ 7 h 85"/>
                <a:gd name="T14" fmla="*/ 58 w 77"/>
                <a:gd name="T15" fmla="*/ 7 h 85"/>
                <a:gd name="T16" fmla="*/ 55 w 77"/>
                <a:gd name="T17" fmla="*/ 10 h 85"/>
                <a:gd name="T18" fmla="*/ 52 w 77"/>
                <a:gd name="T19" fmla="*/ 10 h 85"/>
                <a:gd name="T20" fmla="*/ 51 w 77"/>
                <a:gd name="T21" fmla="*/ 12 h 85"/>
                <a:gd name="T22" fmla="*/ 46 w 77"/>
                <a:gd name="T23" fmla="*/ 12 h 85"/>
                <a:gd name="T24" fmla="*/ 38 w 77"/>
                <a:gd name="T25" fmla="*/ 19 h 85"/>
                <a:gd name="T26" fmla="*/ 33 w 77"/>
                <a:gd name="T27" fmla="*/ 19 h 85"/>
                <a:gd name="T28" fmla="*/ 25 w 77"/>
                <a:gd name="T29" fmla="*/ 26 h 85"/>
                <a:gd name="T30" fmla="*/ 22 w 77"/>
                <a:gd name="T31" fmla="*/ 26 h 85"/>
                <a:gd name="T32" fmla="*/ 10 w 77"/>
                <a:gd name="T33" fmla="*/ 37 h 85"/>
                <a:gd name="T34" fmla="*/ 8 w 77"/>
                <a:gd name="T35" fmla="*/ 37 h 85"/>
                <a:gd name="T36" fmla="*/ 8 w 77"/>
                <a:gd name="T37" fmla="*/ 40 h 85"/>
                <a:gd name="T38" fmla="*/ 5 w 77"/>
                <a:gd name="T39" fmla="*/ 42 h 85"/>
                <a:gd name="T40" fmla="*/ 5 w 77"/>
                <a:gd name="T41" fmla="*/ 44 h 85"/>
                <a:gd name="T42" fmla="*/ 3 w 77"/>
                <a:gd name="T43" fmla="*/ 47 h 85"/>
                <a:gd name="T44" fmla="*/ 3 w 77"/>
                <a:gd name="T45" fmla="*/ 54 h 85"/>
                <a:gd name="T46" fmla="*/ 0 w 77"/>
                <a:gd name="T47" fmla="*/ 58 h 85"/>
                <a:gd name="T48" fmla="*/ 0 w 77"/>
                <a:gd name="T49" fmla="*/ 70 h 85"/>
                <a:gd name="T50" fmla="*/ 3 w 77"/>
                <a:gd name="T51" fmla="*/ 72 h 85"/>
                <a:gd name="T52" fmla="*/ 3 w 77"/>
                <a:gd name="T53" fmla="*/ 77 h 85"/>
                <a:gd name="T54" fmla="*/ 5 w 77"/>
                <a:gd name="T55" fmla="*/ 77 h 85"/>
                <a:gd name="T56" fmla="*/ 8 w 77"/>
                <a:gd name="T57" fmla="*/ 79 h 85"/>
                <a:gd name="T58" fmla="*/ 8 w 77"/>
                <a:gd name="T59" fmla="*/ 82 h 85"/>
                <a:gd name="T60" fmla="*/ 10 w 77"/>
                <a:gd name="T61" fmla="*/ 82 h 85"/>
                <a:gd name="T62" fmla="*/ 13 w 77"/>
                <a:gd name="T63" fmla="*/ 84 h 85"/>
                <a:gd name="T64" fmla="*/ 30 w 77"/>
                <a:gd name="T65" fmla="*/ 84 h 85"/>
                <a:gd name="T66" fmla="*/ 33 w 77"/>
                <a:gd name="T67" fmla="*/ 82 h 85"/>
                <a:gd name="T68" fmla="*/ 35 w 77"/>
                <a:gd name="T69" fmla="*/ 82 h 85"/>
                <a:gd name="T70" fmla="*/ 38 w 77"/>
                <a:gd name="T71" fmla="*/ 79 h 85"/>
                <a:gd name="T72" fmla="*/ 43 w 77"/>
                <a:gd name="T73" fmla="*/ 79 h 85"/>
                <a:gd name="T74" fmla="*/ 58 w 77"/>
                <a:gd name="T75" fmla="*/ 65 h 85"/>
                <a:gd name="T76" fmla="*/ 58 w 77"/>
                <a:gd name="T77" fmla="*/ 62 h 85"/>
                <a:gd name="T78" fmla="*/ 60 w 77"/>
                <a:gd name="T79" fmla="*/ 60 h 85"/>
                <a:gd name="T80" fmla="*/ 60 w 77"/>
                <a:gd name="T81" fmla="*/ 58 h 85"/>
                <a:gd name="T82" fmla="*/ 63 w 77"/>
                <a:gd name="T83" fmla="*/ 56 h 85"/>
                <a:gd name="T84" fmla="*/ 63 w 77"/>
                <a:gd name="T85" fmla="*/ 52 h 85"/>
                <a:gd name="T86" fmla="*/ 66 w 77"/>
                <a:gd name="T87" fmla="*/ 49 h 85"/>
                <a:gd name="T88" fmla="*/ 66 w 77"/>
                <a:gd name="T89" fmla="*/ 47 h 85"/>
                <a:gd name="T90" fmla="*/ 68 w 77"/>
                <a:gd name="T91" fmla="*/ 44 h 85"/>
                <a:gd name="T92" fmla="*/ 68 w 77"/>
                <a:gd name="T93" fmla="*/ 37 h 85"/>
                <a:gd name="T94" fmla="*/ 71 w 77"/>
                <a:gd name="T95" fmla="*/ 35 h 85"/>
                <a:gd name="T96" fmla="*/ 71 w 77"/>
                <a:gd name="T97" fmla="*/ 28 h 85"/>
                <a:gd name="T98" fmla="*/ 73 w 77"/>
                <a:gd name="T99" fmla="*/ 26 h 85"/>
                <a:gd name="T100" fmla="*/ 73 w 77"/>
                <a:gd name="T101" fmla="*/ 12 h 85"/>
                <a:gd name="T102" fmla="*/ 76 w 77"/>
                <a:gd name="T103" fmla="*/ 10 h 85"/>
                <a:gd name="T104" fmla="*/ 76 w 77"/>
                <a:gd name="T10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85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0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1" y="12"/>
                  </a:lnTo>
                  <a:lnTo>
                    <a:pt x="46" y="12"/>
                  </a:lnTo>
                  <a:lnTo>
                    <a:pt x="38" y="19"/>
                  </a:lnTo>
                  <a:lnTo>
                    <a:pt x="33" y="19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8" y="79"/>
                  </a:lnTo>
                  <a:lnTo>
                    <a:pt x="8" y="82"/>
                  </a:lnTo>
                  <a:lnTo>
                    <a:pt x="10" y="82"/>
                  </a:lnTo>
                  <a:lnTo>
                    <a:pt x="13" y="84"/>
                  </a:lnTo>
                  <a:lnTo>
                    <a:pt x="30" y="84"/>
                  </a:lnTo>
                  <a:lnTo>
                    <a:pt x="33" y="82"/>
                  </a:lnTo>
                  <a:lnTo>
                    <a:pt x="35" y="82"/>
                  </a:lnTo>
                  <a:lnTo>
                    <a:pt x="38" y="79"/>
                  </a:lnTo>
                  <a:lnTo>
                    <a:pt x="43" y="79"/>
                  </a:lnTo>
                  <a:lnTo>
                    <a:pt x="58" y="65"/>
                  </a:lnTo>
                  <a:lnTo>
                    <a:pt x="58" y="62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6" y="49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5"/>
                  </a:lnTo>
                  <a:lnTo>
                    <a:pt x="71" y="28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3" name="Freeform 193"/>
            <p:cNvSpPr>
              <a:spLocks/>
            </p:cNvSpPr>
            <p:nvPr/>
          </p:nvSpPr>
          <p:spPr bwMode="auto">
            <a:xfrm>
              <a:off x="4061077" y="2708072"/>
              <a:ext cx="107898" cy="132070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5 w 77"/>
                <a:gd name="T9" fmla="*/ 5 h 83"/>
                <a:gd name="T10" fmla="*/ 63 w 77"/>
                <a:gd name="T11" fmla="*/ 5 h 83"/>
                <a:gd name="T12" fmla="*/ 61 w 77"/>
                <a:gd name="T13" fmla="*/ 7 h 83"/>
                <a:gd name="T14" fmla="*/ 59 w 77"/>
                <a:gd name="T15" fmla="*/ 7 h 83"/>
                <a:gd name="T16" fmla="*/ 56 w 77"/>
                <a:gd name="T17" fmla="*/ 10 h 83"/>
                <a:gd name="T18" fmla="*/ 51 w 77"/>
                <a:gd name="T19" fmla="*/ 10 h 83"/>
                <a:gd name="T20" fmla="*/ 48 w 77"/>
                <a:gd name="T21" fmla="*/ 12 h 83"/>
                <a:gd name="T22" fmla="*/ 45 w 77"/>
                <a:gd name="T23" fmla="*/ 12 h 83"/>
                <a:gd name="T24" fmla="*/ 43 w 77"/>
                <a:gd name="T25" fmla="*/ 14 h 83"/>
                <a:gd name="T26" fmla="*/ 37 w 77"/>
                <a:gd name="T27" fmla="*/ 17 h 83"/>
                <a:gd name="T28" fmla="*/ 35 w 77"/>
                <a:gd name="T29" fmla="*/ 19 h 83"/>
                <a:gd name="T30" fmla="*/ 32 w 77"/>
                <a:gd name="T31" fmla="*/ 19 h 83"/>
                <a:gd name="T32" fmla="*/ 28 w 77"/>
                <a:gd name="T33" fmla="*/ 24 h 83"/>
                <a:gd name="T34" fmla="*/ 23 w 77"/>
                <a:gd name="T35" fmla="*/ 26 h 83"/>
                <a:gd name="T36" fmla="*/ 20 w 77"/>
                <a:gd name="T37" fmla="*/ 26 h 83"/>
                <a:gd name="T38" fmla="*/ 12 w 77"/>
                <a:gd name="T39" fmla="*/ 32 h 83"/>
                <a:gd name="T40" fmla="*/ 12 w 77"/>
                <a:gd name="T41" fmla="*/ 34 h 83"/>
                <a:gd name="T42" fmla="*/ 9 w 77"/>
                <a:gd name="T43" fmla="*/ 37 h 83"/>
                <a:gd name="T44" fmla="*/ 7 w 77"/>
                <a:gd name="T45" fmla="*/ 37 h 83"/>
                <a:gd name="T46" fmla="*/ 7 w 77"/>
                <a:gd name="T47" fmla="*/ 39 h 83"/>
                <a:gd name="T48" fmla="*/ 4 w 77"/>
                <a:gd name="T49" fmla="*/ 42 h 83"/>
                <a:gd name="T50" fmla="*/ 4 w 77"/>
                <a:gd name="T51" fmla="*/ 44 h 83"/>
                <a:gd name="T52" fmla="*/ 1 w 77"/>
                <a:gd name="T53" fmla="*/ 46 h 83"/>
                <a:gd name="T54" fmla="*/ 1 w 77"/>
                <a:gd name="T55" fmla="*/ 53 h 83"/>
                <a:gd name="T56" fmla="*/ 0 w 77"/>
                <a:gd name="T57" fmla="*/ 57 h 83"/>
                <a:gd name="T58" fmla="*/ 0 w 77"/>
                <a:gd name="T59" fmla="*/ 69 h 83"/>
                <a:gd name="T60" fmla="*/ 1 w 77"/>
                <a:gd name="T61" fmla="*/ 71 h 83"/>
                <a:gd name="T62" fmla="*/ 1 w 77"/>
                <a:gd name="T63" fmla="*/ 76 h 83"/>
                <a:gd name="T64" fmla="*/ 4 w 77"/>
                <a:gd name="T65" fmla="*/ 76 h 83"/>
                <a:gd name="T66" fmla="*/ 7 w 77"/>
                <a:gd name="T67" fmla="*/ 78 h 83"/>
                <a:gd name="T68" fmla="*/ 7 w 77"/>
                <a:gd name="T69" fmla="*/ 81 h 83"/>
                <a:gd name="T70" fmla="*/ 9 w 77"/>
                <a:gd name="T71" fmla="*/ 81 h 83"/>
                <a:gd name="T72" fmla="*/ 12 w 77"/>
                <a:gd name="T73" fmla="*/ 82 h 83"/>
                <a:gd name="T74" fmla="*/ 31 w 77"/>
                <a:gd name="T75" fmla="*/ 82 h 83"/>
                <a:gd name="T76" fmla="*/ 32 w 77"/>
                <a:gd name="T77" fmla="*/ 81 h 83"/>
                <a:gd name="T78" fmla="*/ 35 w 77"/>
                <a:gd name="T79" fmla="*/ 81 h 83"/>
                <a:gd name="T80" fmla="*/ 37 w 77"/>
                <a:gd name="T81" fmla="*/ 78 h 83"/>
                <a:gd name="T82" fmla="*/ 43 w 77"/>
                <a:gd name="T83" fmla="*/ 78 h 83"/>
                <a:gd name="T84" fmla="*/ 59 w 77"/>
                <a:gd name="T85" fmla="*/ 64 h 83"/>
                <a:gd name="T86" fmla="*/ 59 w 77"/>
                <a:gd name="T87" fmla="*/ 62 h 83"/>
                <a:gd name="T88" fmla="*/ 61 w 77"/>
                <a:gd name="T89" fmla="*/ 59 h 83"/>
                <a:gd name="T90" fmla="*/ 61 w 77"/>
                <a:gd name="T91" fmla="*/ 57 h 83"/>
                <a:gd name="T92" fmla="*/ 63 w 77"/>
                <a:gd name="T93" fmla="*/ 55 h 83"/>
                <a:gd name="T94" fmla="*/ 63 w 77"/>
                <a:gd name="T95" fmla="*/ 51 h 83"/>
                <a:gd name="T96" fmla="*/ 65 w 77"/>
                <a:gd name="T97" fmla="*/ 49 h 83"/>
                <a:gd name="T98" fmla="*/ 65 w 77"/>
                <a:gd name="T99" fmla="*/ 46 h 83"/>
                <a:gd name="T100" fmla="*/ 68 w 77"/>
                <a:gd name="T101" fmla="*/ 44 h 83"/>
                <a:gd name="T102" fmla="*/ 68 w 77"/>
                <a:gd name="T103" fmla="*/ 37 h 83"/>
                <a:gd name="T104" fmla="*/ 71 w 77"/>
                <a:gd name="T105" fmla="*/ 34 h 83"/>
                <a:gd name="T106" fmla="*/ 71 w 77"/>
                <a:gd name="T107" fmla="*/ 27 h 83"/>
                <a:gd name="T108" fmla="*/ 73 w 77"/>
                <a:gd name="T109" fmla="*/ 26 h 83"/>
                <a:gd name="T110" fmla="*/ 73 w 77"/>
                <a:gd name="T111" fmla="*/ 12 h 83"/>
                <a:gd name="T112" fmla="*/ 76 w 77"/>
                <a:gd name="T113" fmla="*/ 10 h 83"/>
                <a:gd name="T114" fmla="*/ 76 w 77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5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9" y="7"/>
                  </a:lnTo>
                  <a:lnTo>
                    <a:pt x="56" y="10"/>
                  </a:lnTo>
                  <a:lnTo>
                    <a:pt x="51" y="10"/>
                  </a:lnTo>
                  <a:lnTo>
                    <a:pt x="48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7" y="17"/>
                  </a:lnTo>
                  <a:lnTo>
                    <a:pt x="35" y="19"/>
                  </a:lnTo>
                  <a:lnTo>
                    <a:pt x="32" y="19"/>
                  </a:lnTo>
                  <a:lnTo>
                    <a:pt x="28" y="24"/>
                  </a:lnTo>
                  <a:lnTo>
                    <a:pt x="23" y="26"/>
                  </a:lnTo>
                  <a:lnTo>
                    <a:pt x="20" y="26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7" y="39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1" y="46"/>
                  </a:lnTo>
                  <a:lnTo>
                    <a:pt x="1" y="53"/>
                  </a:lnTo>
                  <a:lnTo>
                    <a:pt x="0" y="57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6"/>
                  </a:lnTo>
                  <a:lnTo>
                    <a:pt x="4" y="76"/>
                  </a:lnTo>
                  <a:lnTo>
                    <a:pt x="7" y="78"/>
                  </a:lnTo>
                  <a:lnTo>
                    <a:pt x="7" y="81"/>
                  </a:lnTo>
                  <a:lnTo>
                    <a:pt x="9" y="81"/>
                  </a:lnTo>
                  <a:lnTo>
                    <a:pt x="12" y="82"/>
                  </a:lnTo>
                  <a:lnTo>
                    <a:pt x="31" y="82"/>
                  </a:lnTo>
                  <a:lnTo>
                    <a:pt x="32" y="81"/>
                  </a:lnTo>
                  <a:lnTo>
                    <a:pt x="35" y="81"/>
                  </a:lnTo>
                  <a:lnTo>
                    <a:pt x="37" y="78"/>
                  </a:lnTo>
                  <a:lnTo>
                    <a:pt x="43" y="78"/>
                  </a:lnTo>
                  <a:lnTo>
                    <a:pt x="59" y="64"/>
                  </a:lnTo>
                  <a:lnTo>
                    <a:pt x="59" y="62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4"/>
                  </a:lnTo>
                  <a:lnTo>
                    <a:pt x="71" y="27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4" name="Freeform 194"/>
            <p:cNvSpPr>
              <a:spLocks/>
            </p:cNvSpPr>
            <p:nvPr/>
          </p:nvSpPr>
          <p:spPr bwMode="auto">
            <a:xfrm>
              <a:off x="4282478" y="2806726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3 w 76"/>
                <a:gd name="T11" fmla="*/ 5 h 83"/>
                <a:gd name="T12" fmla="*/ 61 w 76"/>
                <a:gd name="T13" fmla="*/ 7 h 83"/>
                <a:gd name="T14" fmla="*/ 58 w 76"/>
                <a:gd name="T15" fmla="*/ 7 h 83"/>
                <a:gd name="T16" fmla="*/ 55 w 76"/>
                <a:gd name="T17" fmla="*/ 10 h 83"/>
                <a:gd name="T18" fmla="*/ 50 w 76"/>
                <a:gd name="T19" fmla="*/ 10 h 83"/>
                <a:gd name="T20" fmla="*/ 47 w 76"/>
                <a:gd name="T21" fmla="*/ 12 h 83"/>
                <a:gd name="T22" fmla="*/ 45 w 76"/>
                <a:gd name="T23" fmla="*/ 12 h 83"/>
                <a:gd name="T24" fmla="*/ 43 w 76"/>
                <a:gd name="T25" fmla="*/ 14 h 83"/>
                <a:gd name="T26" fmla="*/ 38 w 76"/>
                <a:gd name="T27" fmla="*/ 17 h 83"/>
                <a:gd name="T28" fmla="*/ 36 w 76"/>
                <a:gd name="T29" fmla="*/ 19 h 83"/>
                <a:gd name="T30" fmla="*/ 33 w 76"/>
                <a:gd name="T31" fmla="*/ 19 h 83"/>
                <a:gd name="T32" fmla="*/ 28 w 76"/>
                <a:gd name="T33" fmla="*/ 24 h 83"/>
                <a:gd name="T34" fmla="*/ 22 w 76"/>
                <a:gd name="T35" fmla="*/ 25 h 83"/>
                <a:gd name="T36" fmla="*/ 20 w 76"/>
                <a:gd name="T37" fmla="*/ 25 h 83"/>
                <a:gd name="T38" fmla="*/ 13 w 76"/>
                <a:gd name="T39" fmla="*/ 32 h 83"/>
                <a:gd name="T40" fmla="*/ 13 w 76"/>
                <a:gd name="T41" fmla="*/ 34 h 83"/>
                <a:gd name="T42" fmla="*/ 11 w 76"/>
                <a:gd name="T43" fmla="*/ 37 h 83"/>
                <a:gd name="T44" fmla="*/ 8 w 76"/>
                <a:gd name="T45" fmla="*/ 37 h 83"/>
                <a:gd name="T46" fmla="*/ 8 w 76"/>
                <a:gd name="T47" fmla="*/ 39 h 83"/>
                <a:gd name="T48" fmla="*/ 5 w 76"/>
                <a:gd name="T49" fmla="*/ 42 h 83"/>
                <a:gd name="T50" fmla="*/ 5 w 76"/>
                <a:gd name="T51" fmla="*/ 44 h 83"/>
                <a:gd name="T52" fmla="*/ 3 w 76"/>
                <a:gd name="T53" fmla="*/ 46 h 83"/>
                <a:gd name="T54" fmla="*/ 3 w 76"/>
                <a:gd name="T55" fmla="*/ 52 h 83"/>
                <a:gd name="T56" fmla="*/ 0 w 76"/>
                <a:gd name="T57" fmla="*/ 57 h 83"/>
                <a:gd name="T58" fmla="*/ 0 w 76"/>
                <a:gd name="T59" fmla="*/ 71 h 83"/>
                <a:gd name="T60" fmla="*/ 3 w 76"/>
                <a:gd name="T61" fmla="*/ 74 h 83"/>
                <a:gd name="T62" fmla="*/ 3 w 76"/>
                <a:gd name="T63" fmla="*/ 76 h 83"/>
                <a:gd name="T64" fmla="*/ 5 w 76"/>
                <a:gd name="T65" fmla="*/ 76 h 83"/>
                <a:gd name="T66" fmla="*/ 5 w 76"/>
                <a:gd name="T67" fmla="*/ 78 h 83"/>
                <a:gd name="T68" fmla="*/ 11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8 w 76"/>
                <a:gd name="T77" fmla="*/ 78 h 83"/>
                <a:gd name="T78" fmla="*/ 41 w 76"/>
                <a:gd name="T79" fmla="*/ 78 h 83"/>
                <a:gd name="T80" fmla="*/ 45 w 76"/>
                <a:gd name="T81" fmla="*/ 76 h 83"/>
                <a:gd name="T82" fmla="*/ 55 w 76"/>
                <a:gd name="T83" fmla="*/ 67 h 83"/>
                <a:gd name="T84" fmla="*/ 55 w 76"/>
                <a:gd name="T85" fmla="*/ 64 h 83"/>
                <a:gd name="T86" fmla="*/ 61 w 76"/>
                <a:gd name="T87" fmla="*/ 59 h 83"/>
                <a:gd name="T88" fmla="*/ 61 w 76"/>
                <a:gd name="T89" fmla="*/ 57 h 83"/>
                <a:gd name="T90" fmla="*/ 63 w 76"/>
                <a:gd name="T91" fmla="*/ 55 h 83"/>
                <a:gd name="T92" fmla="*/ 63 w 76"/>
                <a:gd name="T93" fmla="*/ 49 h 83"/>
                <a:gd name="T94" fmla="*/ 66 w 76"/>
                <a:gd name="T95" fmla="*/ 46 h 83"/>
                <a:gd name="T96" fmla="*/ 66 w 76"/>
                <a:gd name="T97" fmla="*/ 44 h 83"/>
                <a:gd name="T98" fmla="*/ 68 w 76"/>
                <a:gd name="T99" fmla="*/ 39 h 83"/>
                <a:gd name="T100" fmla="*/ 68 w 76"/>
                <a:gd name="T101" fmla="*/ 34 h 83"/>
                <a:gd name="T102" fmla="*/ 71 w 76"/>
                <a:gd name="T103" fmla="*/ 30 h 83"/>
                <a:gd name="T104" fmla="*/ 71 w 76"/>
                <a:gd name="T105" fmla="*/ 21 h 83"/>
                <a:gd name="T106" fmla="*/ 74 w 76"/>
                <a:gd name="T107" fmla="*/ 19 h 83"/>
                <a:gd name="T108" fmla="*/ 74 w 76"/>
                <a:gd name="T109" fmla="*/ 10 h 83"/>
                <a:gd name="T110" fmla="*/ 75 w 76"/>
                <a:gd name="T111" fmla="*/ 7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0" y="10"/>
                  </a:lnTo>
                  <a:lnTo>
                    <a:pt x="47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8" y="17"/>
                  </a:lnTo>
                  <a:lnTo>
                    <a:pt x="36" y="19"/>
                  </a:lnTo>
                  <a:lnTo>
                    <a:pt x="33" y="19"/>
                  </a:lnTo>
                  <a:lnTo>
                    <a:pt x="28" y="24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49"/>
                  </a:lnTo>
                  <a:lnTo>
                    <a:pt x="66" y="46"/>
                  </a:lnTo>
                  <a:lnTo>
                    <a:pt x="66" y="44"/>
                  </a:lnTo>
                  <a:lnTo>
                    <a:pt x="68" y="39"/>
                  </a:lnTo>
                  <a:lnTo>
                    <a:pt x="68" y="34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5" name="Freeform 195"/>
            <p:cNvSpPr>
              <a:spLocks/>
            </p:cNvSpPr>
            <p:nvPr/>
          </p:nvSpPr>
          <p:spPr bwMode="auto">
            <a:xfrm>
              <a:off x="2954068" y="2421656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1 h 83"/>
                <a:gd name="T30" fmla="*/ 22 w 76"/>
                <a:gd name="T31" fmla="*/ 24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8 h 83"/>
                <a:gd name="T76" fmla="*/ 42 w 76"/>
                <a:gd name="T77" fmla="*/ 78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1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4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8"/>
                  </a:lnTo>
                  <a:lnTo>
                    <a:pt x="42" y="78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1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4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6" name="Freeform 196"/>
            <p:cNvSpPr>
              <a:spLocks/>
            </p:cNvSpPr>
            <p:nvPr/>
          </p:nvSpPr>
          <p:spPr bwMode="auto">
            <a:xfrm>
              <a:off x="3176871" y="2521901"/>
              <a:ext cx="107898" cy="132070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1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6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6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9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1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6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6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7" name="Freeform 197"/>
            <p:cNvSpPr>
              <a:spLocks/>
            </p:cNvSpPr>
            <p:nvPr/>
          </p:nvSpPr>
          <p:spPr bwMode="auto">
            <a:xfrm>
              <a:off x="3394069" y="2620556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3 w 76"/>
                <a:gd name="T17" fmla="*/ 10 h 83"/>
                <a:gd name="T18" fmla="*/ 50 w 76"/>
                <a:gd name="T19" fmla="*/ 10 h 83"/>
                <a:gd name="T20" fmla="*/ 45 w 76"/>
                <a:gd name="T21" fmla="*/ 12 h 83"/>
                <a:gd name="T22" fmla="*/ 42 w 76"/>
                <a:gd name="T23" fmla="*/ 14 h 83"/>
                <a:gd name="T24" fmla="*/ 39 w 76"/>
                <a:gd name="T25" fmla="*/ 14 h 83"/>
                <a:gd name="T26" fmla="*/ 37 w 76"/>
                <a:gd name="T27" fmla="*/ 17 h 83"/>
                <a:gd name="T28" fmla="*/ 32 w 76"/>
                <a:gd name="T29" fmla="*/ 19 h 83"/>
                <a:gd name="T30" fmla="*/ 30 w 76"/>
                <a:gd name="T31" fmla="*/ 19 h 83"/>
                <a:gd name="T32" fmla="*/ 22 w 76"/>
                <a:gd name="T33" fmla="*/ 25 h 83"/>
                <a:gd name="T34" fmla="*/ 20 w 76"/>
                <a:gd name="T35" fmla="*/ 25 h 83"/>
                <a:gd name="T36" fmla="*/ 9 w 76"/>
                <a:gd name="T37" fmla="*/ 34 h 83"/>
                <a:gd name="T38" fmla="*/ 7 w 76"/>
                <a:gd name="T39" fmla="*/ 34 h 83"/>
                <a:gd name="T40" fmla="*/ 7 w 76"/>
                <a:gd name="T41" fmla="*/ 37 h 83"/>
                <a:gd name="T42" fmla="*/ 4 w 76"/>
                <a:gd name="T43" fmla="*/ 39 h 83"/>
                <a:gd name="T44" fmla="*/ 4 w 76"/>
                <a:gd name="T45" fmla="*/ 42 h 83"/>
                <a:gd name="T46" fmla="*/ 1 w 76"/>
                <a:gd name="T47" fmla="*/ 46 h 83"/>
                <a:gd name="T48" fmla="*/ 1 w 76"/>
                <a:gd name="T49" fmla="*/ 52 h 83"/>
                <a:gd name="T50" fmla="*/ 0 w 76"/>
                <a:gd name="T51" fmla="*/ 55 h 83"/>
                <a:gd name="T52" fmla="*/ 0 w 76"/>
                <a:gd name="T53" fmla="*/ 69 h 83"/>
                <a:gd name="T54" fmla="*/ 1 w 76"/>
                <a:gd name="T55" fmla="*/ 71 h 83"/>
                <a:gd name="T56" fmla="*/ 1 w 76"/>
                <a:gd name="T57" fmla="*/ 74 h 83"/>
                <a:gd name="T58" fmla="*/ 9 w 76"/>
                <a:gd name="T59" fmla="*/ 80 h 83"/>
                <a:gd name="T60" fmla="*/ 12 w 76"/>
                <a:gd name="T61" fmla="*/ 80 h 83"/>
                <a:gd name="T62" fmla="*/ 12 w 76"/>
                <a:gd name="T63" fmla="*/ 82 h 83"/>
                <a:gd name="T64" fmla="*/ 30 w 76"/>
                <a:gd name="T65" fmla="*/ 82 h 83"/>
                <a:gd name="T66" fmla="*/ 32 w 76"/>
                <a:gd name="T67" fmla="*/ 80 h 83"/>
                <a:gd name="T68" fmla="*/ 34 w 76"/>
                <a:gd name="T69" fmla="*/ 80 h 83"/>
                <a:gd name="T70" fmla="*/ 37 w 76"/>
                <a:gd name="T71" fmla="*/ 77 h 83"/>
                <a:gd name="T72" fmla="*/ 42 w 76"/>
                <a:gd name="T73" fmla="*/ 77 h 83"/>
                <a:gd name="T74" fmla="*/ 53 w 76"/>
                <a:gd name="T75" fmla="*/ 69 h 83"/>
                <a:gd name="T76" fmla="*/ 53 w 76"/>
                <a:gd name="T77" fmla="*/ 67 h 83"/>
                <a:gd name="T78" fmla="*/ 55 w 76"/>
                <a:gd name="T79" fmla="*/ 67 h 83"/>
                <a:gd name="T80" fmla="*/ 58 w 76"/>
                <a:gd name="T81" fmla="*/ 64 h 83"/>
                <a:gd name="T82" fmla="*/ 58 w 76"/>
                <a:gd name="T83" fmla="*/ 62 h 83"/>
                <a:gd name="T84" fmla="*/ 61 w 76"/>
                <a:gd name="T85" fmla="*/ 59 h 83"/>
                <a:gd name="T86" fmla="*/ 61 w 76"/>
                <a:gd name="T87" fmla="*/ 55 h 83"/>
                <a:gd name="T88" fmla="*/ 62 w 76"/>
                <a:gd name="T89" fmla="*/ 52 h 83"/>
                <a:gd name="T90" fmla="*/ 62 w 76"/>
                <a:gd name="T91" fmla="*/ 50 h 83"/>
                <a:gd name="T92" fmla="*/ 64 w 76"/>
                <a:gd name="T93" fmla="*/ 49 h 83"/>
                <a:gd name="T94" fmla="*/ 64 w 76"/>
                <a:gd name="T95" fmla="*/ 44 h 83"/>
                <a:gd name="T96" fmla="*/ 67 w 76"/>
                <a:gd name="T97" fmla="*/ 42 h 83"/>
                <a:gd name="T98" fmla="*/ 67 w 76"/>
                <a:gd name="T99" fmla="*/ 34 h 83"/>
                <a:gd name="T100" fmla="*/ 70 w 76"/>
                <a:gd name="T101" fmla="*/ 32 h 83"/>
                <a:gd name="T102" fmla="*/ 70 w 76"/>
                <a:gd name="T103" fmla="*/ 27 h 83"/>
                <a:gd name="T104" fmla="*/ 72 w 76"/>
                <a:gd name="T105" fmla="*/ 23 h 83"/>
                <a:gd name="T106" fmla="*/ 72 w 76"/>
                <a:gd name="T107" fmla="*/ 12 h 83"/>
                <a:gd name="T108" fmla="*/ 75 w 76"/>
                <a:gd name="T109" fmla="*/ 10 h 83"/>
                <a:gd name="T110" fmla="*/ 75 w 76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3" y="10"/>
                  </a:lnTo>
                  <a:lnTo>
                    <a:pt x="50" y="10"/>
                  </a:lnTo>
                  <a:lnTo>
                    <a:pt x="45" y="12"/>
                  </a:lnTo>
                  <a:lnTo>
                    <a:pt x="42" y="14"/>
                  </a:lnTo>
                  <a:lnTo>
                    <a:pt x="39" y="14"/>
                  </a:lnTo>
                  <a:lnTo>
                    <a:pt x="37" y="17"/>
                  </a:lnTo>
                  <a:lnTo>
                    <a:pt x="32" y="19"/>
                  </a:lnTo>
                  <a:lnTo>
                    <a:pt x="30" y="19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6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9"/>
                  </a:lnTo>
                  <a:lnTo>
                    <a:pt x="64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8" name="Freeform 198"/>
            <p:cNvSpPr>
              <a:spLocks/>
            </p:cNvSpPr>
            <p:nvPr/>
          </p:nvSpPr>
          <p:spPr bwMode="auto">
            <a:xfrm>
              <a:off x="2954068" y="2620556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7 h 83"/>
                <a:gd name="T76" fmla="*/ 42 w 76"/>
                <a:gd name="T77" fmla="*/ 77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0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3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0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9" name="Freeform 199"/>
            <p:cNvSpPr>
              <a:spLocks/>
            </p:cNvSpPr>
            <p:nvPr/>
          </p:nvSpPr>
          <p:spPr bwMode="auto">
            <a:xfrm>
              <a:off x="3176871" y="2720802"/>
              <a:ext cx="107898" cy="132070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0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0" name="Freeform 200"/>
            <p:cNvSpPr>
              <a:spLocks/>
            </p:cNvSpPr>
            <p:nvPr/>
          </p:nvSpPr>
          <p:spPr bwMode="auto">
            <a:xfrm>
              <a:off x="2942858" y="2848098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1 h 83"/>
                <a:gd name="T6" fmla="*/ 68 w 76"/>
                <a:gd name="T7" fmla="*/ 1 h 83"/>
                <a:gd name="T8" fmla="*/ 66 w 76"/>
                <a:gd name="T9" fmla="*/ 4 h 83"/>
                <a:gd name="T10" fmla="*/ 61 w 76"/>
                <a:gd name="T11" fmla="*/ 4 h 83"/>
                <a:gd name="T12" fmla="*/ 58 w 76"/>
                <a:gd name="T13" fmla="*/ 6 h 83"/>
                <a:gd name="T14" fmla="*/ 55 w 76"/>
                <a:gd name="T15" fmla="*/ 6 h 83"/>
                <a:gd name="T16" fmla="*/ 50 w 76"/>
                <a:gd name="T17" fmla="*/ 8 h 83"/>
                <a:gd name="T18" fmla="*/ 47 w 76"/>
                <a:gd name="T19" fmla="*/ 8 h 83"/>
                <a:gd name="T20" fmla="*/ 43 w 76"/>
                <a:gd name="T21" fmla="*/ 13 h 83"/>
                <a:gd name="T22" fmla="*/ 38 w 76"/>
                <a:gd name="T23" fmla="*/ 13 h 83"/>
                <a:gd name="T24" fmla="*/ 33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3 w 76"/>
                <a:gd name="T37" fmla="*/ 29 h 83"/>
                <a:gd name="T38" fmla="*/ 13 w 76"/>
                <a:gd name="T39" fmla="*/ 31 h 83"/>
                <a:gd name="T40" fmla="*/ 11 w 76"/>
                <a:gd name="T41" fmla="*/ 33 h 83"/>
                <a:gd name="T42" fmla="*/ 8 w 76"/>
                <a:gd name="T43" fmla="*/ 33 h 83"/>
                <a:gd name="T44" fmla="*/ 8 w 76"/>
                <a:gd name="T45" fmla="*/ 36 h 83"/>
                <a:gd name="T46" fmla="*/ 5 w 76"/>
                <a:gd name="T47" fmla="*/ 38 h 83"/>
                <a:gd name="T48" fmla="*/ 5 w 76"/>
                <a:gd name="T49" fmla="*/ 40 h 83"/>
                <a:gd name="T50" fmla="*/ 3 w 76"/>
                <a:gd name="T51" fmla="*/ 45 h 83"/>
                <a:gd name="T52" fmla="*/ 3 w 76"/>
                <a:gd name="T53" fmla="*/ 50 h 83"/>
                <a:gd name="T54" fmla="*/ 0 w 76"/>
                <a:gd name="T55" fmla="*/ 55 h 83"/>
                <a:gd name="T56" fmla="*/ 0 w 76"/>
                <a:gd name="T57" fmla="*/ 70 h 83"/>
                <a:gd name="T58" fmla="*/ 3 w 76"/>
                <a:gd name="T59" fmla="*/ 70 h 83"/>
                <a:gd name="T60" fmla="*/ 3 w 76"/>
                <a:gd name="T61" fmla="*/ 72 h 83"/>
                <a:gd name="T62" fmla="*/ 5 w 76"/>
                <a:gd name="T63" fmla="*/ 75 h 83"/>
                <a:gd name="T64" fmla="*/ 5 w 76"/>
                <a:gd name="T65" fmla="*/ 77 h 83"/>
                <a:gd name="T66" fmla="*/ 8 w 76"/>
                <a:gd name="T67" fmla="*/ 77 h 83"/>
                <a:gd name="T68" fmla="*/ 8 w 76"/>
                <a:gd name="T69" fmla="*/ 80 h 83"/>
                <a:gd name="T70" fmla="*/ 13 w 76"/>
                <a:gd name="T71" fmla="*/ 80 h 83"/>
                <a:gd name="T72" fmla="*/ 14 w 76"/>
                <a:gd name="T73" fmla="*/ 82 h 83"/>
                <a:gd name="T74" fmla="*/ 28 w 76"/>
                <a:gd name="T75" fmla="*/ 82 h 83"/>
                <a:gd name="T76" fmla="*/ 30 w 76"/>
                <a:gd name="T77" fmla="*/ 80 h 83"/>
                <a:gd name="T78" fmla="*/ 36 w 76"/>
                <a:gd name="T79" fmla="*/ 80 h 83"/>
                <a:gd name="T80" fmla="*/ 41 w 76"/>
                <a:gd name="T81" fmla="*/ 75 h 83"/>
                <a:gd name="T82" fmla="*/ 45 w 76"/>
                <a:gd name="T83" fmla="*/ 75 h 83"/>
                <a:gd name="T84" fmla="*/ 53 w 76"/>
                <a:gd name="T85" fmla="*/ 68 h 83"/>
                <a:gd name="T86" fmla="*/ 53 w 76"/>
                <a:gd name="T87" fmla="*/ 65 h 83"/>
                <a:gd name="T88" fmla="*/ 55 w 76"/>
                <a:gd name="T89" fmla="*/ 65 h 83"/>
                <a:gd name="T90" fmla="*/ 55 w 76"/>
                <a:gd name="T91" fmla="*/ 63 h 83"/>
                <a:gd name="T92" fmla="*/ 61 w 76"/>
                <a:gd name="T93" fmla="*/ 58 h 83"/>
                <a:gd name="T94" fmla="*/ 61 w 76"/>
                <a:gd name="T95" fmla="*/ 55 h 83"/>
                <a:gd name="T96" fmla="*/ 63 w 76"/>
                <a:gd name="T97" fmla="*/ 52 h 83"/>
                <a:gd name="T98" fmla="*/ 63 w 76"/>
                <a:gd name="T99" fmla="*/ 48 h 83"/>
                <a:gd name="T100" fmla="*/ 66 w 76"/>
                <a:gd name="T101" fmla="*/ 43 h 83"/>
                <a:gd name="T102" fmla="*/ 66 w 76"/>
                <a:gd name="T103" fmla="*/ 40 h 83"/>
                <a:gd name="T104" fmla="*/ 68 w 76"/>
                <a:gd name="T105" fmla="*/ 38 h 83"/>
                <a:gd name="T106" fmla="*/ 68 w 76"/>
                <a:gd name="T107" fmla="*/ 31 h 83"/>
                <a:gd name="T108" fmla="*/ 71 w 76"/>
                <a:gd name="T109" fmla="*/ 29 h 83"/>
                <a:gd name="T110" fmla="*/ 71 w 76"/>
                <a:gd name="T111" fmla="*/ 20 h 83"/>
                <a:gd name="T112" fmla="*/ 74 w 76"/>
                <a:gd name="T113" fmla="*/ 18 h 83"/>
                <a:gd name="T114" fmla="*/ 74 w 76"/>
                <a:gd name="T115" fmla="*/ 8 h 83"/>
                <a:gd name="T116" fmla="*/ 75 w 76"/>
                <a:gd name="T117" fmla="*/ 6 h 83"/>
                <a:gd name="T118" fmla="*/ 75 w 76"/>
                <a:gd name="T1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1"/>
                  </a:lnTo>
                  <a:lnTo>
                    <a:pt x="68" y="1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5" y="6"/>
                  </a:lnTo>
                  <a:lnTo>
                    <a:pt x="50" y="8"/>
                  </a:lnTo>
                  <a:lnTo>
                    <a:pt x="47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29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0"/>
                  </a:lnTo>
                  <a:lnTo>
                    <a:pt x="0" y="55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3" y="80"/>
                  </a:lnTo>
                  <a:lnTo>
                    <a:pt x="14" y="82"/>
                  </a:lnTo>
                  <a:lnTo>
                    <a:pt x="28" y="82"/>
                  </a:lnTo>
                  <a:lnTo>
                    <a:pt x="30" y="80"/>
                  </a:lnTo>
                  <a:lnTo>
                    <a:pt x="36" y="80"/>
                  </a:lnTo>
                  <a:lnTo>
                    <a:pt x="41" y="75"/>
                  </a:lnTo>
                  <a:lnTo>
                    <a:pt x="45" y="75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1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4" y="18"/>
                  </a:lnTo>
                  <a:lnTo>
                    <a:pt x="74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1" name="Freeform 201"/>
            <p:cNvSpPr>
              <a:spLocks/>
            </p:cNvSpPr>
            <p:nvPr/>
          </p:nvSpPr>
          <p:spPr bwMode="auto">
            <a:xfrm>
              <a:off x="3508974" y="3364448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3 w 76"/>
                <a:gd name="T21" fmla="*/ 14 h 83"/>
                <a:gd name="T22" fmla="*/ 38 w 76"/>
                <a:gd name="T23" fmla="*/ 14 h 83"/>
                <a:gd name="T24" fmla="*/ 30 w 76"/>
                <a:gd name="T25" fmla="*/ 21 h 83"/>
                <a:gd name="T26" fmla="*/ 28 w 76"/>
                <a:gd name="T27" fmla="*/ 21 h 83"/>
                <a:gd name="T28" fmla="*/ 22 w 76"/>
                <a:gd name="T29" fmla="*/ 24 h 83"/>
                <a:gd name="T30" fmla="*/ 8 w 76"/>
                <a:gd name="T31" fmla="*/ 37 h 83"/>
                <a:gd name="T32" fmla="*/ 8 w 76"/>
                <a:gd name="T33" fmla="*/ 39 h 83"/>
                <a:gd name="T34" fmla="*/ 5 w 76"/>
                <a:gd name="T35" fmla="*/ 42 h 83"/>
                <a:gd name="T36" fmla="*/ 5 w 76"/>
                <a:gd name="T37" fmla="*/ 44 h 83"/>
                <a:gd name="T38" fmla="*/ 3 w 76"/>
                <a:gd name="T39" fmla="*/ 46 h 83"/>
                <a:gd name="T40" fmla="*/ 3 w 76"/>
                <a:gd name="T41" fmla="*/ 52 h 83"/>
                <a:gd name="T42" fmla="*/ 0 w 76"/>
                <a:gd name="T43" fmla="*/ 57 h 83"/>
                <a:gd name="T44" fmla="*/ 0 w 76"/>
                <a:gd name="T45" fmla="*/ 71 h 83"/>
                <a:gd name="T46" fmla="*/ 3 w 76"/>
                <a:gd name="T47" fmla="*/ 74 h 83"/>
                <a:gd name="T48" fmla="*/ 3 w 76"/>
                <a:gd name="T49" fmla="*/ 76 h 83"/>
                <a:gd name="T50" fmla="*/ 5 w 76"/>
                <a:gd name="T51" fmla="*/ 76 h 83"/>
                <a:gd name="T52" fmla="*/ 5 w 76"/>
                <a:gd name="T53" fmla="*/ 78 h 83"/>
                <a:gd name="T54" fmla="*/ 11 w 76"/>
                <a:gd name="T55" fmla="*/ 82 h 83"/>
                <a:gd name="T56" fmla="*/ 30 w 76"/>
                <a:gd name="T57" fmla="*/ 82 h 83"/>
                <a:gd name="T58" fmla="*/ 33 w 76"/>
                <a:gd name="T59" fmla="*/ 81 h 83"/>
                <a:gd name="T60" fmla="*/ 36 w 76"/>
                <a:gd name="T61" fmla="*/ 81 h 83"/>
                <a:gd name="T62" fmla="*/ 38 w 76"/>
                <a:gd name="T63" fmla="*/ 78 h 83"/>
                <a:gd name="T64" fmla="*/ 41 w 76"/>
                <a:gd name="T65" fmla="*/ 78 h 83"/>
                <a:gd name="T66" fmla="*/ 45 w 76"/>
                <a:gd name="T67" fmla="*/ 76 h 83"/>
                <a:gd name="T68" fmla="*/ 53 w 76"/>
                <a:gd name="T69" fmla="*/ 69 h 83"/>
                <a:gd name="T70" fmla="*/ 53 w 76"/>
                <a:gd name="T71" fmla="*/ 67 h 83"/>
                <a:gd name="T72" fmla="*/ 55 w 76"/>
                <a:gd name="T73" fmla="*/ 67 h 83"/>
                <a:gd name="T74" fmla="*/ 55 w 76"/>
                <a:gd name="T75" fmla="*/ 64 h 83"/>
                <a:gd name="T76" fmla="*/ 61 w 76"/>
                <a:gd name="T77" fmla="*/ 59 h 83"/>
                <a:gd name="T78" fmla="*/ 61 w 76"/>
                <a:gd name="T79" fmla="*/ 55 h 83"/>
                <a:gd name="T80" fmla="*/ 63 w 76"/>
                <a:gd name="T81" fmla="*/ 52 h 83"/>
                <a:gd name="T82" fmla="*/ 63 w 76"/>
                <a:gd name="T83" fmla="*/ 49 h 83"/>
                <a:gd name="T84" fmla="*/ 66 w 76"/>
                <a:gd name="T85" fmla="*/ 44 h 83"/>
                <a:gd name="T86" fmla="*/ 66 w 76"/>
                <a:gd name="T87" fmla="*/ 42 h 83"/>
                <a:gd name="T88" fmla="*/ 68 w 76"/>
                <a:gd name="T89" fmla="*/ 39 h 83"/>
                <a:gd name="T90" fmla="*/ 68 w 76"/>
                <a:gd name="T91" fmla="*/ 32 h 83"/>
                <a:gd name="T92" fmla="*/ 71 w 76"/>
                <a:gd name="T93" fmla="*/ 30 h 83"/>
                <a:gd name="T94" fmla="*/ 71 w 76"/>
                <a:gd name="T95" fmla="*/ 21 h 83"/>
                <a:gd name="T96" fmla="*/ 74 w 76"/>
                <a:gd name="T97" fmla="*/ 19 h 83"/>
                <a:gd name="T98" fmla="*/ 74 w 76"/>
                <a:gd name="T99" fmla="*/ 10 h 83"/>
                <a:gd name="T100" fmla="*/ 75 w 76"/>
                <a:gd name="T101" fmla="*/ 7 h 83"/>
                <a:gd name="T102" fmla="*/ 75 w 76"/>
                <a:gd name="T10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1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2" name="Freeform 206"/>
            <p:cNvSpPr>
              <a:spLocks/>
            </p:cNvSpPr>
            <p:nvPr/>
          </p:nvSpPr>
          <p:spPr bwMode="auto">
            <a:xfrm>
              <a:off x="1349100" y="2627208"/>
              <a:ext cx="122238" cy="130175"/>
            </a:xfrm>
            <a:custGeom>
              <a:avLst/>
              <a:gdLst>
                <a:gd name="T0" fmla="*/ 76 w 77"/>
                <a:gd name="T1" fmla="*/ 0 h 82"/>
                <a:gd name="T2" fmla="*/ 73 w 77"/>
                <a:gd name="T3" fmla="*/ 0 h 82"/>
                <a:gd name="T4" fmla="*/ 71 w 77"/>
                <a:gd name="T5" fmla="*/ 2 h 82"/>
                <a:gd name="T6" fmla="*/ 68 w 77"/>
                <a:gd name="T7" fmla="*/ 2 h 82"/>
                <a:gd name="T8" fmla="*/ 66 w 77"/>
                <a:gd name="T9" fmla="*/ 5 h 82"/>
                <a:gd name="T10" fmla="*/ 60 w 77"/>
                <a:gd name="T11" fmla="*/ 5 h 82"/>
                <a:gd name="T12" fmla="*/ 58 w 77"/>
                <a:gd name="T13" fmla="*/ 7 h 82"/>
                <a:gd name="T14" fmla="*/ 55 w 77"/>
                <a:gd name="T15" fmla="*/ 7 h 82"/>
                <a:gd name="T16" fmla="*/ 51 w 77"/>
                <a:gd name="T17" fmla="*/ 8 h 82"/>
                <a:gd name="T18" fmla="*/ 48 w 77"/>
                <a:gd name="T19" fmla="*/ 8 h 82"/>
                <a:gd name="T20" fmla="*/ 43 w 77"/>
                <a:gd name="T21" fmla="*/ 13 h 82"/>
                <a:gd name="T22" fmla="*/ 38 w 77"/>
                <a:gd name="T23" fmla="*/ 13 h 82"/>
                <a:gd name="T24" fmla="*/ 33 w 77"/>
                <a:gd name="T25" fmla="*/ 18 h 82"/>
                <a:gd name="T26" fmla="*/ 30 w 77"/>
                <a:gd name="T27" fmla="*/ 18 h 82"/>
                <a:gd name="T28" fmla="*/ 28 w 77"/>
                <a:gd name="T29" fmla="*/ 20 h 82"/>
                <a:gd name="T30" fmla="*/ 22 w 77"/>
                <a:gd name="T31" fmla="*/ 22 h 82"/>
                <a:gd name="T32" fmla="*/ 21 w 77"/>
                <a:gd name="T33" fmla="*/ 25 h 82"/>
                <a:gd name="T34" fmla="*/ 18 w 77"/>
                <a:gd name="T35" fmla="*/ 25 h 82"/>
                <a:gd name="T36" fmla="*/ 13 w 77"/>
                <a:gd name="T37" fmla="*/ 29 h 82"/>
                <a:gd name="T38" fmla="*/ 13 w 77"/>
                <a:gd name="T39" fmla="*/ 32 h 82"/>
                <a:gd name="T40" fmla="*/ 10 w 77"/>
                <a:gd name="T41" fmla="*/ 34 h 82"/>
                <a:gd name="T42" fmla="*/ 8 w 77"/>
                <a:gd name="T43" fmla="*/ 34 h 82"/>
                <a:gd name="T44" fmla="*/ 8 w 77"/>
                <a:gd name="T45" fmla="*/ 35 h 82"/>
                <a:gd name="T46" fmla="*/ 5 w 77"/>
                <a:gd name="T47" fmla="*/ 38 h 82"/>
                <a:gd name="T48" fmla="*/ 5 w 77"/>
                <a:gd name="T49" fmla="*/ 40 h 82"/>
                <a:gd name="T50" fmla="*/ 3 w 77"/>
                <a:gd name="T51" fmla="*/ 45 h 82"/>
                <a:gd name="T52" fmla="*/ 3 w 77"/>
                <a:gd name="T53" fmla="*/ 52 h 82"/>
                <a:gd name="T54" fmla="*/ 0 w 77"/>
                <a:gd name="T55" fmla="*/ 54 h 82"/>
                <a:gd name="T56" fmla="*/ 0 w 77"/>
                <a:gd name="T57" fmla="*/ 69 h 82"/>
                <a:gd name="T58" fmla="*/ 5 w 77"/>
                <a:gd name="T59" fmla="*/ 74 h 82"/>
                <a:gd name="T60" fmla="*/ 5 w 77"/>
                <a:gd name="T61" fmla="*/ 76 h 82"/>
                <a:gd name="T62" fmla="*/ 8 w 77"/>
                <a:gd name="T63" fmla="*/ 76 h 82"/>
                <a:gd name="T64" fmla="*/ 8 w 77"/>
                <a:gd name="T65" fmla="*/ 79 h 82"/>
                <a:gd name="T66" fmla="*/ 10 w 77"/>
                <a:gd name="T67" fmla="*/ 79 h 82"/>
                <a:gd name="T68" fmla="*/ 13 w 77"/>
                <a:gd name="T69" fmla="*/ 81 h 82"/>
                <a:gd name="T70" fmla="*/ 30 w 77"/>
                <a:gd name="T71" fmla="*/ 81 h 82"/>
                <a:gd name="T72" fmla="*/ 33 w 77"/>
                <a:gd name="T73" fmla="*/ 79 h 82"/>
                <a:gd name="T74" fmla="*/ 35 w 77"/>
                <a:gd name="T75" fmla="*/ 79 h 82"/>
                <a:gd name="T76" fmla="*/ 38 w 77"/>
                <a:gd name="T77" fmla="*/ 76 h 82"/>
                <a:gd name="T78" fmla="*/ 41 w 77"/>
                <a:gd name="T79" fmla="*/ 76 h 82"/>
                <a:gd name="T80" fmla="*/ 46 w 77"/>
                <a:gd name="T81" fmla="*/ 74 h 82"/>
                <a:gd name="T82" fmla="*/ 52 w 77"/>
                <a:gd name="T83" fmla="*/ 67 h 82"/>
                <a:gd name="T84" fmla="*/ 52 w 77"/>
                <a:gd name="T85" fmla="*/ 65 h 82"/>
                <a:gd name="T86" fmla="*/ 55 w 77"/>
                <a:gd name="T87" fmla="*/ 65 h 82"/>
                <a:gd name="T88" fmla="*/ 55 w 77"/>
                <a:gd name="T89" fmla="*/ 62 h 82"/>
                <a:gd name="T90" fmla="*/ 60 w 77"/>
                <a:gd name="T91" fmla="*/ 59 h 82"/>
                <a:gd name="T92" fmla="*/ 60 w 77"/>
                <a:gd name="T93" fmla="*/ 54 h 82"/>
                <a:gd name="T94" fmla="*/ 63 w 77"/>
                <a:gd name="T95" fmla="*/ 52 h 82"/>
                <a:gd name="T96" fmla="*/ 63 w 77"/>
                <a:gd name="T97" fmla="*/ 47 h 82"/>
                <a:gd name="T98" fmla="*/ 66 w 77"/>
                <a:gd name="T99" fmla="*/ 42 h 82"/>
                <a:gd name="T100" fmla="*/ 66 w 77"/>
                <a:gd name="T101" fmla="*/ 40 h 82"/>
                <a:gd name="T102" fmla="*/ 68 w 77"/>
                <a:gd name="T103" fmla="*/ 38 h 82"/>
                <a:gd name="T104" fmla="*/ 68 w 77"/>
                <a:gd name="T105" fmla="*/ 32 h 82"/>
                <a:gd name="T106" fmla="*/ 71 w 77"/>
                <a:gd name="T107" fmla="*/ 29 h 82"/>
                <a:gd name="T108" fmla="*/ 71 w 77"/>
                <a:gd name="T109" fmla="*/ 20 h 82"/>
                <a:gd name="T110" fmla="*/ 73 w 77"/>
                <a:gd name="T111" fmla="*/ 18 h 82"/>
                <a:gd name="T112" fmla="*/ 73 w 77"/>
                <a:gd name="T113" fmla="*/ 8 h 82"/>
                <a:gd name="T114" fmla="*/ 76 w 77"/>
                <a:gd name="T115" fmla="*/ 7 h 82"/>
                <a:gd name="T116" fmla="*/ 76 w 77"/>
                <a:gd name="T1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2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2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29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9"/>
                  </a:lnTo>
                  <a:lnTo>
                    <a:pt x="5" y="74"/>
                  </a:lnTo>
                  <a:lnTo>
                    <a:pt x="5" y="76"/>
                  </a:lnTo>
                  <a:lnTo>
                    <a:pt x="8" y="76"/>
                  </a:lnTo>
                  <a:lnTo>
                    <a:pt x="8" y="79"/>
                  </a:lnTo>
                  <a:lnTo>
                    <a:pt x="10" y="79"/>
                  </a:lnTo>
                  <a:lnTo>
                    <a:pt x="13" y="81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8" y="76"/>
                  </a:lnTo>
                  <a:lnTo>
                    <a:pt x="41" y="76"/>
                  </a:lnTo>
                  <a:lnTo>
                    <a:pt x="46" y="74"/>
                  </a:lnTo>
                  <a:lnTo>
                    <a:pt x="52" y="67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5" y="62"/>
                  </a:lnTo>
                  <a:lnTo>
                    <a:pt x="60" y="59"/>
                  </a:lnTo>
                  <a:lnTo>
                    <a:pt x="60" y="54"/>
                  </a:lnTo>
                  <a:lnTo>
                    <a:pt x="63" y="52"/>
                  </a:lnTo>
                  <a:lnTo>
                    <a:pt x="63" y="47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2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3" name="Freeform 207"/>
            <p:cNvSpPr>
              <a:spLocks/>
            </p:cNvSpPr>
            <p:nvPr/>
          </p:nvSpPr>
          <p:spPr bwMode="auto">
            <a:xfrm>
              <a:off x="1596750" y="2725633"/>
              <a:ext cx="119063" cy="131763"/>
            </a:xfrm>
            <a:custGeom>
              <a:avLst/>
              <a:gdLst>
                <a:gd name="T0" fmla="*/ 74 w 75"/>
                <a:gd name="T1" fmla="*/ 0 h 83"/>
                <a:gd name="T2" fmla="*/ 71 w 75"/>
                <a:gd name="T3" fmla="*/ 0 h 83"/>
                <a:gd name="T4" fmla="*/ 69 w 75"/>
                <a:gd name="T5" fmla="*/ 2 h 83"/>
                <a:gd name="T6" fmla="*/ 66 w 75"/>
                <a:gd name="T7" fmla="*/ 2 h 83"/>
                <a:gd name="T8" fmla="*/ 64 w 75"/>
                <a:gd name="T9" fmla="*/ 5 h 83"/>
                <a:gd name="T10" fmla="*/ 60 w 75"/>
                <a:gd name="T11" fmla="*/ 5 h 83"/>
                <a:gd name="T12" fmla="*/ 57 w 75"/>
                <a:gd name="T13" fmla="*/ 6 h 83"/>
                <a:gd name="T14" fmla="*/ 55 w 75"/>
                <a:gd name="T15" fmla="*/ 6 h 83"/>
                <a:gd name="T16" fmla="*/ 52 w 75"/>
                <a:gd name="T17" fmla="*/ 8 h 83"/>
                <a:gd name="T18" fmla="*/ 49 w 75"/>
                <a:gd name="T19" fmla="*/ 8 h 83"/>
                <a:gd name="T20" fmla="*/ 44 w 75"/>
                <a:gd name="T21" fmla="*/ 11 h 83"/>
                <a:gd name="T22" fmla="*/ 42 w 75"/>
                <a:gd name="T23" fmla="*/ 13 h 83"/>
                <a:gd name="T24" fmla="*/ 39 w 75"/>
                <a:gd name="T25" fmla="*/ 13 h 83"/>
                <a:gd name="T26" fmla="*/ 36 w 75"/>
                <a:gd name="T27" fmla="*/ 15 h 83"/>
                <a:gd name="T28" fmla="*/ 32 w 75"/>
                <a:gd name="T29" fmla="*/ 18 h 83"/>
                <a:gd name="T30" fmla="*/ 30 w 75"/>
                <a:gd name="T31" fmla="*/ 18 h 83"/>
                <a:gd name="T32" fmla="*/ 22 w 75"/>
                <a:gd name="T33" fmla="*/ 25 h 83"/>
                <a:gd name="T34" fmla="*/ 19 w 75"/>
                <a:gd name="T35" fmla="*/ 25 h 83"/>
                <a:gd name="T36" fmla="*/ 9 w 75"/>
                <a:gd name="T37" fmla="*/ 33 h 83"/>
                <a:gd name="T38" fmla="*/ 6 w 75"/>
                <a:gd name="T39" fmla="*/ 33 h 83"/>
                <a:gd name="T40" fmla="*/ 6 w 75"/>
                <a:gd name="T41" fmla="*/ 36 h 83"/>
                <a:gd name="T42" fmla="*/ 4 w 75"/>
                <a:gd name="T43" fmla="*/ 38 h 83"/>
                <a:gd name="T44" fmla="*/ 4 w 75"/>
                <a:gd name="T45" fmla="*/ 40 h 83"/>
                <a:gd name="T46" fmla="*/ 3 w 75"/>
                <a:gd name="T47" fmla="*/ 45 h 83"/>
                <a:gd name="T48" fmla="*/ 3 w 75"/>
                <a:gd name="T49" fmla="*/ 52 h 83"/>
                <a:gd name="T50" fmla="*/ 0 w 75"/>
                <a:gd name="T51" fmla="*/ 55 h 83"/>
                <a:gd name="T52" fmla="*/ 0 w 75"/>
                <a:gd name="T53" fmla="*/ 68 h 83"/>
                <a:gd name="T54" fmla="*/ 3 w 75"/>
                <a:gd name="T55" fmla="*/ 70 h 83"/>
                <a:gd name="T56" fmla="*/ 3 w 75"/>
                <a:gd name="T57" fmla="*/ 72 h 83"/>
                <a:gd name="T58" fmla="*/ 9 w 75"/>
                <a:gd name="T59" fmla="*/ 80 h 83"/>
                <a:gd name="T60" fmla="*/ 12 w 75"/>
                <a:gd name="T61" fmla="*/ 80 h 83"/>
                <a:gd name="T62" fmla="*/ 12 w 75"/>
                <a:gd name="T63" fmla="*/ 82 h 83"/>
                <a:gd name="T64" fmla="*/ 30 w 75"/>
                <a:gd name="T65" fmla="*/ 82 h 83"/>
                <a:gd name="T66" fmla="*/ 32 w 75"/>
                <a:gd name="T67" fmla="*/ 80 h 83"/>
                <a:gd name="T68" fmla="*/ 34 w 75"/>
                <a:gd name="T69" fmla="*/ 80 h 83"/>
                <a:gd name="T70" fmla="*/ 36 w 75"/>
                <a:gd name="T71" fmla="*/ 77 h 83"/>
                <a:gd name="T72" fmla="*/ 42 w 75"/>
                <a:gd name="T73" fmla="*/ 77 h 83"/>
                <a:gd name="T74" fmla="*/ 52 w 75"/>
                <a:gd name="T75" fmla="*/ 68 h 83"/>
                <a:gd name="T76" fmla="*/ 52 w 75"/>
                <a:gd name="T77" fmla="*/ 65 h 83"/>
                <a:gd name="T78" fmla="*/ 55 w 75"/>
                <a:gd name="T79" fmla="*/ 65 h 83"/>
                <a:gd name="T80" fmla="*/ 57 w 75"/>
                <a:gd name="T81" fmla="*/ 63 h 83"/>
                <a:gd name="T82" fmla="*/ 57 w 75"/>
                <a:gd name="T83" fmla="*/ 61 h 83"/>
                <a:gd name="T84" fmla="*/ 60 w 75"/>
                <a:gd name="T85" fmla="*/ 59 h 83"/>
                <a:gd name="T86" fmla="*/ 60 w 75"/>
                <a:gd name="T87" fmla="*/ 55 h 83"/>
                <a:gd name="T88" fmla="*/ 62 w 75"/>
                <a:gd name="T89" fmla="*/ 52 h 83"/>
                <a:gd name="T90" fmla="*/ 62 w 75"/>
                <a:gd name="T91" fmla="*/ 50 h 83"/>
                <a:gd name="T92" fmla="*/ 64 w 75"/>
                <a:gd name="T93" fmla="*/ 48 h 83"/>
                <a:gd name="T94" fmla="*/ 64 w 75"/>
                <a:gd name="T95" fmla="*/ 43 h 83"/>
                <a:gd name="T96" fmla="*/ 66 w 75"/>
                <a:gd name="T97" fmla="*/ 40 h 83"/>
                <a:gd name="T98" fmla="*/ 66 w 75"/>
                <a:gd name="T99" fmla="*/ 33 h 83"/>
                <a:gd name="T100" fmla="*/ 69 w 75"/>
                <a:gd name="T101" fmla="*/ 32 h 83"/>
                <a:gd name="T102" fmla="*/ 69 w 75"/>
                <a:gd name="T103" fmla="*/ 27 h 83"/>
                <a:gd name="T104" fmla="*/ 71 w 75"/>
                <a:gd name="T105" fmla="*/ 23 h 83"/>
                <a:gd name="T106" fmla="*/ 71 w 75"/>
                <a:gd name="T107" fmla="*/ 11 h 83"/>
                <a:gd name="T108" fmla="*/ 74 w 75"/>
                <a:gd name="T109" fmla="*/ 8 h 83"/>
                <a:gd name="T110" fmla="*/ 74 w 75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83">
                  <a:moveTo>
                    <a:pt x="74" y="0"/>
                  </a:moveTo>
                  <a:lnTo>
                    <a:pt x="71" y="0"/>
                  </a:lnTo>
                  <a:lnTo>
                    <a:pt x="69" y="2"/>
                  </a:lnTo>
                  <a:lnTo>
                    <a:pt x="66" y="2"/>
                  </a:lnTo>
                  <a:lnTo>
                    <a:pt x="64" y="5"/>
                  </a:lnTo>
                  <a:lnTo>
                    <a:pt x="60" y="5"/>
                  </a:lnTo>
                  <a:lnTo>
                    <a:pt x="57" y="6"/>
                  </a:lnTo>
                  <a:lnTo>
                    <a:pt x="55" y="6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9" y="13"/>
                  </a:lnTo>
                  <a:lnTo>
                    <a:pt x="36" y="15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9" y="33"/>
                  </a:lnTo>
                  <a:lnTo>
                    <a:pt x="6" y="33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6" y="77"/>
                  </a:lnTo>
                  <a:lnTo>
                    <a:pt x="42" y="77"/>
                  </a:lnTo>
                  <a:lnTo>
                    <a:pt x="52" y="68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7" y="63"/>
                  </a:lnTo>
                  <a:lnTo>
                    <a:pt x="57" y="61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8"/>
                  </a:lnTo>
                  <a:lnTo>
                    <a:pt x="64" y="43"/>
                  </a:lnTo>
                  <a:lnTo>
                    <a:pt x="66" y="40"/>
                  </a:lnTo>
                  <a:lnTo>
                    <a:pt x="66" y="33"/>
                  </a:lnTo>
                  <a:lnTo>
                    <a:pt x="69" y="32"/>
                  </a:lnTo>
                  <a:lnTo>
                    <a:pt x="69" y="27"/>
                  </a:lnTo>
                  <a:lnTo>
                    <a:pt x="71" y="23"/>
                  </a:lnTo>
                  <a:lnTo>
                    <a:pt x="71" y="11"/>
                  </a:lnTo>
                  <a:lnTo>
                    <a:pt x="74" y="8"/>
                  </a:lnTo>
                  <a:lnTo>
                    <a:pt x="7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4" name="Freeform 208"/>
            <p:cNvSpPr>
              <a:spLocks/>
            </p:cNvSpPr>
            <p:nvPr/>
          </p:nvSpPr>
          <p:spPr bwMode="auto">
            <a:xfrm>
              <a:off x="1845988" y="2824058"/>
              <a:ext cx="123825" cy="131763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1 w 78"/>
                <a:gd name="T11" fmla="*/ 4 h 83"/>
                <a:gd name="T12" fmla="*/ 58 w 78"/>
                <a:gd name="T13" fmla="*/ 6 h 83"/>
                <a:gd name="T14" fmla="*/ 56 w 78"/>
                <a:gd name="T15" fmla="*/ 6 h 83"/>
                <a:gd name="T16" fmla="*/ 50 w 78"/>
                <a:gd name="T17" fmla="*/ 8 h 83"/>
                <a:gd name="T18" fmla="*/ 48 w 78"/>
                <a:gd name="T19" fmla="*/ 8 h 83"/>
                <a:gd name="T20" fmla="*/ 44 w 78"/>
                <a:gd name="T21" fmla="*/ 13 h 83"/>
                <a:gd name="T22" fmla="*/ 39 w 78"/>
                <a:gd name="T23" fmla="*/ 13 h 83"/>
                <a:gd name="T24" fmla="*/ 33 w 78"/>
                <a:gd name="T25" fmla="*/ 18 h 83"/>
                <a:gd name="T26" fmla="*/ 31 w 78"/>
                <a:gd name="T27" fmla="*/ 18 h 83"/>
                <a:gd name="T28" fmla="*/ 28 w 78"/>
                <a:gd name="T29" fmla="*/ 20 h 83"/>
                <a:gd name="T30" fmla="*/ 23 w 78"/>
                <a:gd name="T31" fmla="*/ 23 h 83"/>
                <a:gd name="T32" fmla="*/ 20 w 78"/>
                <a:gd name="T33" fmla="*/ 25 h 83"/>
                <a:gd name="T34" fmla="*/ 17 w 78"/>
                <a:gd name="T35" fmla="*/ 25 h 83"/>
                <a:gd name="T36" fmla="*/ 13 w 78"/>
                <a:gd name="T37" fmla="*/ 30 h 83"/>
                <a:gd name="T38" fmla="*/ 13 w 78"/>
                <a:gd name="T39" fmla="*/ 31 h 83"/>
                <a:gd name="T40" fmla="*/ 11 w 78"/>
                <a:gd name="T41" fmla="*/ 33 h 83"/>
                <a:gd name="T42" fmla="*/ 8 w 78"/>
                <a:gd name="T43" fmla="*/ 33 h 83"/>
                <a:gd name="T44" fmla="*/ 8 w 78"/>
                <a:gd name="T45" fmla="*/ 36 h 83"/>
                <a:gd name="T46" fmla="*/ 5 w 78"/>
                <a:gd name="T47" fmla="*/ 38 h 83"/>
                <a:gd name="T48" fmla="*/ 5 w 78"/>
                <a:gd name="T49" fmla="*/ 40 h 83"/>
                <a:gd name="T50" fmla="*/ 3 w 78"/>
                <a:gd name="T51" fmla="*/ 45 h 83"/>
                <a:gd name="T52" fmla="*/ 3 w 78"/>
                <a:gd name="T53" fmla="*/ 52 h 83"/>
                <a:gd name="T54" fmla="*/ 0 w 78"/>
                <a:gd name="T55" fmla="*/ 55 h 83"/>
                <a:gd name="T56" fmla="*/ 0 w 78"/>
                <a:gd name="T57" fmla="*/ 68 h 83"/>
                <a:gd name="T58" fmla="*/ 3 w 78"/>
                <a:gd name="T59" fmla="*/ 70 h 83"/>
                <a:gd name="T60" fmla="*/ 3 w 78"/>
                <a:gd name="T61" fmla="*/ 72 h 83"/>
                <a:gd name="T62" fmla="*/ 11 w 78"/>
                <a:gd name="T63" fmla="*/ 80 h 83"/>
                <a:gd name="T64" fmla="*/ 13 w 78"/>
                <a:gd name="T65" fmla="*/ 80 h 83"/>
                <a:gd name="T66" fmla="*/ 13 w 78"/>
                <a:gd name="T67" fmla="*/ 82 h 83"/>
                <a:gd name="T68" fmla="*/ 31 w 78"/>
                <a:gd name="T69" fmla="*/ 82 h 83"/>
                <a:gd name="T70" fmla="*/ 33 w 78"/>
                <a:gd name="T71" fmla="*/ 80 h 83"/>
                <a:gd name="T72" fmla="*/ 36 w 78"/>
                <a:gd name="T73" fmla="*/ 80 h 83"/>
                <a:gd name="T74" fmla="*/ 39 w 78"/>
                <a:gd name="T75" fmla="*/ 77 h 83"/>
                <a:gd name="T76" fmla="*/ 44 w 78"/>
                <a:gd name="T77" fmla="*/ 77 h 83"/>
                <a:gd name="T78" fmla="*/ 53 w 78"/>
                <a:gd name="T79" fmla="*/ 68 h 83"/>
                <a:gd name="T80" fmla="*/ 53 w 78"/>
                <a:gd name="T81" fmla="*/ 65 h 83"/>
                <a:gd name="T82" fmla="*/ 56 w 78"/>
                <a:gd name="T83" fmla="*/ 65 h 83"/>
                <a:gd name="T84" fmla="*/ 58 w 78"/>
                <a:gd name="T85" fmla="*/ 63 h 83"/>
                <a:gd name="T86" fmla="*/ 58 w 78"/>
                <a:gd name="T87" fmla="*/ 61 h 83"/>
                <a:gd name="T88" fmla="*/ 61 w 78"/>
                <a:gd name="T89" fmla="*/ 59 h 83"/>
                <a:gd name="T90" fmla="*/ 61 w 78"/>
                <a:gd name="T91" fmla="*/ 55 h 83"/>
                <a:gd name="T92" fmla="*/ 64 w 78"/>
                <a:gd name="T93" fmla="*/ 52 h 83"/>
                <a:gd name="T94" fmla="*/ 64 w 78"/>
                <a:gd name="T95" fmla="*/ 50 h 83"/>
                <a:gd name="T96" fmla="*/ 66 w 78"/>
                <a:gd name="T97" fmla="*/ 48 h 83"/>
                <a:gd name="T98" fmla="*/ 66 w 78"/>
                <a:gd name="T99" fmla="*/ 43 h 83"/>
                <a:gd name="T100" fmla="*/ 69 w 78"/>
                <a:gd name="T101" fmla="*/ 40 h 83"/>
                <a:gd name="T102" fmla="*/ 69 w 78"/>
                <a:gd name="T103" fmla="*/ 33 h 83"/>
                <a:gd name="T104" fmla="*/ 72 w 78"/>
                <a:gd name="T105" fmla="*/ 31 h 83"/>
                <a:gd name="T106" fmla="*/ 72 w 78"/>
                <a:gd name="T107" fmla="*/ 27 h 83"/>
                <a:gd name="T108" fmla="*/ 74 w 78"/>
                <a:gd name="T109" fmla="*/ 23 h 83"/>
                <a:gd name="T110" fmla="*/ 74 w 78"/>
                <a:gd name="T111" fmla="*/ 11 h 83"/>
                <a:gd name="T112" fmla="*/ 77 w 78"/>
                <a:gd name="T113" fmla="*/ 8 h 83"/>
                <a:gd name="T114" fmla="*/ 77 w 78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4" y="13"/>
                  </a:lnTo>
                  <a:lnTo>
                    <a:pt x="39" y="13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8" y="20"/>
                  </a:lnTo>
                  <a:lnTo>
                    <a:pt x="23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11" y="80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6" y="65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3"/>
                  </a:lnTo>
                  <a:lnTo>
                    <a:pt x="69" y="40"/>
                  </a:lnTo>
                  <a:lnTo>
                    <a:pt x="69" y="33"/>
                  </a:lnTo>
                  <a:lnTo>
                    <a:pt x="72" y="31"/>
                  </a:lnTo>
                  <a:lnTo>
                    <a:pt x="72" y="27"/>
                  </a:lnTo>
                  <a:lnTo>
                    <a:pt x="74" y="23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5" name="Freeform 209"/>
            <p:cNvSpPr>
              <a:spLocks/>
            </p:cNvSpPr>
            <p:nvPr/>
          </p:nvSpPr>
          <p:spPr bwMode="auto">
            <a:xfrm>
              <a:off x="2096813" y="2924070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4 h 83"/>
                <a:gd name="T10" fmla="*/ 60 w 77"/>
                <a:gd name="T11" fmla="*/ 4 h 83"/>
                <a:gd name="T12" fmla="*/ 58 w 77"/>
                <a:gd name="T13" fmla="*/ 6 h 83"/>
                <a:gd name="T14" fmla="*/ 56 w 77"/>
                <a:gd name="T15" fmla="*/ 6 h 83"/>
                <a:gd name="T16" fmla="*/ 51 w 77"/>
                <a:gd name="T17" fmla="*/ 8 h 83"/>
                <a:gd name="T18" fmla="*/ 48 w 77"/>
                <a:gd name="T19" fmla="*/ 8 h 83"/>
                <a:gd name="T20" fmla="*/ 43 w 77"/>
                <a:gd name="T21" fmla="*/ 13 h 83"/>
                <a:gd name="T22" fmla="*/ 38 w 77"/>
                <a:gd name="T23" fmla="*/ 13 h 83"/>
                <a:gd name="T24" fmla="*/ 33 w 77"/>
                <a:gd name="T25" fmla="*/ 18 h 83"/>
                <a:gd name="T26" fmla="*/ 30 w 77"/>
                <a:gd name="T27" fmla="*/ 18 h 83"/>
                <a:gd name="T28" fmla="*/ 28 w 77"/>
                <a:gd name="T29" fmla="*/ 20 h 83"/>
                <a:gd name="T30" fmla="*/ 24 w 77"/>
                <a:gd name="T31" fmla="*/ 23 h 83"/>
                <a:gd name="T32" fmla="*/ 21 w 77"/>
                <a:gd name="T33" fmla="*/ 25 h 83"/>
                <a:gd name="T34" fmla="*/ 18 w 77"/>
                <a:gd name="T35" fmla="*/ 25 h 83"/>
                <a:gd name="T36" fmla="*/ 13 w 77"/>
                <a:gd name="T37" fmla="*/ 30 h 83"/>
                <a:gd name="T38" fmla="*/ 13 w 77"/>
                <a:gd name="T39" fmla="*/ 31 h 83"/>
                <a:gd name="T40" fmla="*/ 10 w 77"/>
                <a:gd name="T41" fmla="*/ 33 h 83"/>
                <a:gd name="T42" fmla="*/ 8 w 77"/>
                <a:gd name="T43" fmla="*/ 33 h 83"/>
                <a:gd name="T44" fmla="*/ 8 w 77"/>
                <a:gd name="T45" fmla="*/ 36 h 83"/>
                <a:gd name="T46" fmla="*/ 5 w 77"/>
                <a:gd name="T47" fmla="*/ 38 h 83"/>
                <a:gd name="T48" fmla="*/ 5 w 77"/>
                <a:gd name="T49" fmla="*/ 40 h 83"/>
                <a:gd name="T50" fmla="*/ 3 w 77"/>
                <a:gd name="T51" fmla="*/ 45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0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4 w 77"/>
                <a:gd name="T83" fmla="*/ 68 h 83"/>
                <a:gd name="T84" fmla="*/ 54 w 77"/>
                <a:gd name="T85" fmla="*/ 65 h 83"/>
                <a:gd name="T86" fmla="*/ 56 w 77"/>
                <a:gd name="T87" fmla="*/ 65 h 83"/>
                <a:gd name="T88" fmla="*/ 56 w 77"/>
                <a:gd name="T89" fmla="*/ 63 h 83"/>
                <a:gd name="T90" fmla="*/ 60 w 77"/>
                <a:gd name="T91" fmla="*/ 58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3 h 83"/>
                <a:gd name="T100" fmla="*/ 66 w 77"/>
                <a:gd name="T101" fmla="*/ 40 h 83"/>
                <a:gd name="T102" fmla="*/ 68 w 77"/>
                <a:gd name="T103" fmla="*/ 38 h 83"/>
                <a:gd name="T104" fmla="*/ 68 w 77"/>
                <a:gd name="T105" fmla="*/ 31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8 h 83"/>
                <a:gd name="T112" fmla="*/ 73 w 77"/>
                <a:gd name="T113" fmla="*/ 8 h 83"/>
                <a:gd name="T114" fmla="*/ 76 w 77"/>
                <a:gd name="T115" fmla="*/ 6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0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4" y="23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0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0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4" y="68"/>
                  </a:lnTo>
                  <a:lnTo>
                    <a:pt x="54" y="65"/>
                  </a:lnTo>
                  <a:lnTo>
                    <a:pt x="56" y="65"/>
                  </a:lnTo>
                  <a:lnTo>
                    <a:pt x="56" y="63"/>
                  </a:lnTo>
                  <a:lnTo>
                    <a:pt x="60" y="58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1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6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6" name="Freeform 210"/>
            <p:cNvSpPr>
              <a:spLocks/>
            </p:cNvSpPr>
            <p:nvPr/>
          </p:nvSpPr>
          <p:spPr bwMode="auto">
            <a:xfrm>
              <a:off x="1921767" y="2597308"/>
              <a:ext cx="125413" cy="130175"/>
            </a:xfrm>
            <a:custGeom>
              <a:avLst/>
              <a:gdLst>
                <a:gd name="T0" fmla="*/ 78 w 79"/>
                <a:gd name="T1" fmla="*/ 0 h 82"/>
                <a:gd name="T2" fmla="*/ 75 w 79"/>
                <a:gd name="T3" fmla="*/ 0 h 82"/>
                <a:gd name="T4" fmla="*/ 73 w 79"/>
                <a:gd name="T5" fmla="*/ 2 h 82"/>
                <a:gd name="T6" fmla="*/ 70 w 79"/>
                <a:gd name="T7" fmla="*/ 2 h 82"/>
                <a:gd name="T8" fmla="*/ 67 w 79"/>
                <a:gd name="T9" fmla="*/ 5 h 82"/>
                <a:gd name="T10" fmla="*/ 62 w 79"/>
                <a:gd name="T11" fmla="*/ 5 h 82"/>
                <a:gd name="T12" fmla="*/ 59 w 79"/>
                <a:gd name="T13" fmla="*/ 7 h 82"/>
                <a:gd name="T14" fmla="*/ 56 w 79"/>
                <a:gd name="T15" fmla="*/ 7 h 82"/>
                <a:gd name="T16" fmla="*/ 54 w 79"/>
                <a:gd name="T17" fmla="*/ 9 h 82"/>
                <a:gd name="T18" fmla="*/ 52 w 79"/>
                <a:gd name="T19" fmla="*/ 9 h 82"/>
                <a:gd name="T20" fmla="*/ 47 w 79"/>
                <a:gd name="T21" fmla="*/ 12 h 82"/>
                <a:gd name="T22" fmla="*/ 44 w 79"/>
                <a:gd name="T23" fmla="*/ 14 h 82"/>
                <a:gd name="T24" fmla="*/ 42 w 79"/>
                <a:gd name="T25" fmla="*/ 14 h 82"/>
                <a:gd name="T26" fmla="*/ 39 w 79"/>
                <a:gd name="T27" fmla="*/ 16 h 82"/>
                <a:gd name="T28" fmla="*/ 34 w 79"/>
                <a:gd name="T29" fmla="*/ 19 h 82"/>
                <a:gd name="T30" fmla="*/ 31 w 79"/>
                <a:gd name="T31" fmla="*/ 19 h 82"/>
                <a:gd name="T32" fmla="*/ 23 w 79"/>
                <a:gd name="T33" fmla="*/ 25 h 82"/>
                <a:gd name="T34" fmla="*/ 22 w 79"/>
                <a:gd name="T35" fmla="*/ 25 h 82"/>
                <a:gd name="T36" fmla="*/ 11 w 79"/>
                <a:gd name="T37" fmla="*/ 34 h 82"/>
                <a:gd name="T38" fmla="*/ 8 w 79"/>
                <a:gd name="T39" fmla="*/ 34 h 82"/>
                <a:gd name="T40" fmla="*/ 8 w 79"/>
                <a:gd name="T41" fmla="*/ 36 h 82"/>
                <a:gd name="T42" fmla="*/ 5 w 79"/>
                <a:gd name="T43" fmla="*/ 39 h 82"/>
                <a:gd name="T44" fmla="*/ 5 w 79"/>
                <a:gd name="T45" fmla="*/ 41 h 82"/>
                <a:gd name="T46" fmla="*/ 3 w 79"/>
                <a:gd name="T47" fmla="*/ 46 h 82"/>
                <a:gd name="T48" fmla="*/ 3 w 79"/>
                <a:gd name="T49" fmla="*/ 52 h 82"/>
                <a:gd name="T50" fmla="*/ 0 w 79"/>
                <a:gd name="T51" fmla="*/ 54 h 82"/>
                <a:gd name="T52" fmla="*/ 0 w 79"/>
                <a:gd name="T53" fmla="*/ 68 h 82"/>
                <a:gd name="T54" fmla="*/ 3 w 79"/>
                <a:gd name="T55" fmla="*/ 70 h 82"/>
                <a:gd name="T56" fmla="*/ 3 w 79"/>
                <a:gd name="T57" fmla="*/ 73 h 82"/>
                <a:gd name="T58" fmla="*/ 11 w 79"/>
                <a:gd name="T59" fmla="*/ 79 h 82"/>
                <a:gd name="T60" fmla="*/ 13 w 79"/>
                <a:gd name="T61" fmla="*/ 79 h 82"/>
                <a:gd name="T62" fmla="*/ 13 w 79"/>
                <a:gd name="T63" fmla="*/ 81 h 82"/>
                <a:gd name="T64" fmla="*/ 31 w 79"/>
                <a:gd name="T65" fmla="*/ 81 h 82"/>
                <a:gd name="T66" fmla="*/ 34 w 79"/>
                <a:gd name="T67" fmla="*/ 79 h 82"/>
                <a:gd name="T68" fmla="*/ 36 w 79"/>
                <a:gd name="T69" fmla="*/ 79 h 82"/>
                <a:gd name="T70" fmla="*/ 39 w 79"/>
                <a:gd name="T71" fmla="*/ 76 h 82"/>
                <a:gd name="T72" fmla="*/ 44 w 79"/>
                <a:gd name="T73" fmla="*/ 76 h 82"/>
                <a:gd name="T74" fmla="*/ 54 w 79"/>
                <a:gd name="T75" fmla="*/ 68 h 82"/>
                <a:gd name="T76" fmla="*/ 54 w 79"/>
                <a:gd name="T77" fmla="*/ 66 h 82"/>
                <a:gd name="T78" fmla="*/ 56 w 79"/>
                <a:gd name="T79" fmla="*/ 66 h 82"/>
                <a:gd name="T80" fmla="*/ 59 w 79"/>
                <a:gd name="T81" fmla="*/ 63 h 82"/>
                <a:gd name="T82" fmla="*/ 59 w 79"/>
                <a:gd name="T83" fmla="*/ 61 h 82"/>
                <a:gd name="T84" fmla="*/ 62 w 79"/>
                <a:gd name="T85" fmla="*/ 59 h 82"/>
                <a:gd name="T86" fmla="*/ 62 w 79"/>
                <a:gd name="T87" fmla="*/ 54 h 82"/>
                <a:gd name="T88" fmla="*/ 65 w 79"/>
                <a:gd name="T89" fmla="*/ 52 h 82"/>
                <a:gd name="T90" fmla="*/ 65 w 79"/>
                <a:gd name="T91" fmla="*/ 49 h 82"/>
                <a:gd name="T92" fmla="*/ 67 w 79"/>
                <a:gd name="T93" fmla="*/ 47 h 82"/>
                <a:gd name="T94" fmla="*/ 67 w 79"/>
                <a:gd name="T95" fmla="*/ 43 h 82"/>
                <a:gd name="T96" fmla="*/ 70 w 79"/>
                <a:gd name="T97" fmla="*/ 41 h 82"/>
                <a:gd name="T98" fmla="*/ 70 w 79"/>
                <a:gd name="T99" fmla="*/ 34 h 82"/>
                <a:gd name="T100" fmla="*/ 73 w 79"/>
                <a:gd name="T101" fmla="*/ 32 h 82"/>
                <a:gd name="T102" fmla="*/ 73 w 79"/>
                <a:gd name="T103" fmla="*/ 27 h 82"/>
                <a:gd name="T104" fmla="*/ 75 w 79"/>
                <a:gd name="T105" fmla="*/ 22 h 82"/>
                <a:gd name="T106" fmla="*/ 75 w 79"/>
                <a:gd name="T107" fmla="*/ 12 h 82"/>
                <a:gd name="T108" fmla="*/ 78 w 79"/>
                <a:gd name="T109" fmla="*/ 9 h 82"/>
                <a:gd name="T110" fmla="*/ 78 w 79"/>
                <a:gd name="T1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82">
                  <a:moveTo>
                    <a:pt x="78" y="0"/>
                  </a:moveTo>
                  <a:lnTo>
                    <a:pt x="75" y="0"/>
                  </a:lnTo>
                  <a:lnTo>
                    <a:pt x="73" y="2"/>
                  </a:lnTo>
                  <a:lnTo>
                    <a:pt x="70" y="2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4" y="9"/>
                  </a:lnTo>
                  <a:lnTo>
                    <a:pt x="52" y="9"/>
                  </a:lnTo>
                  <a:lnTo>
                    <a:pt x="47" y="12"/>
                  </a:lnTo>
                  <a:lnTo>
                    <a:pt x="44" y="14"/>
                  </a:lnTo>
                  <a:lnTo>
                    <a:pt x="42" y="14"/>
                  </a:lnTo>
                  <a:lnTo>
                    <a:pt x="39" y="16"/>
                  </a:lnTo>
                  <a:lnTo>
                    <a:pt x="34" y="19"/>
                  </a:lnTo>
                  <a:lnTo>
                    <a:pt x="31" y="19"/>
                  </a:lnTo>
                  <a:lnTo>
                    <a:pt x="23" y="25"/>
                  </a:lnTo>
                  <a:lnTo>
                    <a:pt x="22" y="25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5" y="39"/>
                  </a:lnTo>
                  <a:lnTo>
                    <a:pt x="5" y="41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3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81"/>
                  </a:lnTo>
                  <a:lnTo>
                    <a:pt x="31" y="81"/>
                  </a:lnTo>
                  <a:lnTo>
                    <a:pt x="34" y="79"/>
                  </a:lnTo>
                  <a:lnTo>
                    <a:pt x="36" y="79"/>
                  </a:lnTo>
                  <a:lnTo>
                    <a:pt x="39" y="76"/>
                  </a:lnTo>
                  <a:lnTo>
                    <a:pt x="44" y="76"/>
                  </a:lnTo>
                  <a:lnTo>
                    <a:pt x="54" y="68"/>
                  </a:lnTo>
                  <a:lnTo>
                    <a:pt x="54" y="66"/>
                  </a:lnTo>
                  <a:lnTo>
                    <a:pt x="56" y="66"/>
                  </a:lnTo>
                  <a:lnTo>
                    <a:pt x="59" y="63"/>
                  </a:lnTo>
                  <a:lnTo>
                    <a:pt x="59" y="61"/>
                  </a:lnTo>
                  <a:lnTo>
                    <a:pt x="62" y="59"/>
                  </a:lnTo>
                  <a:lnTo>
                    <a:pt x="62" y="54"/>
                  </a:lnTo>
                  <a:lnTo>
                    <a:pt x="65" y="52"/>
                  </a:lnTo>
                  <a:lnTo>
                    <a:pt x="65" y="49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70" y="41"/>
                  </a:lnTo>
                  <a:lnTo>
                    <a:pt x="70" y="34"/>
                  </a:lnTo>
                  <a:lnTo>
                    <a:pt x="73" y="32"/>
                  </a:lnTo>
                  <a:lnTo>
                    <a:pt x="73" y="27"/>
                  </a:lnTo>
                  <a:lnTo>
                    <a:pt x="75" y="22"/>
                  </a:lnTo>
                  <a:lnTo>
                    <a:pt x="75" y="12"/>
                  </a:lnTo>
                  <a:lnTo>
                    <a:pt x="78" y="9"/>
                  </a:lnTo>
                  <a:lnTo>
                    <a:pt x="7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7" name="Freeform 211"/>
            <p:cNvSpPr>
              <a:spLocks/>
            </p:cNvSpPr>
            <p:nvPr/>
          </p:nvSpPr>
          <p:spPr bwMode="auto">
            <a:xfrm>
              <a:off x="2088875" y="2704995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2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4 w 76"/>
                <a:gd name="T47" fmla="*/ 39 h 83"/>
                <a:gd name="T48" fmla="*/ 4 w 76"/>
                <a:gd name="T49" fmla="*/ 42 h 83"/>
                <a:gd name="T50" fmla="*/ 1 w 76"/>
                <a:gd name="T51" fmla="*/ 45 h 83"/>
                <a:gd name="T52" fmla="*/ 1 w 76"/>
                <a:gd name="T53" fmla="*/ 52 h 83"/>
                <a:gd name="T54" fmla="*/ 0 w 76"/>
                <a:gd name="T55" fmla="*/ 55 h 83"/>
                <a:gd name="T56" fmla="*/ 0 w 76"/>
                <a:gd name="T57" fmla="*/ 71 h 83"/>
                <a:gd name="T58" fmla="*/ 4 w 76"/>
                <a:gd name="T59" fmla="*/ 75 h 83"/>
                <a:gd name="T60" fmla="*/ 4 w 76"/>
                <a:gd name="T61" fmla="*/ 77 h 83"/>
                <a:gd name="T62" fmla="*/ 7 w 76"/>
                <a:gd name="T63" fmla="*/ 77 h 83"/>
                <a:gd name="T64" fmla="*/ 7 w 76"/>
                <a:gd name="T65" fmla="*/ 80 h 83"/>
                <a:gd name="T66" fmla="*/ 9 w 76"/>
                <a:gd name="T67" fmla="*/ 80 h 83"/>
                <a:gd name="T68" fmla="*/ 12 w 76"/>
                <a:gd name="T69" fmla="*/ 82 h 83"/>
                <a:gd name="T70" fmla="*/ 30 w 76"/>
                <a:gd name="T71" fmla="*/ 82 h 83"/>
                <a:gd name="T72" fmla="*/ 32 w 76"/>
                <a:gd name="T73" fmla="*/ 80 h 83"/>
                <a:gd name="T74" fmla="*/ 34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3 w 76"/>
                <a:gd name="T83" fmla="*/ 69 h 83"/>
                <a:gd name="T84" fmla="*/ 53 w 76"/>
                <a:gd name="T85" fmla="*/ 67 h 83"/>
                <a:gd name="T86" fmla="*/ 55 w 76"/>
                <a:gd name="T87" fmla="*/ 67 h 83"/>
                <a:gd name="T88" fmla="*/ 55 w 76"/>
                <a:gd name="T89" fmla="*/ 64 h 83"/>
                <a:gd name="T90" fmla="*/ 61 w 76"/>
                <a:gd name="T91" fmla="*/ 59 h 83"/>
                <a:gd name="T92" fmla="*/ 61 w 76"/>
                <a:gd name="T93" fmla="*/ 55 h 83"/>
                <a:gd name="T94" fmla="*/ 62 w 76"/>
                <a:gd name="T95" fmla="*/ 52 h 83"/>
                <a:gd name="T96" fmla="*/ 62 w 76"/>
                <a:gd name="T97" fmla="*/ 48 h 83"/>
                <a:gd name="T98" fmla="*/ 64 w 76"/>
                <a:gd name="T99" fmla="*/ 44 h 83"/>
                <a:gd name="T100" fmla="*/ 64 w 76"/>
                <a:gd name="T101" fmla="*/ 42 h 83"/>
                <a:gd name="T102" fmla="*/ 67 w 76"/>
                <a:gd name="T103" fmla="*/ 39 h 83"/>
                <a:gd name="T104" fmla="*/ 67 w 76"/>
                <a:gd name="T105" fmla="*/ 32 h 83"/>
                <a:gd name="T106" fmla="*/ 70 w 76"/>
                <a:gd name="T107" fmla="*/ 30 h 83"/>
                <a:gd name="T108" fmla="*/ 70 w 76"/>
                <a:gd name="T109" fmla="*/ 20 h 83"/>
                <a:gd name="T110" fmla="*/ 72 w 76"/>
                <a:gd name="T111" fmla="*/ 18 h 83"/>
                <a:gd name="T112" fmla="*/ 72 w 76"/>
                <a:gd name="T113" fmla="*/ 10 h 83"/>
                <a:gd name="T114" fmla="*/ 75 w 76"/>
                <a:gd name="T115" fmla="*/ 7 h 83"/>
                <a:gd name="T116" fmla="*/ 75 w 76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5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4" y="75"/>
                  </a:lnTo>
                  <a:lnTo>
                    <a:pt x="4" y="77"/>
                  </a:lnTo>
                  <a:lnTo>
                    <a:pt x="7" y="77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7" y="39"/>
                  </a:lnTo>
                  <a:lnTo>
                    <a:pt x="67" y="32"/>
                  </a:lnTo>
                  <a:lnTo>
                    <a:pt x="70" y="30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8" name="Freeform 212"/>
            <p:cNvSpPr>
              <a:spLocks/>
            </p:cNvSpPr>
            <p:nvPr/>
          </p:nvSpPr>
          <p:spPr bwMode="auto">
            <a:xfrm>
              <a:off x="850625" y="2635145"/>
              <a:ext cx="123825" cy="131763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4 w 78"/>
                <a:gd name="T11" fmla="*/ 4 h 83"/>
                <a:gd name="T12" fmla="*/ 61 w 78"/>
                <a:gd name="T13" fmla="*/ 6 h 83"/>
                <a:gd name="T14" fmla="*/ 58 w 78"/>
                <a:gd name="T15" fmla="*/ 6 h 83"/>
                <a:gd name="T16" fmla="*/ 57 w 78"/>
                <a:gd name="T17" fmla="*/ 8 h 83"/>
                <a:gd name="T18" fmla="*/ 54 w 78"/>
                <a:gd name="T19" fmla="*/ 8 h 83"/>
                <a:gd name="T20" fmla="*/ 52 w 78"/>
                <a:gd name="T21" fmla="*/ 11 h 83"/>
                <a:gd name="T22" fmla="*/ 46 w 78"/>
                <a:gd name="T23" fmla="*/ 11 h 83"/>
                <a:gd name="T24" fmla="*/ 39 w 78"/>
                <a:gd name="T25" fmla="*/ 18 h 83"/>
                <a:gd name="T26" fmla="*/ 33 w 78"/>
                <a:gd name="T27" fmla="*/ 18 h 83"/>
                <a:gd name="T28" fmla="*/ 27 w 78"/>
                <a:gd name="T29" fmla="*/ 25 h 83"/>
                <a:gd name="T30" fmla="*/ 24 w 78"/>
                <a:gd name="T31" fmla="*/ 25 h 83"/>
                <a:gd name="T32" fmla="*/ 11 w 78"/>
                <a:gd name="T33" fmla="*/ 36 h 83"/>
                <a:gd name="T34" fmla="*/ 8 w 78"/>
                <a:gd name="T35" fmla="*/ 36 h 83"/>
                <a:gd name="T36" fmla="*/ 8 w 78"/>
                <a:gd name="T37" fmla="*/ 38 h 83"/>
                <a:gd name="T38" fmla="*/ 5 w 78"/>
                <a:gd name="T39" fmla="*/ 40 h 83"/>
                <a:gd name="T40" fmla="*/ 5 w 78"/>
                <a:gd name="T41" fmla="*/ 43 h 83"/>
                <a:gd name="T42" fmla="*/ 3 w 78"/>
                <a:gd name="T43" fmla="*/ 45 h 83"/>
                <a:gd name="T44" fmla="*/ 3 w 78"/>
                <a:gd name="T45" fmla="*/ 52 h 83"/>
                <a:gd name="T46" fmla="*/ 0 w 78"/>
                <a:gd name="T47" fmla="*/ 57 h 83"/>
                <a:gd name="T48" fmla="*/ 0 w 78"/>
                <a:gd name="T49" fmla="*/ 68 h 83"/>
                <a:gd name="T50" fmla="*/ 3 w 78"/>
                <a:gd name="T51" fmla="*/ 70 h 83"/>
                <a:gd name="T52" fmla="*/ 3 w 78"/>
                <a:gd name="T53" fmla="*/ 75 h 83"/>
                <a:gd name="T54" fmla="*/ 5 w 78"/>
                <a:gd name="T55" fmla="*/ 75 h 83"/>
                <a:gd name="T56" fmla="*/ 8 w 78"/>
                <a:gd name="T57" fmla="*/ 77 h 83"/>
                <a:gd name="T58" fmla="*/ 8 w 78"/>
                <a:gd name="T59" fmla="*/ 80 h 83"/>
                <a:gd name="T60" fmla="*/ 11 w 78"/>
                <a:gd name="T61" fmla="*/ 80 h 83"/>
                <a:gd name="T62" fmla="*/ 13 w 78"/>
                <a:gd name="T63" fmla="*/ 82 h 83"/>
                <a:gd name="T64" fmla="*/ 31 w 78"/>
                <a:gd name="T65" fmla="*/ 82 h 83"/>
                <a:gd name="T66" fmla="*/ 33 w 78"/>
                <a:gd name="T67" fmla="*/ 80 h 83"/>
                <a:gd name="T68" fmla="*/ 36 w 78"/>
                <a:gd name="T69" fmla="*/ 80 h 83"/>
                <a:gd name="T70" fmla="*/ 39 w 78"/>
                <a:gd name="T71" fmla="*/ 77 h 83"/>
                <a:gd name="T72" fmla="*/ 44 w 78"/>
                <a:gd name="T73" fmla="*/ 77 h 83"/>
                <a:gd name="T74" fmla="*/ 58 w 78"/>
                <a:gd name="T75" fmla="*/ 63 h 83"/>
                <a:gd name="T76" fmla="*/ 58 w 78"/>
                <a:gd name="T77" fmla="*/ 61 h 83"/>
                <a:gd name="T78" fmla="*/ 61 w 78"/>
                <a:gd name="T79" fmla="*/ 58 h 83"/>
                <a:gd name="T80" fmla="*/ 61 w 78"/>
                <a:gd name="T81" fmla="*/ 57 h 83"/>
                <a:gd name="T82" fmla="*/ 64 w 78"/>
                <a:gd name="T83" fmla="*/ 55 h 83"/>
                <a:gd name="T84" fmla="*/ 64 w 78"/>
                <a:gd name="T85" fmla="*/ 50 h 83"/>
                <a:gd name="T86" fmla="*/ 66 w 78"/>
                <a:gd name="T87" fmla="*/ 48 h 83"/>
                <a:gd name="T88" fmla="*/ 66 w 78"/>
                <a:gd name="T89" fmla="*/ 45 h 83"/>
                <a:gd name="T90" fmla="*/ 69 w 78"/>
                <a:gd name="T91" fmla="*/ 43 h 83"/>
                <a:gd name="T92" fmla="*/ 69 w 78"/>
                <a:gd name="T93" fmla="*/ 36 h 83"/>
                <a:gd name="T94" fmla="*/ 72 w 78"/>
                <a:gd name="T95" fmla="*/ 33 h 83"/>
                <a:gd name="T96" fmla="*/ 72 w 78"/>
                <a:gd name="T97" fmla="*/ 27 h 83"/>
                <a:gd name="T98" fmla="*/ 74 w 78"/>
                <a:gd name="T99" fmla="*/ 25 h 83"/>
                <a:gd name="T100" fmla="*/ 74 w 78"/>
                <a:gd name="T101" fmla="*/ 11 h 83"/>
                <a:gd name="T102" fmla="*/ 77 w 78"/>
                <a:gd name="T103" fmla="*/ 8 h 83"/>
                <a:gd name="T104" fmla="*/ 77 w 78"/>
                <a:gd name="T10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7" y="8"/>
                  </a:lnTo>
                  <a:lnTo>
                    <a:pt x="54" y="8"/>
                  </a:lnTo>
                  <a:lnTo>
                    <a:pt x="52" y="11"/>
                  </a:lnTo>
                  <a:lnTo>
                    <a:pt x="46" y="11"/>
                  </a:lnTo>
                  <a:lnTo>
                    <a:pt x="39" y="18"/>
                  </a:lnTo>
                  <a:lnTo>
                    <a:pt x="33" y="18"/>
                  </a:lnTo>
                  <a:lnTo>
                    <a:pt x="27" y="25"/>
                  </a:lnTo>
                  <a:lnTo>
                    <a:pt x="24" y="25"/>
                  </a:lnTo>
                  <a:lnTo>
                    <a:pt x="11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1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8"/>
                  </a:lnTo>
                  <a:lnTo>
                    <a:pt x="61" y="57"/>
                  </a:lnTo>
                  <a:lnTo>
                    <a:pt x="64" y="55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5"/>
                  </a:lnTo>
                  <a:lnTo>
                    <a:pt x="69" y="43"/>
                  </a:lnTo>
                  <a:lnTo>
                    <a:pt x="69" y="36"/>
                  </a:lnTo>
                  <a:lnTo>
                    <a:pt x="72" y="33"/>
                  </a:lnTo>
                  <a:lnTo>
                    <a:pt x="72" y="27"/>
                  </a:lnTo>
                  <a:lnTo>
                    <a:pt x="74" y="25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69" name="Freeform 213"/>
            <p:cNvSpPr>
              <a:spLocks/>
            </p:cNvSpPr>
            <p:nvPr/>
          </p:nvSpPr>
          <p:spPr bwMode="auto">
            <a:xfrm>
              <a:off x="1103038" y="2733570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1 h 83"/>
                <a:gd name="T6" fmla="*/ 67 w 76"/>
                <a:gd name="T7" fmla="*/ 1 h 83"/>
                <a:gd name="T8" fmla="*/ 66 w 76"/>
                <a:gd name="T9" fmla="*/ 4 h 83"/>
                <a:gd name="T10" fmla="*/ 63 w 76"/>
                <a:gd name="T11" fmla="*/ 4 h 83"/>
                <a:gd name="T12" fmla="*/ 61 w 76"/>
                <a:gd name="T13" fmla="*/ 6 h 83"/>
                <a:gd name="T14" fmla="*/ 58 w 76"/>
                <a:gd name="T15" fmla="*/ 6 h 83"/>
                <a:gd name="T16" fmla="*/ 55 w 76"/>
                <a:gd name="T17" fmla="*/ 8 h 83"/>
                <a:gd name="T18" fmla="*/ 50 w 76"/>
                <a:gd name="T19" fmla="*/ 8 h 83"/>
                <a:gd name="T20" fmla="*/ 47 w 76"/>
                <a:gd name="T21" fmla="*/ 11 h 83"/>
                <a:gd name="T22" fmla="*/ 45 w 76"/>
                <a:gd name="T23" fmla="*/ 11 h 83"/>
                <a:gd name="T24" fmla="*/ 42 w 76"/>
                <a:gd name="T25" fmla="*/ 13 h 83"/>
                <a:gd name="T26" fmla="*/ 37 w 76"/>
                <a:gd name="T27" fmla="*/ 15 h 83"/>
                <a:gd name="T28" fmla="*/ 36 w 76"/>
                <a:gd name="T29" fmla="*/ 18 h 83"/>
                <a:gd name="T30" fmla="*/ 33 w 76"/>
                <a:gd name="T31" fmla="*/ 18 h 83"/>
                <a:gd name="T32" fmla="*/ 28 w 76"/>
                <a:gd name="T33" fmla="*/ 23 h 83"/>
                <a:gd name="T34" fmla="*/ 22 w 76"/>
                <a:gd name="T35" fmla="*/ 25 h 83"/>
                <a:gd name="T36" fmla="*/ 20 w 76"/>
                <a:gd name="T37" fmla="*/ 25 h 83"/>
                <a:gd name="T38" fmla="*/ 12 w 76"/>
                <a:gd name="T39" fmla="*/ 31 h 83"/>
                <a:gd name="T40" fmla="*/ 12 w 76"/>
                <a:gd name="T41" fmla="*/ 33 h 83"/>
                <a:gd name="T42" fmla="*/ 9 w 76"/>
                <a:gd name="T43" fmla="*/ 36 h 83"/>
                <a:gd name="T44" fmla="*/ 7 w 76"/>
                <a:gd name="T45" fmla="*/ 36 h 83"/>
                <a:gd name="T46" fmla="*/ 7 w 76"/>
                <a:gd name="T47" fmla="*/ 38 h 83"/>
                <a:gd name="T48" fmla="*/ 5 w 76"/>
                <a:gd name="T49" fmla="*/ 40 h 83"/>
                <a:gd name="T50" fmla="*/ 5 w 76"/>
                <a:gd name="T51" fmla="*/ 43 h 83"/>
                <a:gd name="T52" fmla="*/ 3 w 76"/>
                <a:gd name="T53" fmla="*/ 45 h 83"/>
                <a:gd name="T54" fmla="*/ 3 w 76"/>
                <a:gd name="T55" fmla="*/ 52 h 83"/>
                <a:gd name="T56" fmla="*/ 0 w 76"/>
                <a:gd name="T57" fmla="*/ 56 h 83"/>
                <a:gd name="T58" fmla="*/ 0 w 76"/>
                <a:gd name="T59" fmla="*/ 70 h 83"/>
                <a:gd name="T60" fmla="*/ 3 w 76"/>
                <a:gd name="T61" fmla="*/ 72 h 83"/>
                <a:gd name="T62" fmla="*/ 3 w 76"/>
                <a:gd name="T63" fmla="*/ 75 h 83"/>
                <a:gd name="T64" fmla="*/ 5 w 76"/>
                <a:gd name="T65" fmla="*/ 75 h 83"/>
                <a:gd name="T66" fmla="*/ 5 w 76"/>
                <a:gd name="T67" fmla="*/ 77 h 83"/>
                <a:gd name="T68" fmla="*/ 9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5 w 76"/>
                <a:gd name="T83" fmla="*/ 65 h 83"/>
                <a:gd name="T84" fmla="*/ 55 w 76"/>
                <a:gd name="T85" fmla="*/ 63 h 83"/>
                <a:gd name="T86" fmla="*/ 61 w 76"/>
                <a:gd name="T87" fmla="*/ 58 h 83"/>
                <a:gd name="T88" fmla="*/ 61 w 76"/>
                <a:gd name="T89" fmla="*/ 56 h 83"/>
                <a:gd name="T90" fmla="*/ 63 w 76"/>
                <a:gd name="T91" fmla="*/ 55 h 83"/>
                <a:gd name="T92" fmla="*/ 63 w 76"/>
                <a:gd name="T93" fmla="*/ 48 h 83"/>
                <a:gd name="T94" fmla="*/ 66 w 76"/>
                <a:gd name="T95" fmla="*/ 45 h 83"/>
                <a:gd name="T96" fmla="*/ 66 w 76"/>
                <a:gd name="T97" fmla="*/ 43 h 83"/>
                <a:gd name="T98" fmla="*/ 67 w 76"/>
                <a:gd name="T99" fmla="*/ 38 h 83"/>
                <a:gd name="T100" fmla="*/ 67 w 76"/>
                <a:gd name="T101" fmla="*/ 33 h 83"/>
                <a:gd name="T102" fmla="*/ 70 w 76"/>
                <a:gd name="T103" fmla="*/ 29 h 83"/>
                <a:gd name="T104" fmla="*/ 70 w 76"/>
                <a:gd name="T105" fmla="*/ 20 h 83"/>
                <a:gd name="T106" fmla="*/ 72 w 76"/>
                <a:gd name="T107" fmla="*/ 18 h 83"/>
                <a:gd name="T108" fmla="*/ 72 w 76"/>
                <a:gd name="T109" fmla="*/ 8 h 83"/>
                <a:gd name="T110" fmla="*/ 75 w 76"/>
                <a:gd name="T111" fmla="*/ 6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1"/>
                  </a:lnTo>
                  <a:lnTo>
                    <a:pt x="67" y="1"/>
                  </a:lnTo>
                  <a:lnTo>
                    <a:pt x="66" y="4"/>
                  </a:lnTo>
                  <a:lnTo>
                    <a:pt x="63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5" y="8"/>
                  </a:lnTo>
                  <a:lnTo>
                    <a:pt x="50" y="8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37" y="15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28" y="23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7" y="36"/>
                  </a:lnTo>
                  <a:lnTo>
                    <a:pt x="7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9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6"/>
                  </a:lnTo>
                  <a:lnTo>
                    <a:pt x="63" y="55"/>
                  </a:lnTo>
                  <a:lnTo>
                    <a:pt x="63" y="48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7" y="38"/>
                  </a:lnTo>
                  <a:lnTo>
                    <a:pt x="67" y="33"/>
                  </a:lnTo>
                  <a:lnTo>
                    <a:pt x="70" y="29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0" name="Freeform 214"/>
            <p:cNvSpPr>
              <a:spLocks/>
            </p:cNvSpPr>
            <p:nvPr/>
          </p:nvSpPr>
          <p:spPr bwMode="auto">
            <a:xfrm>
              <a:off x="1349100" y="2830408"/>
              <a:ext cx="122238" cy="134938"/>
            </a:xfrm>
            <a:custGeom>
              <a:avLst/>
              <a:gdLst>
                <a:gd name="T0" fmla="*/ 76 w 77"/>
                <a:gd name="T1" fmla="*/ 0 h 85"/>
                <a:gd name="T2" fmla="*/ 73 w 77"/>
                <a:gd name="T3" fmla="*/ 0 h 85"/>
                <a:gd name="T4" fmla="*/ 71 w 77"/>
                <a:gd name="T5" fmla="*/ 2 h 85"/>
                <a:gd name="T6" fmla="*/ 68 w 77"/>
                <a:gd name="T7" fmla="*/ 2 h 85"/>
                <a:gd name="T8" fmla="*/ 66 w 77"/>
                <a:gd name="T9" fmla="*/ 5 h 85"/>
                <a:gd name="T10" fmla="*/ 63 w 77"/>
                <a:gd name="T11" fmla="*/ 5 h 85"/>
                <a:gd name="T12" fmla="*/ 60 w 77"/>
                <a:gd name="T13" fmla="*/ 7 h 85"/>
                <a:gd name="T14" fmla="*/ 58 w 77"/>
                <a:gd name="T15" fmla="*/ 7 h 85"/>
                <a:gd name="T16" fmla="*/ 55 w 77"/>
                <a:gd name="T17" fmla="*/ 10 h 85"/>
                <a:gd name="T18" fmla="*/ 52 w 77"/>
                <a:gd name="T19" fmla="*/ 10 h 85"/>
                <a:gd name="T20" fmla="*/ 51 w 77"/>
                <a:gd name="T21" fmla="*/ 12 h 85"/>
                <a:gd name="T22" fmla="*/ 46 w 77"/>
                <a:gd name="T23" fmla="*/ 12 h 85"/>
                <a:gd name="T24" fmla="*/ 38 w 77"/>
                <a:gd name="T25" fmla="*/ 19 h 85"/>
                <a:gd name="T26" fmla="*/ 33 w 77"/>
                <a:gd name="T27" fmla="*/ 19 h 85"/>
                <a:gd name="T28" fmla="*/ 25 w 77"/>
                <a:gd name="T29" fmla="*/ 26 h 85"/>
                <a:gd name="T30" fmla="*/ 22 w 77"/>
                <a:gd name="T31" fmla="*/ 26 h 85"/>
                <a:gd name="T32" fmla="*/ 10 w 77"/>
                <a:gd name="T33" fmla="*/ 37 h 85"/>
                <a:gd name="T34" fmla="*/ 8 w 77"/>
                <a:gd name="T35" fmla="*/ 37 h 85"/>
                <a:gd name="T36" fmla="*/ 8 w 77"/>
                <a:gd name="T37" fmla="*/ 40 h 85"/>
                <a:gd name="T38" fmla="*/ 5 w 77"/>
                <a:gd name="T39" fmla="*/ 42 h 85"/>
                <a:gd name="T40" fmla="*/ 5 w 77"/>
                <a:gd name="T41" fmla="*/ 44 h 85"/>
                <a:gd name="T42" fmla="*/ 3 w 77"/>
                <a:gd name="T43" fmla="*/ 47 h 85"/>
                <a:gd name="T44" fmla="*/ 3 w 77"/>
                <a:gd name="T45" fmla="*/ 54 h 85"/>
                <a:gd name="T46" fmla="*/ 0 w 77"/>
                <a:gd name="T47" fmla="*/ 58 h 85"/>
                <a:gd name="T48" fmla="*/ 0 w 77"/>
                <a:gd name="T49" fmla="*/ 70 h 85"/>
                <a:gd name="T50" fmla="*/ 3 w 77"/>
                <a:gd name="T51" fmla="*/ 72 h 85"/>
                <a:gd name="T52" fmla="*/ 3 w 77"/>
                <a:gd name="T53" fmla="*/ 77 h 85"/>
                <a:gd name="T54" fmla="*/ 5 w 77"/>
                <a:gd name="T55" fmla="*/ 77 h 85"/>
                <a:gd name="T56" fmla="*/ 8 w 77"/>
                <a:gd name="T57" fmla="*/ 79 h 85"/>
                <a:gd name="T58" fmla="*/ 8 w 77"/>
                <a:gd name="T59" fmla="*/ 82 h 85"/>
                <a:gd name="T60" fmla="*/ 10 w 77"/>
                <a:gd name="T61" fmla="*/ 82 h 85"/>
                <a:gd name="T62" fmla="*/ 13 w 77"/>
                <a:gd name="T63" fmla="*/ 84 h 85"/>
                <a:gd name="T64" fmla="*/ 30 w 77"/>
                <a:gd name="T65" fmla="*/ 84 h 85"/>
                <a:gd name="T66" fmla="*/ 33 w 77"/>
                <a:gd name="T67" fmla="*/ 82 h 85"/>
                <a:gd name="T68" fmla="*/ 35 w 77"/>
                <a:gd name="T69" fmla="*/ 82 h 85"/>
                <a:gd name="T70" fmla="*/ 38 w 77"/>
                <a:gd name="T71" fmla="*/ 79 h 85"/>
                <a:gd name="T72" fmla="*/ 43 w 77"/>
                <a:gd name="T73" fmla="*/ 79 h 85"/>
                <a:gd name="T74" fmla="*/ 58 w 77"/>
                <a:gd name="T75" fmla="*/ 65 h 85"/>
                <a:gd name="T76" fmla="*/ 58 w 77"/>
                <a:gd name="T77" fmla="*/ 62 h 85"/>
                <a:gd name="T78" fmla="*/ 60 w 77"/>
                <a:gd name="T79" fmla="*/ 60 h 85"/>
                <a:gd name="T80" fmla="*/ 60 w 77"/>
                <a:gd name="T81" fmla="*/ 58 h 85"/>
                <a:gd name="T82" fmla="*/ 63 w 77"/>
                <a:gd name="T83" fmla="*/ 56 h 85"/>
                <a:gd name="T84" fmla="*/ 63 w 77"/>
                <a:gd name="T85" fmla="*/ 52 h 85"/>
                <a:gd name="T86" fmla="*/ 66 w 77"/>
                <a:gd name="T87" fmla="*/ 49 h 85"/>
                <a:gd name="T88" fmla="*/ 66 w 77"/>
                <a:gd name="T89" fmla="*/ 47 h 85"/>
                <a:gd name="T90" fmla="*/ 68 w 77"/>
                <a:gd name="T91" fmla="*/ 44 h 85"/>
                <a:gd name="T92" fmla="*/ 68 w 77"/>
                <a:gd name="T93" fmla="*/ 37 h 85"/>
                <a:gd name="T94" fmla="*/ 71 w 77"/>
                <a:gd name="T95" fmla="*/ 35 h 85"/>
                <a:gd name="T96" fmla="*/ 71 w 77"/>
                <a:gd name="T97" fmla="*/ 28 h 85"/>
                <a:gd name="T98" fmla="*/ 73 w 77"/>
                <a:gd name="T99" fmla="*/ 26 h 85"/>
                <a:gd name="T100" fmla="*/ 73 w 77"/>
                <a:gd name="T101" fmla="*/ 12 h 85"/>
                <a:gd name="T102" fmla="*/ 76 w 77"/>
                <a:gd name="T103" fmla="*/ 10 h 85"/>
                <a:gd name="T104" fmla="*/ 76 w 77"/>
                <a:gd name="T10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85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0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1" y="12"/>
                  </a:lnTo>
                  <a:lnTo>
                    <a:pt x="46" y="12"/>
                  </a:lnTo>
                  <a:lnTo>
                    <a:pt x="38" y="19"/>
                  </a:lnTo>
                  <a:lnTo>
                    <a:pt x="33" y="19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8" y="79"/>
                  </a:lnTo>
                  <a:lnTo>
                    <a:pt x="8" y="82"/>
                  </a:lnTo>
                  <a:lnTo>
                    <a:pt x="10" y="82"/>
                  </a:lnTo>
                  <a:lnTo>
                    <a:pt x="13" y="84"/>
                  </a:lnTo>
                  <a:lnTo>
                    <a:pt x="30" y="84"/>
                  </a:lnTo>
                  <a:lnTo>
                    <a:pt x="33" y="82"/>
                  </a:lnTo>
                  <a:lnTo>
                    <a:pt x="35" y="82"/>
                  </a:lnTo>
                  <a:lnTo>
                    <a:pt x="38" y="79"/>
                  </a:lnTo>
                  <a:lnTo>
                    <a:pt x="43" y="79"/>
                  </a:lnTo>
                  <a:lnTo>
                    <a:pt x="58" y="65"/>
                  </a:lnTo>
                  <a:lnTo>
                    <a:pt x="58" y="62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6" y="49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5"/>
                  </a:lnTo>
                  <a:lnTo>
                    <a:pt x="71" y="28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1" name="Freeform 215"/>
            <p:cNvSpPr>
              <a:spLocks/>
            </p:cNvSpPr>
            <p:nvPr/>
          </p:nvSpPr>
          <p:spPr bwMode="auto">
            <a:xfrm>
              <a:off x="1599925" y="2930420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5 w 77"/>
                <a:gd name="T9" fmla="*/ 5 h 83"/>
                <a:gd name="T10" fmla="*/ 63 w 77"/>
                <a:gd name="T11" fmla="*/ 5 h 83"/>
                <a:gd name="T12" fmla="*/ 61 w 77"/>
                <a:gd name="T13" fmla="*/ 7 h 83"/>
                <a:gd name="T14" fmla="*/ 59 w 77"/>
                <a:gd name="T15" fmla="*/ 7 h 83"/>
                <a:gd name="T16" fmla="*/ 56 w 77"/>
                <a:gd name="T17" fmla="*/ 10 h 83"/>
                <a:gd name="T18" fmla="*/ 51 w 77"/>
                <a:gd name="T19" fmla="*/ 10 h 83"/>
                <a:gd name="T20" fmla="*/ 48 w 77"/>
                <a:gd name="T21" fmla="*/ 12 h 83"/>
                <a:gd name="T22" fmla="*/ 45 w 77"/>
                <a:gd name="T23" fmla="*/ 12 h 83"/>
                <a:gd name="T24" fmla="*/ 43 w 77"/>
                <a:gd name="T25" fmla="*/ 14 h 83"/>
                <a:gd name="T26" fmla="*/ 37 w 77"/>
                <a:gd name="T27" fmla="*/ 17 h 83"/>
                <a:gd name="T28" fmla="*/ 35 w 77"/>
                <a:gd name="T29" fmla="*/ 19 h 83"/>
                <a:gd name="T30" fmla="*/ 32 w 77"/>
                <a:gd name="T31" fmla="*/ 19 h 83"/>
                <a:gd name="T32" fmla="*/ 28 w 77"/>
                <a:gd name="T33" fmla="*/ 24 h 83"/>
                <a:gd name="T34" fmla="*/ 23 w 77"/>
                <a:gd name="T35" fmla="*/ 26 h 83"/>
                <a:gd name="T36" fmla="*/ 20 w 77"/>
                <a:gd name="T37" fmla="*/ 26 h 83"/>
                <a:gd name="T38" fmla="*/ 12 w 77"/>
                <a:gd name="T39" fmla="*/ 32 h 83"/>
                <a:gd name="T40" fmla="*/ 12 w 77"/>
                <a:gd name="T41" fmla="*/ 34 h 83"/>
                <a:gd name="T42" fmla="*/ 9 w 77"/>
                <a:gd name="T43" fmla="*/ 37 h 83"/>
                <a:gd name="T44" fmla="*/ 7 w 77"/>
                <a:gd name="T45" fmla="*/ 37 h 83"/>
                <a:gd name="T46" fmla="*/ 7 w 77"/>
                <a:gd name="T47" fmla="*/ 39 h 83"/>
                <a:gd name="T48" fmla="*/ 4 w 77"/>
                <a:gd name="T49" fmla="*/ 42 h 83"/>
                <a:gd name="T50" fmla="*/ 4 w 77"/>
                <a:gd name="T51" fmla="*/ 44 h 83"/>
                <a:gd name="T52" fmla="*/ 1 w 77"/>
                <a:gd name="T53" fmla="*/ 46 h 83"/>
                <a:gd name="T54" fmla="*/ 1 w 77"/>
                <a:gd name="T55" fmla="*/ 53 h 83"/>
                <a:gd name="T56" fmla="*/ 0 w 77"/>
                <a:gd name="T57" fmla="*/ 57 h 83"/>
                <a:gd name="T58" fmla="*/ 0 w 77"/>
                <a:gd name="T59" fmla="*/ 69 h 83"/>
                <a:gd name="T60" fmla="*/ 1 w 77"/>
                <a:gd name="T61" fmla="*/ 71 h 83"/>
                <a:gd name="T62" fmla="*/ 1 w 77"/>
                <a:gd name="T63" fmla="*/ 76 h 83"/>
                <a:gd name="T64" fmla="*/ 4 w 77"/>
                <a:gd name="T65" fmla="*/ 76 h 83"/>
                <a:gd name="T66" fmla="*/ 7 w 77"/>
                <a:gd name="T67" fmla="*/ 78 h 83"/>
                <a:gd name="T68" fmla="*/ 7 w 77"/>
                <a:gd name="T69" fmla="*/ 81 h 83"/>
                <a:gd name="T70" fmla="*/ 9 w 77"/>
                <a:gd name="T71" fmla="*/ 81 h 83"/>
                <a:gd name="T72" fmla="*/ 12 w 77"/>
                <a:gd name="T73" fmla="*/ 82 h 83"/>
                <a:gd name="T74" fmla="*/ 31 w 77"/>
                <a:gd name="T75" fmla="*/ 82 h 83"/>
                <a:gd name="T76" fmla="*/ 32 w 77"/>
                <a:gd name="T77" fmla="*/ 81 h 83"/>
                <a:gd name="T78" fmla="*/ 35 w 77"/>
                <a:gd name="T79" fmla="*/ 81 h 83"/>
                <a:gd name="T80" fmla="*/ 37 w 77"/>
                <a:gd name="T81" fmla="*/ 78 h 83"/>
                <a:gd name="T82" fmla="*/ 43 w 77"/>
                <a:gd name="T83" fmla="*/ 78 h 83"/>
                <a:gd name="T84" fmla="*/ 59 w 77"/>
                <a:gd name="T85" fmla="*/ 64 h 83"/>
                <a:gd name="T86" fmla="*/ 59 w 77"/>
                <a:gd name="T87" fmla="*/ 62 h 83"/>
                <a:gd name="T88" fmla="*/ 61 w 77"/>
                <a:gd name="T89" fmla="*/ 59 h 83"/>
                <a:gd name="T90" fmla="*/ 61 w 77"/>
                <a:gd name="T91" fmla="*/ 57 h 83"/>
                <a:gd name="T92" fmla="*/ 63 w 77"/>
                <a:gd name="T93" fmla="*/ 55 h 83"/>
                <a:gd name="T94" fmla="*/ 63 w 77"/>
                <a:gd name="T95" fmla="*/ 51 h 83"/>
                <a:gd name="T96" fmla="*/ 65 w 77"/>
                <a:gd name="T97" fmla="*/ 49 h 83"/>
                <a:gd name="T98" fmla="*/ 65 w 77"/>
                <a:gd name="T99" fmla="*/ 46 h 83"/>
                <a:gd name="T100" fmla="*/ 68 w 77"/>
                <a:gd name="T101" fmla="*/ 44 h 83"/>
                <a:gd name="T102" fmla="*/ 68 w 77"/>
                <a:gd name="T103" fmla="*/ 37 h 83"/>
                <a:gd name="T104" fmla="*/ 71 w 77"/>
                <a:gd name="T105" fmla="*/ 34 h 83"/>
                <a:gd name="T106" fmla="*/ 71 w 77"/>
                <a:gd name="T107" fmla="*/ 27 h 83"/>
                <a:gd name="T108" fmla="*/ 73 w 77"/>
                <a:gd name="T109" fmla="*/ 26 h 83"/>
                <a:gd name="T110" fmla="*/ 73 w 77"/>
                <a:gd name="T111" fmla="*/ 12 h 83"/>
                <a:gd name="T112" fmla="*/ 76 w 77"/>
                <a:gd name="T113" fmla="*/ 10 h 83"/>
                <a:gd name="T114" fmla="*/ 76 w 77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5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9" y="7"/>
                  </a:lnTo>
                  <a:lnTo>
                    <a:pt x="56" y="10"/>
                  </a:lnTo>
                  <a:lnTo>
                    <a:pt x="51" y="10"/>
                  </a:lnTo>
                  <a:lnTo>
                    <a:pt x="48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7" y="17"/>
                  </a:lnTo>
                  <a:lnTo>
                    <a:pt x="35" y="19"/>
                  </a:lnTo>
                  <a:lnTo>
                    <a:pt x="32" y="19"/>
                  </a:lnTo>
                  <a:lnTo>
                    <a:pt x="28" y="24"/>
                  </a:lnTo>
                  <a:lnTo>
                    <a:pt x="23" y="26"/>
                  </a:lnTo>
                  <a:lnTo>
                    <a:pt x="20" y="26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7" y="39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1" y="46"/>
                  </a:lnTo>
                  <a:lnTo>
                    <a:pt x="1" y="53"/>
                  </a:lnTo>
                  <a:lnTo>
                    <a:pt x="0" y="57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6"/>
                  </a:lnTo>
                  <a:lnTo>
                    <a:pt x="4" y="76"/>
                  </a:lnTo>
                  <a:lnTo>
                    <a:pt x="7" y="78"/>
                  </a:lnTo>
                  <a:lnTo>
                    <a:pt x="7" y="81"/>
                  </a:lnTo>
                  <a:lnTo>
                    <a:pt x="9" y="81"/>
                  </a:lnTo>
                  <a:lnTo>
                    <a:pt x="12" y="82"/>
                  </a:lnTo>
                  <a:lnTo>
                    <a:pt x="31" y="82"/>
                  </a:lnTo>
                  <a:lnTo>
                    <a:pt x="32" y="81"/>
                  </a:lnTo>
                  <a:lnTo>
                    <a:pt x="35" y="81"/>
                  </a:lnTo>
                  <a:lnTo>
                    <a:pt x="37" y="78"/>
                  </a:lnTo>
                  <a:lnTo>
                    <a:pt x="43" y="78"/>
                  </a:lnTo>
                  <a:lnTo>
                    <a:pt x="59" y="64"/>
                  </a:lnTo>
                  <a:lnTo>
                    <a:pt x="59" y="62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4"/>
                  </a:lnTo>
                  <a:lnTo>
                    <a:pt x="71" y="27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2" name="Freeform 216"/>
            <p:cNvSpPr>
              <a:spLocks/>
            </p:cNvSpPr>
            <p:nvPr/>
          </p:nvSpPr>
          <p:spPr bwMode="auto">
            <a:xfrm>
              <a:off x="1850750" y="3028845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3 w 76"/>
                <a:gd name="T11" fmla="*/ 5 h 83"/>
                <a:gd name="T12" fmla="*/ 61 w 76"/>
                <a:gd name="T13" fmla="*/ 7 h 83"/>
                <a:gd name="T14" fmla="*/ 58 w 76"/>
                <a:gd name="T15" fmla="*/ 7 h 83"/>
                <a:gd name="T16" fmla="*/ 55 w 76"/>
                <a:gd name="T17" fmla="*/ 10 h 83"/>
                <a:gd name="T18" fmla="*/ 50 w 76"/>
                <a:gd name="T19" fmla="*/ 10 h 83"/>
                <a:gd name="T20" fmla="*/ 47 w 76"/>
                <a:gd name="T21" fmla="*/ 12 h 83"/>
                <a:gd name="T22" fmla="*/ 45 w 76"/>
                <a:gd name="T23" fmla="*/ 12 h 83"/>
                <a:gd name="T24" fmla="*/ 43 w 76"/>
                <a:gd name="T25" fmla="*/ 14 h 83"/>
                <a:gd name="T26" fmla="*/ 38 w 76"/>
                <a:gd name="T27" fmla="*/ 17 h 83"/>
                <a:gd name="T28" fmla="*/ 36 w 76"/>
                <a:gd name="T29" fmla="*/ 19 h 83"/>
                <a:gd name="T30" fmla="*/ 33 w 76"/>
                <a:gd name="T31" fmla="*/ 19 h 83"/>
                <a:gd name="T32" fmla="*/ 28 w 76"/>
                <a:gd name="T33" fmla="*/ 24 h 83"/>
                <a:gd name="T34" fmla="*/ 22 w 76"/>
                <a:gd name="T35" fmla="*/ 25 h 83"/>
                <a:gd name="T36" fmla="*/ 20 w 76"/>
                <a:gd name="T37" fmla="*/ 25 h 83"/>
                <a:gd name="T38" fmla="*/ 13 w 76"/>
                <a:gd name="T39" fmla="*/ 32 h 83"/>
                <a:gd name="T40" fmla="*/ 13 w 76"/>
                <a:gd name="T41" fmla="*/ 34 h 83"/>
                <a:gd name="T42" fmla="*/ 11 w 76"/>
                <a:gd name="T43" fmla="*/ 37 h 83"/>
                <a:gd name="T44" fmla="*/ 8 w 76"/>
                <a:gd name="T45" fmla="*/ 37 h 83"/>
                <a:gd name="T46" fmla="*/ 8 w 76"/>
                <a:gd name="T47" fmla="*/ 39 h 83"/>
                <a:gd name="T48" fmla="*/ 5 w 76"/>
                <a:gd name="T49" fmla="*/ 42 h 83"/>
                <a:gd name="T50" fmla="*/ 5 w 76"/>
                <a:gd name="T51" fmla="*/ 44 h 83"/>
                <a:gd name="T52" fmla="*/ 3 w 76"/>
                <a:gd name="T53" fmla="*/ 46 h 83"/>
                <a:gd name="T54" fmla="*/ 3 w 76"/>
                <a:gd name="T55" fmla="*/ 52 h 83"/>
                <a:gd name="T56" fmla="*/ 0 w 76"/>
                <a:gd name="T57" fmla="*/ 57 h 83"/>
                <a:gd name="T58" fmla="*/ 0 w 76"/>
                <a:gd name="T59" fmla="*/ 71 h 83"/>
                <a:gd name="T60" fmla="*/ 3 w 76"/>
                <a:gd name="T61" fmla="*/ 74 h 83"/>
                <a:gd name="T62" fmla="*/ 3 w 76"/>
                <a:gd name="T63" fmla="*/ 76 h 83"/>
                <a:gd name="T64" fmla="*/ 5 w 76"/>
                <a:gd name="T65" fmla="*/ 76 h 83"/>
                <a:gd name="T66" fmla="*/ 5 w 76"/>
                <a:gd name="T67" fmla="*/ 78 h 83"/>
                <a:gd name="T68" fmla="*/ 11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8 w 76"/>
                <a:gd name="T77" fmla="*/ 78 h 83"/>
                <a:gd name="T78" fmla="*/ 41 w 76"/>
                <a:gd name="T79" fmla="*/ 78 h 83"/>
                <a:gd name="T80" fmla="*/ 45 w 76"/>
                <a:gd name="T81" fmla="*/ 76 h 83"/>
                <a:gd name="T82" fmla="*/ 55 w 76"/>
                <a:gd name="T83" fmla="*/ 67 h 83"/>
                <a:gd name="T84" fmla="*/ 55 w 76"/>
                <a:gd name="T85" fmla="*/ 64 h 83"/>
                <a:gd name="T86" fmla="*/ 61 w 76"/>
                <a:gd name="T87" fmla="*/ 59 h 83"/>
                <a:gd name="T88" fmla="*/ 61 w 76"/>
                <a:gd name="T89" fmla="*/ 57 h 83"/>
                <a:gd name="T90" fmla="*/ 63 w 76"/>
                <a:gd name="T91" fmla="*/ 55 h 83"/>
                <a:gd name="T92" fmla="*/ 63 w 76"/>
                <a:gd name="T93" fmla="*/ 49 h 83"/>
                <a:gd name="T94" fmla="*/ 66 w 76"/>
                <a:gd name="T95" fmla="*/ 46 h 83"/>
                <a:gd name="T96" fmla="*/ 66 w 76"/>
                <a:gd name="T97" fmla="*/ 44 h 83"/>
                <a:gd name="T98" fmla="*/ 68 w 76"/>
                <a:gd name="T99" fmla="*/ 39 h 83"/>
                <a:gd name="T100" fmla="*/ 68 w 76"/>
                <a:gd name="T101" fmla="*/ 34 h 83"/>
                <a:gd name="T102" fmla="*/ 71 w 76"/>
                <a:gd name="T103" fmla="*/ 30 h 83"/>
                <a:gd name="T104" fmla="*/ 71 w 76"/>
                <a:gd name="T105" fmla="*/ 21 h 83"/>
                <a:gd name="T106" fmla="*/ 74 w 76"/>
                <a:gd name="T107" fmla="*/ 19 h 83"/>
                <a:gd name="T108" fmla="*/ 74 w 76"/>
                <a:gd name="T109" fmla="*/ 10 h 83"/>
                <a:gd name="T110" fmla="*/ 75 w 76"/>
                <a:gd name="T111" fmla="*/ 7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0" y="10"/>
                  </a:lnTo>
                  <a:lnTo>
                    <a:pt x="47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8" y="17"/>
                  </a:lnTo>
                  <a:lnTo>
                    <a:pt x="36" y="19"/>
                  </a:lnTo>
                  <a:lnTo>
                    <a:pt x="33" y="19"/>
                  </a:lnTo>
                  <a:lnTo>
                    <a:pt x="28" y="24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49"/>
                  </a:lnTo>
                  <a:lnTo>
                    <a:pt x="66" y="46"/>
                  </a:lnTo>
                  <a:lnTo>
                    <a:pt x="66" y="44"/>
                  </a:lnTo>
                  <a:lnTo>
                    <a:pt x="68" y="39"/>
                  </a:lnTo>
                  <a:lnTo>
                    <a:pt x="68" y="34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3" name="Freeform 217"/>
            <p:cNvSpPr>
              <a:spLocks/>
            </p:cNvSpPr>
            <p:nvPr/>
          </p:nvSpPr>
          <p:spPr bwMode="auto">
            <a:xfrm>
              <a:off x="1565751" y="2539894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1 h 83"/>
                <a:gd name="T30" fmla="*/ 22 w 76"/>
                <a:gd name="T31" fmla="*/ 24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8 h 83"/>
                <a:gd name="T76" fmla="*/ 42 w 76"/>
                <a:gd name="T77" fmla="*/ 78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1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4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8"/>
                  </a:lnTo>
                  <a:lnTo>
                    <a:pt x="42" y="78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1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4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4" name="Freeform 218"/>
            <p:cNvSpPr>
              <a:spLocks/>
            </p:cNvSpPr>
            <p:nvPr/>
          </p:nvSpPr>
          <p:spPr bwMode="auto">
            <a:xfrm>
              <a:off x="598213" y="2744683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1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6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6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9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1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6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6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5" name="Freeform 219"/>
            <p:cNvSpPr>
              <a:spLocks/>
            </p:cNvSpPr>
            <p:nvPr/>
          </p:nvSpPr>
          <p:spPr bwMode="auto">
            <a:xfrm>
              <a:off x="844275" y="2843108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3 w 76"/>
                <a:gd name="T17" fmla="*/ 10 h 83"/>
                <a:gd name="T18" fmla="*/ 50 w 76"/>
                <a:gd name="T19" fmla="*/ 10 h 83"/>
                <a:gd name="T20" fmla="*/ 45 w 76"/>
                <a:gd name="T21" fmla="*/ 12 h 83"/>
                <a:gd name="T22" fmla="*/ 42 w 76"/>
                <a:gd name="T23" fmla="*/ 14 h 83"/>
                <a:gd name="T24" fmla="*/ 39 w 76"/>
                <a:gd name="T25" fmla="*/ 14 h 83"/>
                <a:gd name="T26" fmla="*/ 37 w 76"/>
                <a:gd name="T27" fmla="*/ 17 h 83"/>
                <a:gd name="T28" fmla="*/ 32 w 76"/>
                <a:gd name="T29" fmla="*/ 19 h 83"/>
                <a:gd name="T30" fmla="*/ 30 w 76"/>
                <a:gd name="T31" fmla="*/ 19 h 83"/>
                <a:gd name="T32" fmla="*/ 22 w 76"/>
                <a:gd name="T33" fmla="*/ 25 h 83"/>
                <a:gd name="T34" fmla="*/ 20 w 76"/>
                <a:gd name="T35" fmla="*/ 25 h 83"/>
                <a:gd name="T36" fmla="*/ 9 w 76"/>
                <a:gd name="T37" fmla="*/ 34 h 83"/>
                <a:gd name="T38" fmla="*/ 7 w 76"/>
                <a:gd name="T39" fmla="*/ 34 h 83"/>
                <a:gd name="T40" fmla="*/ 7 w 76"/>
                <a:gd name="T41" fmla="*/ 37 h 83"/>
                <a:gd name="T42" fmla="*/ 4 w 76"/>
                <a:gd name="T43" fmla="*/ 39 h 83"/>
                <a:gd name="T44" fmla="*/ 4 w 76"/>
                <a:gd name="T45" fmla="*/ 42 h 83"/>
                <a:gd name="T46" fmla="*/ 1 w 76"/>
                <a:gd name="T47" fmla="*/ 46 h 83"/>
                <a:gd name="T48" fmla="*/ 1 w 76"/>
                <a:gd name="T49" fmla="*/ 52 h 83"/>
                <a:gd name="T50" fmla="*/ 0 w 76"/>
                <a:gd name="T51" fmla="*/ 55 h 83"/>
                <a:gd name="T52" fmla="*/ 0 w 76"/>
                <a:gd name="T53" fmla="*/ 69 h 83"/>
                <a:gd name="T54" fmla="*/ 1 w 76"/>
                <a:gd name="T55" fmla="*/ 71 h 83"/>
                <a:gd name="T56" fmla="*/ 1 w 76"/>
                <a:gd name="T57" fmla="*/ 74 h 83"/>
                <a:gd name="T58" fmla="*/ 9 w 76"/>
                <a:gd name="T59" fmla="*/ 80 h 83"/>
                <a:gd name="T60" fmla="*/ 12 w 76"/>
                <a:gd name="T61" fmla="*/ 80 h 83"/>
                <a:gd name="T62" fmla="*/ 12 w 76"/>
                <a:gd name="T63" fmla="*/ 82 h 83"/>
                <a:gd name="T64" fmla="*/ 30 w 76"/>
                <a:gd name="T65" fmla="*/ 82 h 83"/>
                <a:gd name="T66" fmla="*/ 32 w 76"/>
                <a:gd name="T67" fmla="*/ 80 h 83"/>
                <a:gd name="T68" fmla="*/ 34 w 76"/>
                <a:gd name="T69" fmla="*/ 80 h 83"/>
                <a:gd name="T70" fmla="*/ 37 w 76"/>
                <a:gd name="T71" fmla="*/ 77 h 83"/>
                <a:gd name="T72" fmla="*/ 42 w 76"/>
                <a:gd name="T73" fmla="*/ 77 h 83"/>
                <a:gd name="T74" fmla="*/ 53 w 76"/>
                <a:gd name="T75" fmla="*/ 69 h 83"/>
                <a:gd name="T76" fmla="*/ 53 w 76"/>
                <a:gd name="T77" fmla="*/ 67 h 83"/>
                <a:gd name="T78" fmla="*/ 55 w 76"/>
                <a:gd name="T79" fmla="*/ 67 h 83"/>
                <a:gd name="T80" fmla="*/ 58 w 76"/>
                <a:gd name="T81" fmla="*/ 64 h 83"/>
                <a:gd name="T82" fmla="*/ 58 w 76"/>
                <a:gd name="T83" fmla="*/ 62 h 83"/>
                <a:gd name="T84" fmla="*/ 61 w 76"/>
                <a:gd name="T85" fmla="*/ 59 h 83"/>
                <a:gd name="T86" fmla="*/ 61 w 76"/>
                <a:gd name="T87" fmla="*/ 55 h 83"/>
                <a:gd name="T88" fmla="*/ 62 w 76"/>
                <a:gd name="T89" fmla="*/ 52 h 83"/>
                <a:gd name="T90" fmla="*/ 62 w 76"/>
                <a:gd name="T91" fmla="*/ 50 h 83"/>
                <a:gd name="T92" fmla="*/ 64 w 76"/>
                <a:gd name="T93" fmla="*/ 49 h 83"/>
                <a:gd name="T94" fmla="*/ 64 w 76"/>
                <a:gd name="T95" fmla="*/ 44 h 83"/>
                <a:gd name="T96" fmla="*/ 67 w 76"/>
                <a:gd name="T97" fmla="*/ 42 h 83"/>
                <a:gd name="T98" fmla="*/ 67 w 76"/>
                <a:gd name="T99" fmla="*/ 34 h 83"/>
                <a:gd name="T100" fmla="*/ 70 w 76"/>
                <a:gd name="T101" fmla="*/ 32 h 83"/>
                <a:gd name="T102" fmla="*/ 70 w 76"/>
                <a:gd name="T103" fmla="*/ 27 h 83"/>
                <a:gd name="T104" fmla="*/ 72 w 76"/>
                <a:gd name="T105" fmla="*/ 23 h 83"/>
                <a:gd name="T106" fmla="*/ 72 w 76"/>
                <a:gd name="T107" fmla="*/ 12 h 83"/>
                <a:gd name="T108" fmla="*/ 75 w 76"/>
                <a:gd name="T109" fmla="*/ 10 h 83"/>
                <a:gd name="T110" fmla="*/ 75 w 76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3" y="10"/>
                  </a:lnTo>
                  <a:lnTo>
                    <a:pt x="50" y="10"/>
                  </a:lnTo>
                  <a:lnTo>
                    <a:pt x="45" y="12"/>
                  </a:lnTo>
                  <a:lnTo>
                    <a:pt x="42" y="14"/>
                  </a:lnTo>
                  <a:lnTo>
                    <a:pt x="39" y="14"/>
                  </a:lnTo>
                  <a:lnTo>
                    <a:pt x="37" y="17"/>
                  </a:lnTo>
                  <a:lnTo>
                    <a:pt x="32" y="19"/>
                  </a:lnTo>
                  <a:lnTo>
                    <a:pt x="30" y="19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6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9"/>
                  </a:lnTo>
                  <a:lnTo>
                    <a:pt x="64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6" name="Freeform 221"/>
            <p:cNvSpPr>
              <a:spLocks/>
            </p:cNvSpPr>
            <p:nvPr/>
          </p:nvSpPr>
          <p:spPr bwMode="auto">
            <a:xfrm>
              <a:off x="598213" y="2943120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0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7" name="Freeform 223"/>
            <p:cNvSpPr>
              <a:spLocks/>
            </p:cNvSpPr>
            <p:nvPr/>
          </p:nvSpPr>
          <p:spPr bwMode="auto">
            <a:xfrm>
              <a:off x="2119038" y="3124095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3 w 76"/>
                <a:gd name="T21" fmla="*/ 14 h 83"/>
                <a:gd name="T22" fmla="*/ 38 w 76"/>
                <a:gd name="T23" fmla="*/ 14 h 83"/>
                <a:gd name="T24" fmla="*/ 30 w 76"/>
                <a:gd name="T25" fmla="*/ 21 h 83"/>
                <a:gd name="T26" fmla="*/ 28 w 76"/>
                <a:gd name="T27" fmla="*/ 21 h 83"/>
                <a:gd name="T28" fmla="*/ 22 w 76"/>
                <a:gd name="T29" fmla="*/ 24 h 83"/>
                <a:gd name="T30" fmla="*/ 8 w 76"/>
                <a:gd name="T31" fmla="*/ 37 h 83"/>
                <a:gd name="T32" fmla="*/ 8 w 76"/>
                <a:gd name="T33" fmla="*/ 39 h 83"/>
                <a:gd name="T34" fmla="*/ 5 w 76"/>
                <a:gd name="T35" fmla="*/ 42 h 83"/>
                <a:gd name="T36" fmla="*/ 5 w 76"/>
                <a:gd name="T37" fmla="*/ 44 h 83"/>
                <a:gd name="T38" fmla="*/ 3 w 76"/>
                <a:gd name="T39" fmla="*/ 46 h 83"/>
                <a:gd name="T40" fmla="*/ 3 w 76"/>
                <a:gd name="T41" fmla="*/ 52 h 83"/>
                <a:gd name="T42" fmla="*/ 0 w 76"/>
                <a:gd name="T43" fmla="*/ 57 h 83"/>
                <a:gd name="T44" fmla="*/ 0 w 76"/>
                <a:gd name="T45" fmla="*/ 71 h 83"/>
                <a:gd name="T46" fmla="*/ 3 w 76"/>
                <a:gd name="T47" fmla="*/ 74 h 83"/>
                <a:gd name="T48" fmla="*/ 3 w 76"/>
                <a:gd name="T49" fmla="*/ 76 h 83"/>
                <a:gd name="T50" fmla="*/ 5 w 76"/>
                <a:gd name="T51" fmla="*/ 76 h 83"/>
                <a:gd name="T52" fmla="*/ 5 w 76"/>
                <a:gd name="T53" fmla="*/ 78 h 83"/>
                <a:gd name="T54" fmla="*/ 11 w 76"/>
                <a:gd name="T55" fmla="*/ 82 h 83"/>
                <a:gd name="T56" fmla="*/ 30 w 76"/>
                <a:gd name="T57" fmla="*/ 82 h 83"/>
                <a:gd name="T58" fmla="*/ 33 w 76"/>
                <a:gd name="T59" fmla="*/ 81 h 83"/>
                <a:gd name="T60" fmla="*/ 36 w 76"/>
                <a:gd name="T61" fmla="*/ 81 h 83"/>
                <a:gd name="T62" fmla="*/ 38 w 76"/>
                <a:gd name="T63" fmla="*/ 78 h 83"/>
                <a:gd name="T64" fmla="*/ 41 w 76"/>
                <a:gd name="T65" fmla="*/ 78 h 83"/>
                <a:gd name="T66" fmla="*/ 45 w 76"/>
                <a:gd name="T67" fmla="*/ 76 h 83"/>
                <a:gd name="T68" fmla="*/ 53 w 76"/>
                <a:gd name="T69" fmla="*/ 69 h 83"/>
                <a:gd name="T70" fmla="*/ 53 w 76"/>
                <a:gd name="T71" fmla="*/ 67 h 83"/>
                <a:gd name="T72" fmla="*/ 55 w 76"/>
                <a:gd name="T73" fmla="*/ 67 h 83"/>
                <a:gd name="T74" fmla="*/ 55 w 76"/>
                <a:gd name="T75" fmla="*/ 64 h 83"/>
                <a:gd name="T76" fmla="*/ 61 w 76"/>
                <a:gd name="T77" fmla="*/ 59 h 83"/>
                <a:gd name="T78" fmla="*/ 61 w 76"/>
                <a:gd name="T79" fmla="*/ 55 h 83"/>
                <a:gd name="T80" fmla="*/ 63 w 76"/>
                <a:gd name="T81" fmla="*/ 52 h 83"/>
                <a:gd name="T82" fmla="*/ 63 w 76"/>
                <a:gd name="T83" fmla="*/ 49 h 83"/>
                <a:gd name="T84" fmla="*/ 66 w 76"/>
                <a:gd name="T85" fmla="*/ 44 h 83"/>
                <a:gd name="T86" fmla="*/ 66 w 76"/>
                <a:gd name="T87" fmla="*/ 42 h 83"/>
                <a:gd name="T88" fmla="*/ 68 w 76"/>
                <a:gd name="T89" fmla="*/ 39 h 83"/>
                <a:gd name="T90" fmla="*/ 68 w 76"/>
                <a:gd name="T91" fmla="*/ 32 h 83"/>
                <a:gd name="T92" fmla="*/ 71 w 76"/>
                <a:gd name="T93" fmla="*/ 30 h 83"/>
                <a:gd name="T94" fmla="*/ 71 w 76"/>
                <a:gd name="T95" fmla="*/ 21 h 83"/>
                <a:gd name="T96" fmla="*/ 74 w 76"/>
                <a:gd name="T97" fmla="*/ 19 h 83"/>
                <a:gd name="T98" fmla="*/ 74 w 76"/>
                <a:gd name="T99" fmla="*/ 10 h 83"/>
                <a:gd name="T100" fmla="*/ 75 w 76"/>
                <a:gd name="T101" fmla="*/ 7 h 83"/>
                <a:gd name="T102" fmla="*/ 75 w 76"/>
                <a:gd name="T10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1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8" name="Freeform 224"/>
            <p:cNvSpPr>
              <a:spLocks/>
            </p:cNvSpPr>
            <p:nvPr/>
          </p:nvSpPr>
          <p:spPr bwMode="auto">
            <a:xfrm>
              <a:off x="601388" y="2574820"/>
              <a:ext cx="95250" cy="44450"/>
            </a:xfrm>
            <a:custGeom>
              <a:avLst/>
              <a:gdLst>
                <a:gd name="T0" fmla="*/ 3 w 60"/>
                <a:gd name="T1" fmla="*/ 0 h 28"/>
                <a:gd name="T2" fmla="*/ 0 w 60"/>
                <a:gd name="T3" fmla="*/ 2 h 28"/>
                <a:gd name="T4" fmla="*/ 0 w 60"/>
                <a:gd name="T5" fmla="*/ 17 h 28"/>
                <a:gd name="T6" fmla="*/ 3 w 60"/>
                <a:gd name="T7" fmla="*/ 19 h 28"/>
                <a:gd name="T8" fmla="*/ 3 w 60"/>
                <a:gd name="T9" fmla="*/ 21 h 28"/>
                <a:gd name="T10" fmla="*/ 5 w 60"/>
                <a:gd name="T11" fmla="*/ 21 h 28"/>
                <a:gd name="T12" fmla="*/ 10 w 60"/>
                <a:gd name="T13" fmla="*/ 25 h 28"/>
                <a:gd name="T14" fmla="*/ 14 w 60"/>
                <a:gd name="T15" fmla="*/ 25 h 28"/>
                <a:gd name="T16" fmla="*/ 17 w 60"/>
                <a:gd name="T17" fmla="*/ 27 h 28"/>
                <a:gd name="T18" fmla="*/ 27 w 60"/>
                <a:gd name="T19" fmla="*/ 27 h 28"/>
                <a:gd name="T20" fmla="*/ 30 w 60"/>
                <a:gd name="T21" fmla="*/ 25 h 28"/>
                <a:gd name="T22" fmla="*/ 37 w 60"/>
                <a:gd name="T23" fmla="*/ 25 h 28"/>
                <a:gd name="T24" fmla="*/ 51 w 60"/>
                <a:gd name="T25" fmla="*/ 13 h 28"/>
                <a:gd name="T26" fmla="*/ 54 w 60"/>
                <a:gd name="T27" fmla="*/ 9 h 28"/>
                <a:gd name="T28" fmla="*/ 56 w 60"/>
                <a:gd name="T29" fmla="*/ 8 h 28"/>
                <a:gd name="T30" fmla="*/ 56 w 60"/>
                <a:gd name="T31" fmla="*/ 4 h 28"/>
                <a:gd name="T32" fmla="*/ 59 w 60"/>
                <a:gd name="T33" fmla="*/ 0 h 28"/>
                <a:gd name="T34" fmla="*/ 3 w 60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" h="28">
                  <a:moveTo>
                    <a:pt x="3" y="0"/>
                  </a:moveTo>
                  <a:lnTo>
                    <a:pt x="0" y="2"/>
                  </a:lnTo>
                  <a:lnTo>
                    <a:pt x="0" y="17"/>
                  </a:lnTo>
                  <a:lnTo>
                    <a:pt x="3" y="19"/>
                  </a:lnTo>
                  <a:lnTo>
                    <a:pt x="3" y="21"/>
                  </a:lnTo>
                  <a:lnTo>
                    <a:pt x="5" y="21"/>
                  </a:lnTo>
                  <a:lnTo>
                    <a:pt x="10" y="25"/>
                  </a:lnTo>
                  <a:lnTo>
                    <a:pt x="14" y="25"/>
                  </a:lnTo>
                  <a:lnTo>
                    <a:pt x="17" y="27"/>
                  </a:lnTo>
                  <a:lnTo>
                    <a:pt x="27" y="27"/>
                  </a:lnTo>
                  <a:lnTo>
                    <a:pt x="30" y="25"/>
                  </a:lnTo>
                  <a:lnTo>
                    <a:pt x="37" y="25"/>
                  </a:lnTo>
                  <a:lnTo>
                    <a:pt x="51" y="13"/>
                  </a:lnTo>
                  <a:lnTo>
                    <a:pt x="54" y="9"/>
                  </a:lnTo>
                  <a:lnTo>
                    <a:pt x="56" y="8"/>
                  </a:lnTo>
                  <a:lnTo>
                    <a:pt x="56" y="4"/>
                  </a:lnTo>
                  <a:lnTo>
                    <a:pt x="59" y="0"/>
                  </a:lnTo>
                  <a:lnTo>
                    <a:pt x="3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79" name="Freeform 225"/>
            <p:cNvSpPr>
              <a:spLocks/>
            </p:cNvSpPr>
            <p:nvPr/>
          </p:nvSpPr>
          <p:spPr bwMode="auto">
            <a:xfrm>
              <a:off x="1120500" y="2574820"/>
              <a:ext cx="93663" cy="44450"/>
            </a:xfrm>
            <a:custGeom>
              <a:avLst/>
              <a:gdLst>
                <a:gd name="T0" fmla="*/ 3 w 59"/>
                <a:gd name="T1" fmla="*/ 0 h 28"/>
                <a:gd name="T2" fmla="*/ 0 w 59"/>
                <a:gd name="T3" fmla="*/ 2 h 28"/>
                <a:gd name="T4" fmla="*/ 0 w 59"/>
                <a:gd name="T5" fmla="*/ 17 h 28"/>
                <a:gd name="T6" fmla="*/ 3 w 59"/>
                <a:gd name="T7" fmla="*/ 19 h 28"/>
                <a:gd name="T8" fmla="*/ 3 w 59"/>
                <a:gd name="T9" fmla="*/ 21 h 28"/>
                <a:gd name="T10" fmla="*/ 5 w 59"/>
                <a:gd name="T11" fmla="*/ 21 h 28"/>
                <a:gd name="T12" fmla="*/ 10 w 59"/>
                <a:gd name="T13" fmla="*/ 25 h 28"/>
                <a:gd name="T14" fmla="*/ 15 w 59"/>
                <a:gd name="T15" fmla="*/ 25 h 28"/>
                <a:gd name="T16" fmla="*/ 18 w 59"/>
                <a:gd name="T17" fmla="*/ 27 h 28"/>
                <a:gd name="T18" fmla="*/ 26 w 59"/>
                <a:gd name="T19" fmla="*/ 27 h 28"/>
                <a:gd name="T20" fmla="*/ 29 w 59"/>
                <a:gd name="T21" fmla="*/ 25 h 28"/>
                <a:gd name="T22" fmla="*/ 37 w 59"/>
                <a:gd name="T23" fmla="*/ 25 h 28"/>
                <a:gd name="T24" fmla="*/ 52 w 59"/>
                <a:gd name="T25" fmla="*/ 13 h 28"/>
                <a:gd name="T26" fmla="*/ 54 w 59"/>
                <a:gd name="T27" fmla="*/ 9 h 28"/>
                <a:gd name="T28" fmla="*/ 55 w 59"/>
                <a:gd name="T29" fmla="*/ 8 h 28"/>
                <a:gd name="T30" fmla="*/ 55 w 59"/>
                <a:gd name="T31" fmla="*/ 4 h 28"/>
                <a:gd name="T32" fmla="*/ 58 w 59"/>
                <a:gd name="T33" fmla="*/ 0 h 28"/>
                <a:gd name="T34" fmla="*/ 3 w 59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28">
                  <a:moveTo>
                    <a:pt x="3" y="0"/>
                  </a:moveTo>
                  <a:lnTo>
                    <a:pt x="0" y="2"/>
                  </a:lnTo>
                  <a:lnTo>
                    <a:pt x="0" y="17"/>
                  </a:lnTo>
                  <a:lnTo>
                    <a:pt x="3" y="19"/>
                  </a:lnTo>
                  <a:lnTo>
                    <a:pt x="3" y="21"/>
                  </a:lnTo>
                  <a:lnTo>
                    <a:pt x="5" y="21"/>
                  </a:lnTo>
                  <a:lnTo>
                    <a:pt x="10" y="25"/>
                  </a:lnTo>
                  <a:lnTo>
                    <a:pt x="15" y="25"/>
                  </a:lnTo>
                  <a:lnTo>
                    <a:pt x="18" y="27"/>
                  </a:lnTo>
                  <a:lnTo>
                    <a:pt x="26" y="27"/>
                  </a:lnTo>
                  <a:lnTo>
                    <a:pt x="29" y="25"/>
                  </a:lnTo>
                  <a:lnTo>
                    <a:pt x="37" y="25"/>
                  </a:lnTo>
                  <a:lnTo>
                    <a:pt x="52" y="13"/>
                  </a:lnTo>
                  <a:lnTo>
                    <a:pt x="54" y="9"/>
                  </a:lnTo>
                  <a:lnTo>
                    <a:pt x="55" y="8"/>
                  </a:lnTo>
                  <a:lnTo>
                    <a:pt x="55" y="4"/>
                  </a:lnTo>
                  <a:lnTo>
                    <a:pt x="58" y="0"/>
                  </a:lnTo>
                  <a:lnTo>
                    <a:pt x="3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0" name="Freeform 228"/>
            <p:cNvSpPr>
              <a:spLocks/>
            </p:cNvSpPr>
            <p:nvPr/>
          </p:nvSpPr>
          <p:spPr bwMode="auto">
            <a:xfrm>
              <a:off x="1761669" y="2560007"/>
              <a:ext cx="122238" cy="130175"/>
            </a:xfrm>
            <a:custGeom>
              <a:avLst/>
              <a:gdLst>
                <a:gd name="T0" fmla="*/ 76 w 77"/>
                <a:gd name="T1" fmla="*/ 0 h 82"/>
                <a:gd name="T2" fmla="*/ 73 w 77"/>
                <a:gd name="T3" fmla="*/ 0 h 82"/>
                <a:gd name="T4" fmla="*/ 71 w 77"/>
                <a:gd name="T5" fmla="*/ 2 h 82"/>
                <a:gd name="T6" fmla="*/ 68 w 77"/>
                <a:gd name="T7" fmla="*/ 2 h 82"/>
                <a:gd name="T8" fmla="*/ 66 w 77"/>
                <a:gd name="T9" fmla="*/ 5 h 82"/>
                <a:gd name="T10" fmla="*/ 60 w 77"/>
                <a:gd name="T11" fmla="*/ 5 h 82"/>
                <a:gd name="T12" fmla="*/ 58 w 77"/>
                <a:gd name="T13" fmla="*/ 7 h 82"/>
                <a:gd name="T14" fmla="*/ 55 w 77"/>
                <a:gd name="T15" fmla="*/ 7 h 82"/>
                <a:gd name="T16" fmla="*/ 51 w 77"/>
                <a:gd name="T17" fmla="*/ 8 h 82"/>
                <a:gd name="T18" fmla="*/ 48 w 77"/>
                <a:gd name="T19" fmla="*/ 8 h 82"/>
                <a:gd name="T20" fmla="*/ 43 w 77"/>
                <a:gd name="T21" fmla="*/ 13 h 82"/>
                <a:gd name="T22" fmla="*/ 38 w 77"/>
                <a:gd name="T23" fmla="*/ 13 h 82"/>
                <a:gd name="T24" fmla="*/ 33 w 77"/>
                <a:gd name="T25" fmla="*/ 18 h 82"/>
                <a:gd name="T26" fmla="*/ 30 w 77"/>
                <a:gd name="T27" fmla="*/ 18 h 82"/>
                <a:gd name="T28" fmla="*/ 28 w 77"/>
                <a:gd name="T29" fmla="*/ 20 h 82"/>
                <a:gd name="T30" fmla="*/ 22 w 77"/>
                <a:gd name="T31" fmla="*/ 22 h 82"/>
                <a:gd name="T32" fmla="*/ 21 w 77"/>
                <a:gd name="T33" fmla="*/ 25 h 82"/>
                <a:gd name="T34" fmla="*/ 18 w 77"/>
                <a:gd name="T35" fmla="*/ 25 h 82"/>
                <a:gd name="T36" fmla="*/ 13 w 77"/>
                <a:gd name="T37" fmla="*/ 29 h 82"/>
                <a:gd name="T38" fmla="*/ 13 w 77"/>
                <a:gd name="T39" fmla="*/ 32 h 82"/>
                <a:gd name="T40" fmla="*/ 10 w 77"/>
                <a:gd name="T41" fmla="*/ 34 h 82"/>
                <a:gd name="T42" fmla="*/ 8 w 77"/>
                <a:gd name="T43" fmla="*/ 34 h 82"/>
                <a:gd name="T44" fmla="*/ 8 w 77"/>
                <a:gd name="T45" fmla="*/ 35 h 82"/>
                <a:gd name="T46" fmla="*/ 5 w 77"/>
                <a:gd name="T47" fmla="*/ 38 h 82"/>
                <a:gd name="T48" fmla="*/ 5 w 77"/>
                <a:gd name="T49" fmla="*/ 40 h 82"/>
                <a:gd name="T50" fmla="*/ 3 w 77"/>
                <a:gd name="T51" fmla="*/ 45 h 82"/>
                <a:gd name="T52" fmla="*/ 3 w 77"/>
                <a:gd name="T53" fmla="*/ 52 h 82"/>
                <a:gd name="T54" fmla="*/ 0 w 77"/>
                <a:gd name="T55" fmla="*/ 54 h 82"/>
                <a:gd name="T56" fmla="*/ 0 w 77"/>
                <a:gd name="T57" fmla="*/ 69 h 82"/>
                <a:gd name="T58" fmla="*/ 5 w 77"/>
                <a:gd name="T59" fmla="*/ 74 h 82"/>
                <a:gd name="T60" fmla="*/ 5 w 77"/>
                <a:gd name="T61" fmla="*/ 76 h 82"/>
                <a:gd name="T62" fmla="*/ 8 w 77"/>
                <a:gd name="T63" fmla="*/ 76 h 82"/>
                <a:gd name="T64" fmla="*/ 8 w 77"/>
                <a:gd name="T65" fmla="*/ 79 h 82"/>
                <a:gd name="T66" fmla="*/ 10 w 77"/>
                <a:gd name="T67" fmla="*/ 79 h 82"/>
                <a:gd name="T68" fmla="*/ 13 w 77"/>
                <a:gd name="T69" fmla="*/ 81 h 82"/>
                <a:gd name="T70" fmla="*/ 30 w 77"/>
                <a:gd name="T71" fmla="*/ 81 h 82"/>
                <a:gd name="T72" fmla="*/ 33 w 77"/>
                <a:gd name="T73" fmla="*/ 79 h 82"/>
                <a:gd name="T74" fmla="*/ 35 w 77"/>
                <a:gd name="T75" fmla="*/ 79 h 82"/>
                <a:gd name="T76" fmla="*/ 38 w 77"/>
                <a:gd name="T77" fmla="*/ 76 h 82"/>
                <a:gd name="T78" fmla="*/ 41 w 77"/>
                <a:gd name="T79" fmla="*/ 76 h 82"/>
                <a:gd name="T80" fmla="*/ 46 w 77"/>
                <a:gd name="T81" fmla="*/ 74 h 82"/>
                <a:gd name="T82" fmla="*/ 52 w 77"/>
                <a:gd name="T83" fmla="*/ 67 h 82"/>
                <a:gd name="T84" fmla="*/ 52 w 77"/>
                <a:gd name="T85" fmla="*/ 65 h 82"/>
                <a:gd name="T86" fmla="*/ 55 w 77"/>
                <a:gd name="T87" fmla="*/ 65 h 82"/>
                <a:gd name="T88" fmla="*/ 55 w 77"/>
                <a:gd name="T89" fmla="*/ 62 h 82"/>
                <a:gd name="T90" fmla="*/ 60 w 77"/>
                <a:gd name="T91" fmla="*/ 59 h 82"/>
                <a:gd name="T92" fmla="*/ 60 w 77"/>
                <a:gd name="T93" fmla="*/ 54 h 82"/>
                <a:gd name="T94" fmla="*/ 63 w 77"/>
                <a:gd name="T95" fmla="*/ 52 h 82"/>
                <a:gd name="T96" fmla="*/ 63 w 77"/>
                <a:gd name="T97" fmla="*/ 47 h 82"/>
                <a:gd name="T98" fmla="*/ 66 w 77"/>
                <a:gd name="T99" fmla="*/ 42 h 82"/>
                <a:gd name="T100" fmla="*/ 66 w 77"/>
                <a:gd name="T101" fmla="*/ 40 h 82"/>
                <a:gd name="T102" fmla="*/ 68 w 77"/>
                <a:gd name="T103" fmla="*/ 38 h 82"/>
                <a:gd name="T104" fmla="*/ 68 w 77"/>
                <a:gd name="T105" fmla="*/ 32 h 82"/>
                <a:gd name="T106" fmla="*/ 71 w 77"/>
                <a:gd name="T107" fmla="*/ 29 h 82"/>
                <a:gd name="T108" fmla="*/ 71 w 77"/>
                <a:gd name="T109" fmla="*/ 20 h 82"/>
                <a:gd name="T110" fmla="*/ 73 w 77"/>
                <a:gd name="T111" fmla="*/ 18 h 82"/>
                <a:gd name="T112" fmla="*/ 73 w 77"/>
                <a:gd name="T113" fmla="*/ 8 h 82"/>
                <a:gd name="T114" fmla="*/ 76 w 77"/>
                <a:gd name="T115" fmla="*/ 7 h 82"/>
                <a:gd name="T116" fmla="*/ 76 w 77"/>
                <a:gd name="T1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2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2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29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9"/>
                  </a:lnTo>
                  <a:lnTo>
                    <a:pt x="5" y="74"/>
                  </a:lnTo>
                  <a:lnTo>
                    <a:pt x="5" y="76"/>
                  </a:lnTo>
                  <a:lnTo>
                    <a:pt x="8" y="76"/>
                  </a:lnTo>
                  <a:lnTo>
                    <a:pt x="8" y="79"/>
                  </a:lnTo>
                  <a:lnTo>
                    <a:pt x="10" y="79"/>
                  </a:lnTo>
                  <a:lnTo>
                    <a:pt x="13" y="81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8" y="76"/>
                  </a:lnTo>
                  <a:lnTo>
                    <a:pt x="41" y="76"/>
                  </a:lnTo>
                  <a:lnTo>
                    <a:pt x="46" y="74"/>
                  </a:lnTo>
                  <a:lnTo>
                    <a:pt x="52" y="67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5" y="62"/>
                  </a:lnTo>
                  <a:lnTo>
                    <a:pt x="60" y="59"/>
                  </a:lnTo>
                  <a:lnTo>
                    <a:pt x="60" y="54"/>
                  </a:lnTo>
                  <a:lnTo>
                    <a:pt x="63" y="52"/>
                  </a:lnTo>
                  <a:lnTo>
                    <a:pt x="63" y="47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2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1" name="Freeform 229"/>
            <p:cNvSpPr>
              <a:spLocks/>
            </p:cNvSpPr>
            <p:nvPr/>
          </p:nvSpPr>
          <p:spPr bwMode="auto">
            <a:xfrm>
              <a:off x="2148582" y="2229539"/>
              <a:ext cx="119063" cy="131763"/>
            </a:xfrm>
            <a:custGeom>
              <a:avLst/>
              <a:gdLst>
                <a:gd name="T0" fmla="*/ 74 w 75"/>
                <a:gd name="T1" fmla="*/ 0 h 83"/>
                <a:gd name="T2" fmla="*/ 71 w 75"/>
                <a:gd name="T3" fmla="*/ 0 h 83"/>
                <a:gd name="T4" fmla="*/ 69 w 75"/>
                <a:gd name="T5" fmla="*/ 2 h 83"/>
                <a:gd name="T6" fmla="*/ 66 w 75"/>
                <a:gd name="T7" fmla="*/ 2 h 83"/>
                <a:gd name="T8" fmla="*/ 64 w 75"/>
                <a:gd name="T9" fmla="*/ 5 h 83"/>
                <a:gd name="T10" fmla="*/ 60 w 75"/>
                <a:gd name="T11" fmla="*/ 5 h 83"/>
                <a:gd name="T12" fmla="*/ 57 w 75"/>
                <a:gd name="T13" fmla="*/ 6 h 83"/>
                <a:gd name="T14" fmla="*/ 55 w 75"/>
                <a:gd name="T15" fmla="*/ 6 h 83"/>
                <a:gd name="T16" fmla="*/ 52 w 75"/>
                <a:gd name="T17" fmla="*/ 8 h 83"/>
                <a:gd name="T18" fmla="*/ 49 w 75"/>
                <a:gd name="T19" fmla="*/ 8 h 83"/>
                <a:gd name="T20" fmla="*/ 44 w 75"/>
                <a:gd name="T21" fmla="*/ 11 h 83"/>
                <a:gd name="T22" fmla="*/ 42 w 75"/>
                <a:gd name="T23" fmla="*/ 13 h 83"/>
                <a:gd name="T24" fmla="*/ 39 w 75"/>
                <a:gd name="T25" fmla="*/ 13 h 83"/>
                <a:gd name="T26" fmla="*/ 36 w 75"/>
                <a:gd name="T27" fmla="*/ 15 h 83"/>
                <a:gd name="T28" fmla="*/ 32 w 75"/>
                <a:gd name="T29" fmla="*/ 18 h 83"/>
                <a:gd name="T30" fmla="*/ 30 w 75"/>
                <a:gd name="T31" fmla="*/ 18 h 83"/>
                <a:gd name="T32" fmla="*/ 22 w 75"/>
                <a:gd name="T33" fmla="*/ 25 h 83"/>
                <a:gd name="T34" fmla="*/ 19 w 75"/>
                <a:gd name="T35" fmla="*/ 25 h 83"/>
                <a:gd name="T36" fmla="*/ 9 w 75"/>
                <a:gd name="T37" fmla="*/ 33 h 83"/>
                <a:gd name="T38" fmla="*/ 6 w 75"/>
                <a:gd name="T39" fmla="*/ 33 h 83"/>
                <a:gd name="T40" fmla="*/ 6 w 75"/>
                <a:gd name="T41" fmla="*/ 36 h 83"/>
                <a:gd name="T42" fmla="*/ 4 w 75"/>
                <a:gd name="T43" fmla="*/ 38 h 83"/>
                <a:gd name="T44" fmla="*/ 4 w 75"/>
                <a:gd name="T45" fmla="*/ 40 h 83"/>
                <a:gd name="T46" fmla="*/ 3 w 75"/>
                <a:gd name="T47" fmla="*/ 45 h 83"/>
                <a:gd name="T48" fmla="*/ 3 w 75"/>
                <a:gd name="T49" fmla="*/ 52 h 83"/>
                <a:gd name="T50" fmla="*/ 0 w 75"/>
                <a:gd name="T51" fmla="*/ 55 h 83"/>
                <a:gd name="T52" fmla="*/ 0 w 75"/>
                <a:gd name="T53" fmla="*/ 68 h 83"/>
                <a:gd name="T54" fmla="*/ 3 w 75"/>
                <a:gd name="T55" fmla="*/ 70 h 83"/>
                <a:gd name="T56" fmla="*/ 3 w 75"/>
                <a:gd name="T57" fmla="*/ 72 h 83"/>
                <a:gd name="T58" fmla="*/ 9 w 75"/>
                <a:gd name="T59" fmla="*/ 80 h 83"/>
                <a:gd name="T60" fmla="*/ 12 w 75"/>
                <a:gd name="T61" fmla="*/ 80 h 83"/>
                <a:gd name="T62" fmla="*/ 12 w 75"/>
                <a:gd name="T63" fmla="*/ 82 h 83"/>
                <a:gd name="T64" fmla="*/ 30 w 75"/>
                <a:gd name="T65" fmla="*/ 82 h 83"/>
                <a:gd name="T66" fmla="*/ 32 w 75"/>
                <a:gd name="T67" fmla="*/ 80 h 83"/>
                <a:gd name="T68" fmla="*/ 34 w 75"/>
                <a:gd name="T69" fmla="*/ 80 h 83"/>
                <a:gd name="T70" fmla="*/ 36 w 75"/>
                <a:gd name="T71" fmla="*/ 77 h 83"/>
                <a:gd name="T72" fmla="*/ 42 w 75"/>
                <a:gd name="T73" fmla="*/ 77 h 83"/>
                <a:gd name="T74" fmla="*/ 52 w 75"/>
                <a:gd name="T75" fmla="*/ 68 h 83"/>
                <a:gd name="T76" fmla="*/ 52 w 75"/>
                <a:gd name="T77" fmla="*/ 65 h 83"/>
                <a:gd name="T78" fmla="*/ 55 w 75"/>
                <a:gd name="T79" fmla="*/ 65 h 83"/>
                <a:gd name="T80" fmla="*/ 57 w 75"/>
                <a:gd name="T81" fmla="*/ 63 h 83"/>
                <a:gd name="T82" fmla="*/ 57 w 75"/>
                <a:gd name="T83" fmla="*/ 61 h 83"/>
                <a:gd name="T84" fmla="*/ 60 w 75"/>
                <a:gd name="T85" fmla="*/ 59 h 83"/>
                <a:gd name="T86" fmla="*/ 60 w 75"/>
                <a:gd name="T87" fmla="*/ 55 h 83"/>
                <a:gd name="T88" fmla="*/ 62 w 75"/>
                <a:gd name="T89" fmla="*/ 52 h 83"/>
                <a:gd name="T90" fmla="*/ 62 w 75"/>
                <a:gd name="T91" fmla="*/ 50 h 83"/>
                <a:gd name="T92" fmla="*/ 64 w 75"/>
                <a:gd name="T93" fmla="*/ 48 h 83"/>
                <a:gd name="T94" fmla="*/ 64 w 75"/>
                <a:gd name="T95" fmla="*/ 43 h 83"/>
                <a:gd name="T96" fmla="*/ 66 w 75"/>
                <a:gd name="T97" fmla="*/ 40 h 83"/>
                <a:gd name="T98" fmla="*/ 66 w 75"/>
                <a:gd name="T99" fmla="*/ 33 h 83"/>
                <a:gd name="T100" fmla="*/ 69 w 75"/>
                <a:gd name="T101" fmla="*/ 32 h 83"/>
                <a:gd name="T102" fmla="*/ 69 w 75"/>
                <a:gd name="T103" fmla="*/ 27 h 83"/>
                <a:gd name="T104" fmla="*/ 71 w 75"/>
                <a:gd name="T105" fmla="*/ 23 h 83"/>
                <a:gd name="T106" fmla="*/ 71 w 75"/>
                <a:gd name="T107" fmla="*/ 11 h 83"/>
                <a:gd name="T108" fmla="*/ 74 w 75"/>
                <a:gd name="T109" fmla="*/ 8 h 83"/>
                <a:gd name="T110" fmla="*/ 74 w 75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83">
                  <a:moveTo>
                    <a:pt x="74" y="0"/>
                  </a:moveTo>
                  <a:lnTo>
                    <a:pt x="71" y="0"/>
                  </a:lnTo>
                  <a:lnTo>
                    <a:pt x="69" y="2"/>
                  </a:lnTo>
                  <a:lnTo>
                    <a:pt x="66" y="2"/>
                  </a:lnTo>
                  <a:lnTo>
                    <a:pt x="64" y="5"/>
                  </a:lnTo>
                  <a:lnTo>
                    <a:pt x="60" y="5"/>
                  </a:lnTo>
                  <a:lnTo>
                    <a:pt x="57" y="6"/>
                  </a:lnTo>
                  <a:lnTo>
                    <a:pt x="55" y="6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9" y="13"/>
                  </a:lnTo>
                  <a:lnTo>
                    <a:pt x="36" y="15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9" y="33"/>
                  </a:lnTo>
                  <a:lnTo>
                    <a:pt x="6" y="33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6" y="77"/>
                  </a:lnTo>
                  <a:lnTo>
                    <a:pt x="42" y="77"/>
                  </a:lnTo>
                  <a:lnTo>
                    <a:pt x="52" y="68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7" y="63"/>
                  </a:lnTo>
                  <a:lnTo>
                    <a:pt x="57" y="61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8"/>
                  </a:lnTo>
                  <a:lnTo>
                    <a:pt x="64" y="43"/>
                  </a:lnTo>
                  <a:lnTo>
                    <a:pt x="66" y="40"/>
                  </a:lnTo>
                  <a:lnTo>
                    <a:pt x="66" y="33"/>
                  </a:lnTo>
                  <a:lnTo>
                    <a:pt x="69" y="32"/>
                  </a:lnTo>
                  <a:lnTo>
                    <a:pt x="69" y="27"/>
                  </a:lnTo>
                  <a:lnTo>
                    <a:pt x="71" y="23"/>
                  </a:lnTo>
                  <a:lnTo>
                    <a:pt x="71" y="11"/>
                  </a:lnTo>
                  <a:lnTo>
                    <a:pt x="74" y="8"/>
                  </a:lnTo>
                  <a:lnTo>
                    <a:pt x="7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2" name="Freeform 230"/>
            <p:cNvSpPr>
              <a:spLocks/>
            </p:cNvSpPr>
            <p:nvPr/>
          </p:nvSpPr>
          <p:spPr bwMode="auto">
            <a:xfrm>
              <a:off x="2397820" y="2327964"/>
              <a:ext cx="123825" cy="131763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1 w 78"/>
                <a:gd name="T11" fmla="*/ 4 h 83"/>
                <a:gd name="T12" fmla="*/ 58 w 78"/>
                <a:gd name="T13" fmla="*/ 6 h 83"/>
                <a:gd name="T14" fmla="*/ 56 w 78"/>
                <a:gd name="T15" fmla="*/ 6 h 83"/>
                <a:gd name="T16" fmla="*/ 50 w 78"/>
                <a:gd name="T17" fmla="*/ 8 h 83"/>
                <a:gd name="T18" fmla="*/ 48 w 78"/>
                <a:gd name="T19" fmla="*/ 8 h 83"/>
                <a:gd name="T20" fmla="*/ 44 w 78"/>
                <a:gd name="T21" fmla="*/ 13 h 83"/>
                <a:gd name="T22" fmla="*/ 39 w 78"/>
                <a:gd name="T23" fmla="*/ 13 h 83"/>
                <a:gd name="T24" fmla="*/ 33 w 78"/>
                <a:gd name="T25" fmla="*/ 18 h 83"/>
                <a:gd name="T26" fmla="*/ 31 w 78"/>
                <a:gd name="T27" fmla="*/ 18 h 83"/>
                <a:gd name="T28" fmla="*/ 28 w 78"/>
                <a:gd name="T29" fmla="*/ 20 h 83"/>
                <a:gd name="T30" fmla="*/ 23 w 78"/>
                <a:gd name="T31" fmla="*/ 23 h 83"/>
                <a:gd name="T32" fmla="*/ 20 w 78"/>
                <a:gd name="T33" fmla="*/ 25 h 83"/>
                <a:gd name="T34" fmla="*/ 17 w 78"/>
                <a:gd name="T35" fmla="*/ 25 h 83"/>
                <a:gd name="T36" fmla="*/ 13 w 78"/>
                <a:gd name="T37" fmla="*/ 30 h 83"/>
                <a:gd name="T38" fmla="*/ 13 w 78"/>
                <a:gd name="T39" fmla="*/ 31 h 83"/>
                <a:gd name="T40" fmla="*/ 11 w 78"/>
                <a:gd name="T41" fmla="*/ 33 h 83"/>
                <a:gd name="T42" fmla="*/ 8 w 78"/>
                <a:gd name="T43" fmla="*/ 33 h 83"/>
                <a:gd name="T44" fmla="*/ 8 w 78"/>
                <a:gd name="T45" fmla="*/ 36 h 83"/>
                <a:gd name="T46" fmla="*/ 5 w 78"/>
                <a:gd name="T47" fmla="*/ 38 h 83"/>
                <a:gd name="T48" fmla="*/ 5 w 78"/>
                <a:gd name="T49" fmla="*/ 40 h 83"/>
                <a:gd name="T50" fmla="*/ 3 w 78"/>
                <a:gd name="T51" fmla="*/ 45 h 83"/>
                <a:gd name="T52" fmla="*/ 3 w 78"/>
                <a:gd name="T53" fmla="*/ 52 h 83"/>
                <a:gd name="T54" fmla="*/ 0 w 78"/>
                <a:gd name="T55" fmla="*/ 55 h 83"/>
                <a:gd name="T56" fmla="*/ 0 w 78"/>
                <a:gd name="T57" fmla="*/ 68 h 83"/>
                <a:gd name="T58" fmla="*/ 3 w 78"/>
                <a:gd name="T59" fmla="*/ 70 h 83"/>
                <a:gd name="T60" fmla="*/ 3 w 78"/>
                <a:gd name="T61" fmla="*/ 72 h 83"/>
                <a:gd name="T62" fmla="*/ 11 w 78"/>
                <a:gd name="T63" fmla="*/ 80 h 83"/>
                <a:gd name="T64" fmla="*/ 13 w 78"/>
                <a:gd name="T65" fmla="*/ 80 h 83"/>
                <a:gd name="T66" fmla="*/ 13 w 78"/>
                <a:gd name="T67" fmla="*/ 82 h 83"/>
                <a:gd name="T68" fmla="*/ 31 w 78"/>
                <a:gd name="T69" fmla="*/ 82 h 83"/>
                <a:gd name="T70" fmla="*/ 33 w 78"/>
                <a:gd name="T71" fmla="*/ 80 h 83"/>
                <a:gd name="T72" fmla="*/ 36 w 78"/>
                <a:gd name="T73" fmla="*/ 80 h 83"/>
                <a:gd name="T74" fmla="*/ 39 w 78"/>
                <a:gd name="T75" fmla="*/ 77 h 83"/>
                <a:gd name="T76" fmla="*/ 44 w 78"/>
                <a:gd name="T77" fmla="*/ 77 h 83"/>
                <a:gd name="T78" fmla="*/ 53 w 78"/>
                <a:gd name="T79" fmla="*/ 68 h 83"/>
                <a:gd name="T80" fmla="*/ 53 w 78"/>
                <a:gd name="T81" fmla="*/ 65 h 83"/>
                <a:gd name="T82" fmla="*/ 56 w 78"/>
                <a:gd name="T83" fmla="*/ 65 h 83"/>
                <a:gd name="T84" fmla="*/ 58 w 78"/>
                <a:gd name="T85" fmla="*/ 63 h 83"/>
                <a:gd name="T86" fmla="*/ 58 w 78"/>
                <a:gd name="T87" fmla="*/ 61 h 83"/>
                <a:gd name="T88" fmla="*/ 61 w 78"/>
                <a:gd name="T89" fmla="*/ 59 h 83"/>
                <a:gd name="T90" fmla="*/ 61 w 78"/>
                <a:gd name="T91" fmla="*/ 55 h 83"/>
                <a:gd name="T92" fmla="*/ 64 w 78"/>
                <a:gd name="T93" fmla="*/ 52 h 83"/>
                <a:gd name="T94" fmla="*/ 64 w 78"/>
                <a:gd name="T95" fmla="*/ 50 h 83"/>
                <a:gd name="T96" fmla="*/ 66 w 78"/>
                <a:gd name="T97" fmla="*/ 48 h 83"/>
                <a:gd name="T98" fmla="*/ 66 w 78"/>
                <a:gd name="T99" fmla="*/ 43 h 83"/>
                <a:gd name="T100" fmla="*/ 69 w 78"/>
                <a:gd name="T101" fmla="*/ 40 h 83"/>
                <a:gd name="T102" fmla="*/ 69 w 78"/>
                <a:gd name="T103" fmla="*/ 33 h 83"/>
                <a:gd name="T104" fmla="*/ 72 w 78"/>
                <a:gd name="T105" fmla="*/ 31 h 83"/>
                <a:gd name="T106" fmla="*/ 72 w 78"/>
                <a:gd name="T107" fmla="*/ 27 h 83"/>
                <a:gd name="T108" fmla="*/ 74 w 78"/>
                <a:gd name="T109" fmla="*/ 23 h 83"/>
                <a:gd name="T110" fmla="*/ 74 w 78"/>
                <a:gd name="T111" fmla="*/ 11 h 83"/>
                <a:gd name="T112" fmla="*/ 77 w 78"/>
                <a:gd name="T113" fmla="*/ 8 h 83"/>
                <a:gd name="T114" fmla="*/ 77 w 78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4" y="13"/>
                  </a:lnTo>
                  <a:lnTo>
                    <a:pt x="39" y="13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8" y="20"/>
                  </a:lnTo>
                  <a:lnTo>
                    <a:pt x="23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11" y="80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6" y="65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3"/>
                  </a:lnTo>
                  <a:lnTo>
                    <a:pt x="69" y="40"/>
                  </a:lnTo>
                  <a:lnTo>
                    <a:pt x="69" y="33"/>
                  </a:lnTo>
                  <a:lnTo>
                    <a:pt x="72" y="31"/>
                  </a:lnTo>
                  <a:lnTo>
                    <a:pt x="72" y="27"/>
                  </a:lnTo>
                  <a:lnTo>
                    <a:pt x="74" y="23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3" name="Freeform 231"/>
            <p:cNvSpPr>
              <a:spLocks/>
            </p:cNvSpPr>
            <p:nvPr/>
          </p:nvSpPr>
          <p:spPr bwMode="auto">
            <a:xfrm>
              <a:off x="2604696" y="2558036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4 h 83"/>
                <a:gd name="T10" fmla="*/ 60 w 77"/>
                <a:gd name="T11" fmla="*/ 4 h 83"/>
                <a:gd name="T12" fmla="*/ 58 w 77"/>
                <a:gd name="T13" fmla="*/ 6 h 83"/>
                <a:gd name="T14" fmla="*/ 56 w 77"/>
                <a:gd name="T15" fmla="*/ 6 h 83"/>
                <a:gd name="T16" fmla="*/ 51 w 77"/>
                <a:gd name="T17" fmla="*/ 8 h 83"/>
                <a:gd name="T18" fmla="*/ 48 w 77"/>
                <a:gd name="T19" fmla="*/ 8 h 83"/>
                <a:gd name="T20" fmla="*/ 43 w 77"/>
                <a:gd name="T21" fmla="*/ 13 h 83"/>
                <a:gd name="T22" fmla="*/ 38 w 77"/>
                <a:gd name="T23" fmla="*/ 13 h 83"/>
                <a:gd name="T24" fmla="*/ 33 w 77"/>
                <a:gd name="T25" fmla="*/ 18 h 83"/>
                <a:gd name="T26" fmla="*/ 30 w 77"/>
                <a:gd name="T27" fmla="*/ 18 h 83"/>
                <a:gd name="T28" fmla="*/ 28 w 77"/>
                <a:gd name="T29" fmla="*/ 20 h 83"/>
                <a:gd name="T30" fmla="*/ 24 w 77"/>
                <a:gd name="T31" fmla="*/ 23 h 83"/>
                <a:gd name="T32" fmla="*/ 21 w 77"/>
                <a:gd name="T33" fmla="*/ 25 h 83"/>
                <a:gd name="T34" fmla="*/ 18 w 77"/>
                <a:gd name="T35" fmla="*/ 25 h 83"/>
                <a:gd name="T36" fmla="*/ 13 w 77"/>
                <a:gd name="T37" fmla="*/ 30 h 83"/>
                <a:gd name="T38" fmla="*/ 13 w 77"/>
                <a:gd name="T39" fmla="*/ 31 h 83"/>
                <a:gd name="T40" fmla="*/ 10 w 77"/>
                <a:gd name="T41" fmla="*/ 33 h 83"/>
                <a:gd name="T42" fmla="*/ 8 w 77"/>
                <a:gd name="T43" fmla="*/ 33 h 83"/>
                <a:gd name="T44" fmla="*/ 8 w 77"/>
                <a:gd name="T45" fmla="*/ 36 h 83"/>
                <a:gd name="T46" fmla="*/ 5 w 77"/>
                <a:gd name="T47" fmla="*/ 38 h 83"/>
                <a:gd name="T48" fmla="*/ 5 w 77"/>
                <a:gd name="T49" fmla="*/ 40 h 83"/>
                <a:gd name="T50" fmla="*/ 3 w 77"/>
                <a:gd name="T51" fmla="*/ 45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0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4 w 77"/>
                <a:gd name="T83" fmla="*/ 68 h 83"/>
                <a:gd name="T84" fmla="*/ 54 w 77"/>
                <a:gd name="T85" fmla="*/ 65 h 83"/>
                <a:gd name="T86" fmla="*/ 56 w 77"/>
                <a:gd name="T87" fmla="*/ 65 h 83"/>
                <a:gd name="T88" fmla="*/ 56 w 77"/>
                <a:gd name="T89" fmla="*/ 63 h 83"/>
                <a:gd name="T90" fmla="*/ 60 w 77"/>
                <a:gd name="T91" fmla="*/ 58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3 h 83"/>
                <a:gd name="T100" fmla="*/ 66 w 77"/>
                <a:gd name="T101" fmla="*/ 40 h 83"/>
                <a:gd name="T102" fmla="*/ 68 w 77"/>
                <a:gd name="T103" fmla="*/ 38 h 83"/>
                <a:gd name="T104" fmla="*/ 68 w 77"/>
                <a:gd name="T105" fmla="*/ 31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8 h 83"/>
                <a:gd name="T112" fmla="*/ 73 w 77"/>
                <a:gd name="T113" fmla="*/ 8 h 83"/>
                <a:gd name="T114" fmla="*/ 76 w 77"/>
                <a:gd name="T115" fmla="*/ 6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0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4" y="23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0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0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4" y="68"/>
                  </a:lnTo>
                  <a:lnTo>
                    <a:pt x="54" y="65"/>
                  </a:lnTo>
                  <a:lnTo>
                    <a:pt x="56" y="65"/>
                  </a:lnTo>
                  <a:lnTo>
                    <a:pt x="56" y="63"/>
                  </a:lnTo>
                  <a:lnTo>
                    <a:pt x="60" y="58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1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6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4" name="Freeform 232"/>
            <p:cNvSpPr>
              <a:spLocks/>
            </p:cNvSpPr>
            <p:nvPr/>
          </p:nvSpPr>
          <p:spPr bwMode="auto">
            <a:xfrm>
              <a:off x="2386707" y="2110476"/>
              <a:ext cx="125413" cy="130175"/>
            </a:xfrm>
            <a:custGeom>
              <a:avLst/>
              <a:gdLst>
                <a:gd name="T0" fmla="*/ 78 w 79"/>
                <a:gd name="T1" fmla="*/ 0 h 82"/>
                <a:gd name="T2" fmla="*/ 75 w 79"/>
                <a:gd name="T3" fmla="*/ 0 h 82"/>
                <a:gd name="T4" fmla="*/ 73 w 79"/>
                <a:gd name="T5" fmla="*/ 2 h 82"/>
                <a:gd name="T6" fmla="*/ 70 w 79"/>
                <a:gd name="T7" fmla="*/ 2 h 82"/>
                <a:gd name="T8" fmla="*/ 67 w 79"/>
                <a:gd name="T9" fmla="*/ 5 h 82"/>
                <a:gd name="T10" fmla="*/ 62 w 79"/>
                <a:gd name="T11" fmla="*/ 5 h 82"/>
                <a:gd name="T12" fmla="*/ 59 w 79"/>
                <a:gd name="T13" fmla="*/ 7 h 82"/>
                <a:gd name="T14" fmla="*/ 56 w 79"/>
                <a:gd name="T15" fmla="*/ 7 h 82"/>
                <a:gd name="T16" fmla="*/ 54 w 79"/>
                <a:gd name="T17" fmla="*/ 9 h 82"/>
                <a:gd name="T18" fmla="*/ 52 w 79"/>
                <a:gd name="T19" fmla="*/ 9 h 82"/>
                <a:gd name="T20" fmla="*/ 47 w 79"/>
                <a:gd name="T21" fmla="*/ 12 h 82"/>
                <a:gd name="T22" fmla="*/ 44 w 79"/>
                <a:gd name="T23" fmla="*/ 14 h 82"/>
                <a:gd name="T24" fmla="*/ 42 w 79"/>
                <a:gd name="T25" fmla="*/ 14 h 82"/>
                <a:gd name="T26" fmla="*/ 39 w 79"/>
                <a:gd name="T27" fmla="*/ 16 h 82"/>
                <a:gd name="T28" fmla="*/ 34 w 79"/>
                <a:gd name="T29" fmla="*/ 19 h 82"/>
                <a:gd name="T30" fmla="*/ 31 w 79"/>
                <a:gd name="T31" fmla="*/ 19 h 82"/>
                <a:gd name="T32" fmla="*/ 23 w 79"/>
                <a:gd name="T33" fmla="*/ 25 h 82"/>
                <a:gd name="T34" fmla="*/ 22 w 79"/>
                <a:gd name="T35" fmla="*/ 25 h 82"/>
                <a:gd name="T36" fmla="*/ 11 w 79"/>
                <a:gd name="T37" fmla="*/ 34 h 82"/>
                <a:gd name="T38" fmla="*/ 8 w 79"/>
                <a:gd name="T39" fmla="*/ 34 h 82"/>
                <a:gd name="T40" fmla="*/ 8 w 79"/>
                <a:gd name="T41" fmla="*/ 36 h 82"/>
                <a:gd name="T42" fmla="*/ 5 w 79"/>
                <a:gd name="T43" fmla="*/ 39 h 82"/>
                <a:gd name="T44" fmla="*/ 5 w 79"/>
                <a:gd name="T45" fmla="*/ 41 h 82"/>
                <a:gd name="T46" fmla="*/ 3 w 79"/>
                <a:gd name="T47" fmla="*/ 46 h 82"/>
                <a:gd name="T48" fmla="*/ 3 w 79"/>
                <a:gd name="T49" fmla="*/ 52 h 82"/>
                <a:gd name="T50" fmla="*/ 0 w 79"/>
                <a:gd name="T51" fmla="*/ 54 h 82"/>
                <a:gd name="T52" fmla="*/ 0 w 79"/>
                <a:gd name="T53" fmla="*/ 68 h 82"/>
                <a:gd name="T54" fmla="*/ 3 w 79"/>
                <a:gd name="T55" fmla="*/ 70 h 82"/>
                <a:gd name="T56" fmla="*/ 3 w 79"/>
                <a:gd name="T57" fmla="*/ 73 h 82"/>
                <a:gd name="T58" fmla="*/ 11 w 79"/>
                <a:gd name="T59" fmla="*/ 79 h 82"/>
                <a:gd name="T60" fmla="*/ 13 w 79"/>
                <a:gd name="T61" fmla="*/ 79 h 82"/>
                <a:gd name="T62" fmla="*/ 13 w 79"/>
                <a:gd name="T63" fmla="*/ 81 h 82"/>
                <a:gd name="T64" fmla="*/ 31 w 79"/>
                <a:gd name="T65" fmla="*/ 81 h 82"/>
                <a:gd name="T66" fmla="*/ 34 w 79"/>
                <a:gd name="T67" fmla="*/ 79 h 82"/>
                <a:gd name="T68" fmla="*/ 36 w 79"/>
                <a:gd name="T69" fmla="*/ 79 h 82"/>
                <a:gd name="T70" fmla="*/ 39 w 79"/>
                <a:gd name="T71" fmla="*/ 76 h 82"/>
                <a:gd name="T72" fmla="*/ 44 w 79"/>
                <a:gd name="T73" fmla="*/ 76 h 82"/>
                <a:gd name="T74" fmla="*/ 54 w 79"/>
                <a:gd name="T75" fmla="*/ 68 h 82"/>
                <a:gd name="T76" fmla="*/ 54 w 79"/>
                <a:gd name="T77" fmla="*/ 66 h 82"/>
                <a:gd name="T78" fmla="*/ 56 w 79"/>
                <a:gd name="T79" fmla="*/ 66 h 82"/>
                <a:gd name="T80" fmla="*/ 59 w 79"/>
                <a:gd name="T81" fmla="*/ 63 h 82"/>
                <a:gd name="T82" fmla="*/ 59 w 79"/>
                <a:gd name="T83" fmla="*/ 61 h 82"/>
                <a:gd name="T84" fmla="*/ 62 w 79"/>
                <a:gd name="T85" fmla="*/ 59 h 82"/>
                <a:gd name="T86" fmla="*/ 62 w 79"/>
                <a:gd name="T87" fmla="*/ 54 h 82"/>
                <a:gd name="T88" fmla="*/ 65 w 79"/>
                <a:gd name="T89" fmla="*/ 52 h 82"/>
                <a:gd name="T90" fmla="*/ 65 w 79"/>
                <a:gd name="T91" fmla="*/ 49 h 82"/>
                <a:gd name="T92" fmla="*/ 67 w 79"/>
                <a:gd name="T93" fmla="*/ 47 h 82"/>
                <a:gd name="T94" fmla="*/ 67 w 79"/>
                <a:gd name="T95" fmla="*/ 43 h 82"/>
                <a:gd name="T96" fmla="*/ 70 w 79"/>
                <a:gd name="T97" fmla="*/ 41 h 82"/>
                <a:gd name="T98" fmla="*/ 70 w 79"/>
                <a:gd name="T99" fmla="*/ 34 h 82"/>
                <a:gd name="T100" fmla="*/ 73 w 79"/>
                <a:gd name="T101" fmla="*/ 32 h 82"/>
                <a:gd name="T102" fmla="*/ 73 w 79"/>
                <a:gd name="T103" fmla="*/ 27 h 82"/>
                <a:gd name="T104" fmla="*/ 75 w 79"/>
                <a:gd name="T105" fmla="*/ 22 h 82"/>
                <a:gd name="T106" fmla="*/ 75 w 79"/>
                <a:gd name="T107" fmla="*/ 12 h 82"/>
                <a:gd name="T108" fmla="*/ 78 w 79"/>
                <a:gd name="T109" fmla="*/ 9 h 82"/>
                <a:gd name="T110" fmla="*/ 78 w 79"/>
                <a:gd name="T1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82">
                  <a:moveTo>
                    <a:pt x="78" y="0"/>
                  </a:moveTo>
                  <a:lnTo>
                    <a:pt x="75" y="0"/>
                  </a:lnTo>
                  <a:lnTo>
                    <a:pt x="73" y="2"/>
                  </a:lnTo>
                  <a:lnTo>
                    <a:pt x="70" y="2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4" y="9"/>
                  </a:lnTo>
                  <a:lnTo>
                    <a:pt x="52" y="9"/>
                  </a:lnTo>
                  <a:lnTo>
                    <a:pt x="47" y="12"/>
                  </a:lnTo>
                  <a:lnTo>
                    <a:pt x="44" y="14"/>
                  </a:lnTo>
                  <a:lnTo>
                    <a:pt x="42" y="14"/>
                  </a:lnTo>
                  <a:lnTo>
                    <a:pt x="39" y="16"/>
                  </a:lnTo>
                  <a:lnTo>
                    <a:pt x="34" y="19"/>
                  </a:lnTo>
                  <a:lnTo>
                    <a:pt x="31" y="19"/>
                  </a:lnTo>
                  <a:lnTo>
                    <a:pt x="23" y="25"/>
                  </a:lnTo>
                  <a:lnTo>
                    <a:pt x="22" y="25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5" y="39"/>
                  </a:lnTo>
                  <a:lnTo>
                    <a:pt x="5" y="41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3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81"/>
                  </a:lnTo>
                  <a:lnTo>
                    <a:pt x="31" y="81"/>
                  </a:lnTo>
                  <a:lnTo>
                    <a:pt x="34" y="79"/>
                  </a:lnTo>
                  <a:lnTo>
                    <a:pt x="36" y="79"/>
                  </a:lnTo>
                  <a:lnTo>
                    <a:pt x="39" y="76"/>
                  </a:lnTo>
                  <a:lnTo>
                    <a:pt x="44" y="76"/>
                  </a:lnTo>
                  <a:lnTo>
                    <a:pt x="54" y="68"/>
                  </a:lnTo>
                  <a:lnTo>
                    <a:pt x="54" y="66"/>
                  </a:lnTo>
                  <a:lnTo>
                    <a:pt x="56" y="66"/>
                  </a:lnTo>
                  <a:lnTo>
                    <a:pt x="59" y="63"/>
                  </a:lnTo>
                  <a:lnTo>
                    <a:pt x="59" y="61"/>
                  </a:lnTo>
                  <a:lnTo>
                    <a:pt x="62" y="59"/>
                  </a:lnTo>
                  <a:lnTo>
                    <a:pt x="62" y="54"/>
                  </a:lnTo>
                  <a:lnTo>
                    <a:pt x="65" y="52"/>
                  </a:lnTo>
                  <a:lnTo>
                    <a:pt x="65" y="49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70" y="41"/>
                  </a:lnTo>
                  <a:lnTo>
                    <a:pt x="70" y="34"/>
                  </a:lnTo>
                  <a:lnTo>
                    <a:pt x="73" y="32"/>
                  </a:lnTo>
                  <a:lnTo>
                    <a:pt x="73" y="27"/>
                  </a:lnTo>
                  <a:lnTo>
                    <a:pt x="75" y="22"/>
                  </a:lnTo>
                  <a:lnTo>
                    <a:pt x="75" y="12"/>
                  </a:lnTo>
                  <a:lnTo>
                    <a:pt x="78" y="9"/>
                  </a:lnTo>
                  <a:lnTo>
                    <a:pt x="7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5" name="Freeform 233"/>
            <p:cNvSpPr>
              <a:spLocks/>
            </p:cNvSpPr>
            <p:nvPr/>
          </p:nvSpPr>
          <p:spPr bwMode="auto">
            <a:xfrm>
              <a:off x="2640707" y="2208901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2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4 w 76"/>
                <a:gd name="T47" fmla="*/ 39 h 83"/>
                <a:gd name="T48" fmla="*/ 4 w 76"/>
                <a:gd name="T49" fmla="*/ 42 h 83"/>
                <a:gd name="T50" fmla="*/ 1 w 76"/>
                <a:gd name="T51" fmla="*/ 45 h 83"/>
                <a:gd name="T52" fmla="*/ 1 w 76"/>
                <a:gd name="T53" fmla="*/ 52 h 83"/>
                <a:gd name="T54" fmla="*/ 0 w 76"/>
                <a:gd name="T55" fmla="*/ 55 h 83"/>
                <a:gd name="T56" fmla="*/ 0 w 76"/>
                <a:gd name="T57" fmla="*/ 71 h 83"/>
                <a:gd name="T58" fmla="*/ 4 w 76"/>
                <a:gd name="T59" fmla="*/ 75 h 83"/>
                <a:gd name="T60" fmla="*/ 4 w 76"/>
                <a:gd name="T61" fmla="*/ 77 h 83"/>
                <a:gd name="T62" fmla="*/ 7 w 76"/>
                <a:gd name="T63" fmla="*/ 77 h 83"/>
                <a:gd name="T64" fmla="*/ 7 w 76"/>
                <a:gd name="T65" fmla="*/ 80 h 83"/>
                <a:gd name="T66" fmla="*/ 9 w 76"/>
                <a:gd name="T67" fmla="*/ 80 h 83"/>
                <a:gd name="T68" fmla="*/ 12 w 76"/>
                <a:gd name="T69" fmla="*/ 82 h 83"/>
                <a:gd name="T70" fmla="*/ 30 w 76"/>
                <a:gd name="T71" fmla="*/ 82 h 83"/>
                <a:gd name="T72" fmla="*/ 32 w 76"/>
                <a:gd name="T73" fmla="*/ 80 h 83"/>
                <a:gd name="T74" fmla="*/ 34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3 w 76"/>
                <a:gd name="T83" fmla="*/ 69 h 83"/>
                <a:gd name="T84" fmla="*/ 53 w 76"/>
                <a:gd name="T85" fmla="*/ 67 h 83"/>
                <a:gd name="T86" fmla="*/ 55 w 76"/>
                <a:gd name="T87" fmla="*/ 67 h 83"/>
                <a:gd name="T88" fmla="*/ 55 w 76"/>
                <a:gd name="T89" fmla="*/ 64 h 83"/>
                <a:gd name="T90" fmla="*/ 61 w 76"/>
                <a:gd name="T91" fmla="*/ 59 h 83"/>
                <a:gd name="T92" fmla="*/ 61 w 76"/>
                <a:gd name="T93" fmla="*/ 55 h 83"/>
                <a:gd name="T94" fmla="*/ 62 w 76"/>
                <a:gd name="T95" fmla="*/ 52 h 83"/>
                <a:gd name="T96" fmla="*/ 62 w 76"/>
                <a:gd name="T97" fmla="*/ 48 h 83"/>
                <a:gd name="T98" fmla="*/ 64 w 76"/>
                <a:gd name="T99" fmla="*/ 44 h 83"/>
                <a:gd name="T100" fmla="*/ 64 w 76"/>
                <a:gd name="T101" fmla="*/ 42 h 83"/>
                <a:gd name="T102" fmla="*/ 67 w 76"/>
                <a:gd name="T103" fmla="*/ 39 h 83"/>
                <a:gd name="T104" fmla="*/ 67 w 76"/>
                <a:gd name="T105" fmla="*/ 32 h 83"/>
                <a:gd name="T106" fmla="*/ 70 w 76"/>
                <a:gd name="T107" fmla="*/ 30 h 83"/>
                <a:gd name="T108" fmla="*/ 70 w 76"/>
                <a:gd name="T109" fmla="*/ 20 h 83"/>
                <a:gd name="T110" fmla="*/ 72 w 76"/>
                <a:gd name="T111" fmla="*/ 18 h 83"/>
                <a:gd name="T112" fmla="*/ 72 w 76"/>
                <a:gd name="T113" fmla="*/ 10 h 83"/>
                <a:gd name="T114" fmla="*/ 75 w 76"/>
                <a:gd name="T115" fmla="*/ 7 h 83"/>
                <a:gd name="T116" fmla="*/ 75 w 76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5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4" y="75"/>
                  </a:lnTo>
                  <a:lnTo>
                    <a:pt x="4" y="77"/>
                  </a:lnTo>
                  <a:lnTo>
                    <a:pt x="7" y="77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7" y="39"/>
                  </a:lnTo>
                  <a:lnTo>
                    <a:pt x="67" y="32"/>
                  </a:lnTo>
                  <a:lnTo>
                    <a:pt x="70" y="30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6" name="Freeform 234"/>
            <p:cNvSpPr>
              <a:spLocks/>
            </p:cNvSpPr>
            <p:nvPr/>
          </p:nvSpPr>
          <p:spPr bwMode="auto">
            <a:xfrm>
              <a:off x="2256619" y="2704995"/>
              <a:ext cx="123825" cy="131763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4 w 78"/>
                <a:gd name="T11" fmla="*/ 4 h 83"/>
                <a:gd name="T12" fmla="*/ 61 w 78"/>
                <a:gd name="T13" fmla="*/ 6 h 83"/>
                <a:gd name="T14" fmla="*/ 58 w 78"/>
                <a:gd name="T15" fmla="*/ 6 h 83"/>
                <a:gd name="T16" fmla="*/ 57 w 78"/>
                <a:gd name="T17" fmla="*/ 8 h 83"/>
                <a:gd name="T18" fmla="*/ 54 w 78"/>
                <a:gd name="T19" fmla="*/ 8 h 83"/>
                <a:gd name="T20" fmla="*/ 52 w 78"/>
                <a:gd name="T21" fmla="*/ 11 h 83"/>
                <a:gd name="T22" fmla="*/ 46 w 78"/>
                <a:gd name="T23" fmla="*/ 11 h 83"/>
                <a:gd name="T24" fmla="*/ 39 w 78"/>
                <a:gd name="T25" fmla="*/ 18 h 83"/>
                <a:gd name="T26" fmla="*/ 33 w 78"/>
                <a:gd name="T27" fmla="*/ 18 h 83"/>
                <a:gd name="T28" fmla="*/ 27 w 78"/>
                <a:gd name="T29" fmla="*/ 25 h 83"/>
                <a:gd name="T30" fmla="*/ 24 w 78"/>
                <a:gd name="T31" fmla="*/ 25 h 83"/>
                <a:gd name="T32" fmla="*/ 11 w 78"/>
                <a:gd name="T33" fmla="*/ 36 h 83"/>
                <a:gd name="T34" fmla="*/ 8 w 78"/>
                <a:gd name="T35" fmla="*/ 36 h 83"/>
                <a:gd name="T36" fmla="*/ 8 w 78"/>
                <a:gd name="T37" fmla="*/ 38 h 83"/>
                <a:gd name="T38" fmla="*/ 5 w 78"/>
                <a:gd name="T39" fmla="*/ 40 h 83"/>
                <a:gd name="T40" fmla="*/ 5 w 78"/>
                <a:gd name="T41" fmla="*/ 43 h 83"/>
                <a:gd name="T42" fmla="*/ 3 w 78"/>
                <a:gd name="T43" fmla="*/ 45 h 83"/>
                <a:gd name="T44" fmla="*/ 3 w 78"/>
                <a:gd name="T45" fmla="*/ 52 h 83"/>
                <a:gd name="T46" fmla="*/ 0 w 78"/>
                <a:gd name="T47" fmla="*/ 57 h 83"/>
                <a:gd name="T48" fmla="*/ 0 w 78"/>
                <a:gd name="T49" fmla="*/ 68 h 83"/>
                <a:gd name="T50" fmla="*/ 3 w 78"/>
                <a:gd name="T51" fmla="*/ 70 h 83"/>
                <a:gd name="T52" fmla="*/ 3 w 78"/>
                <a:gd name="T53" fmla="*/ 75 h 83"/>
                <a:gd name="T54" fmla="*/ 5 w 78"/>
                <a:gd name="T55" fmla="*/ 75 h 83"/>
                <a:gd name="T56" fmla="*/ 8 w 78"/>
                <a:gd name="T57" fmla="*/ 77 h 83"/>
                <a:gd name="T58" fmla="*/ 8 w 78"/>
                <a:gd name="T59" fmla="*/ 80 h 83"/>
                <a:gd name="T60" fmla="*/ 11 w 78"/>
                <a:gd name="T61" fmla="*/ 80 h 83"/>
                <a:gd name="T62" fmla="*/ 13 w 78"/>
                <a:gd name="T63" fmla="*/ 82 h 83"/>
                <a:gd name="T64" fmla="*/ 31 w 78"/>
                <a:gd name="T65" fmla="*/ 82 h 83"/>
                <a:gd name="T66" fmla="*/ 33 w 78"/>
                <a:gd name="T67" fmla="*/ 80 h 83"/>
                <a:gd name="T68" fmla="*/ 36 w 78"/>
                <a:gd name="T69" fmla="*/ 80 h 83"/>
                <a:gd name="T70" fmla="*/ 39 w 78"/>
                <a:gd name="T71" fmla="*/ 77 h 83"/>
                <a:gd name="T72" fmla="*/ 44 w 78"/>
                <a:gd name="T73" fmla="*/ 77 h 83"/>
                <a:gd name="T74" fmla="*/ 58 w 78"/>
                <a:gd name="T75" fmla="*/ 63 h 83"/>
                <a:gd name="T76" fmla="*/ 58 w 78"/>
                <a:gd name="T77" fmla="*/ 61 h 83"/>
                <a:gd name="T78" fmla="*/ 61 w 78"/>
                <a:gd name="T79" fmla="*/ 58 h 83"/>
                <a:gd name="T80" fmla="*/ 61 w 78"/>
                <a:gd name="T81" fmla="*/ 57 h 83"/>
                <a:gd name="T82" fmla="*/ 64 w 78"/>
                <a:gd name="T83" fmla="*/ 55 h 83"/>
                <a:gd name="T84" fmla="*/ 64 w 78"/>
                <a:gd name="T85" fmla="*/ 50 h 83"/>
                <a:gd name="T86" fmla="*/ 66 w 78"/>
                <a:gd name="T87" fmla="*/ 48 h 83"/>
                <a:gd name="T88" fmla="*/ 66 w 78"/>
                <a:gd name="T89" fmla="*/ 45 h 83"/>
                <a:gd name="T90" fmla="*/ 69 w 78"/>
                <a:gd name="T91" fmla="*/ 43 h 83"/>
                <a:gd name="T92" fmla="*/ 69 w 78"/>
                <a:gd name="T93" fmla="*/ 36 h 83"/>
                <a:gd name="T94" fmla="*/ 72 w 78"/>
                <a:gd name="T95" fmla="*/ 33 h 83"/>
                <a:gd name="T96" fmla="*/ 72 w 78"/>
                <a:gd name="T97" fmla="*/ 27 h 83"/>
                <a:gd name="T98" fmla="*/ 74 w 78"/>
                <a:gd name="T99" fmla="*/ 25 h 83"/>
                <a:gd name="T100" fmla="*/ 74 w 78"/>
                <a:gd name="T101" fmla="*/ 11 h 83"/>
                <a:gd name="T102" fmla="*/ 77 w 78"/>
                <a:gd name="T103" fmla="*/ 8 h 83"/>
                <a:gd name="T104" fmla="*/ 77 w 78"/>
                <a:gd name="T10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7" y="8"/>
                  </a:lnTo>
                  <a:lnTo>
                    <a:pt x="54" y="8"/>
                  </a:lnTo>
                  <a:lnTo>
                    <a:pt x="52" y="11"/>
                  </a:lnTo>
                  <a:lnTo>
                    <a:pt x="46" y="11"/>
                  </a:lnTo>
                  <a:lnTo>
                    <a:pt x="39" y="18"/>
                  </a:lnTo>
                  <a:lnTo>
                    <a:pt x="33" y="18"/>
                  </a:lnTo>
                  <a:lnTo>
                    <a:pt x="27" y="25"/>
                  </a:lnTo>
                  <a:lnTo>
                    <a:pt x="24" y="25"/>
                  </a:lnTo>
                  <a:lnTo>
                    <a:pt x="11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1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8"/>
                  </a:lnTo>
                  <a:lnTo>
                    <a:pt x="61" y="57"/>
                  </a:lnTo>
                  <a:lnTo>
                    <a:pt x="64" y="55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5"/>
                  </a:lnTo>
                  <a:lnTo>
                    <a:pt x="69" y="43"/>
                  </a:lnTo>
                  <a:lnTo>
                    <a:pt x="69" y="36"/>
                  </a:lnTo>
                  <a:lnTo>
                    <a:pt x="72" y="33"/>
                  </a:lnTo>
                  <a:lnTo>
                    <a:pt x="72" y="27"/>
                  </a:lnTo>
                  <a:lnTo>
                    <a:pt x="74" y="25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7" name="Freeform 235"/>
            <p:cNvSpPr>
              <a:spLocks/>
            </p:cNvSpPr>
            <p:nvPr/>
          </p:nvSpPr>
          <p:spPr bwMode="auto">
            <a:xfrm>
              <a:off x="1654870" y="2237476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1 h 83"/>
                <a:gd name="T6" fmla="*/ 67 w 76"/>
                <a:gd name="T7" fmla="*/ 1 h 83"/>
                <a:gd name="T8" fmla="*/ 66 w 76"/>
                <a:gd name="T9" fmla="*/ 4 h 83"/>
                <a:gd name="T10" fmla="*/ 63 w 76"/>
                <a:gd name="T11" fmla="*/ 4 h 83"/>
                <a:gd name="T12" fmla="*/ 61 w 76"/>
                <a:gd name="T13" fmla="*/ 6 h 83"/>
                <a:gd name="T14" fmla="*/ 58 w 76"/>
                <a:gd name="T15" fmla="*/ 6 h 83"/>
                <a:gd name="T16" fmla="*/ 55 w 76"/>
                <a:gd name="T17" fmla="*/ 8 h 83"/>
                <a:gd name="T18" fmla="*/ 50 w 76"/>
                <a:gd name="T19" fmla="*/ 8 h 83"/>
                <a:gd name="T20" fmla="*/ 47 w 76"/>
                <a:gd name="T21" fmla="*/ 11 h 83"/>
                <a:gd name="T22" fmla="*/ 45 w 76"/>
                <a:gd name="T23" fmla="*/ 11 h 83"/>
                <a:gd name="T24" fmla="*/ 42 w 76"/>
                <a:gd name="T25" fmla="*/ 13 h 83"/>
                <a:gd name="T26" fmla="*/ 37 w 76"/>
                <a:gd name="T27" fmla="*/ 15 h 83"/>
                <a:gd name="T28" fmla="*/ 36 w 76"/>
                <a:gd name="T29" fmla="*/ 18 h 83"/>
                <a:gd name="T30" fmla="*/ 33 w 76"/>
                <a:gd name="T31" fmla="*/ 18 h 83"/>
                <a:gd name="T32" fmla="*/ 28 w 76"/>
                <a:gd name="T33" fmla="*/ 23 h 83"/>
                <a:gd name="T34" fmla="*/ 22 w 76"/>
                <a:gd name="T35" fmla="*/ 25 h 83"/>
                <a:gd name="T36" fmla="*/ 20 w 76"/>
                <a:gd name="T37" fmla="*/ 25 h 83"/>
                <a:gd name="T38" fmla="*/ 12 w 76"/>
                <a:gd name="T39" fmla="*/ 31 h 83"/>
                <a:gd name="T40" fmla="*/ 12 w 76"/>
                <a:gd name="T41" fmla="*/ 33 h 83"/>
                <a:gd name="T42" fmla="*/ 9 w 76"/>
                <a:gd name="T43" fmla="*/ 36 h 83"/>
                <a:gd name="T44" fmla="*/ 7 w 76"/>
                <a:gd name="T45" fmla="*/ 36 h 83"/>
                <a:gd name="T46" fmla="*/ 7 w 76"/>
                <a:gd name="T47" fmla="*/ 38 h 83"/>
                <a:gd name="T48" fmla="*/ 5 w 76"/>
                <a:gd name="T49" fmla="*/ 40 h 83"/>
                <a:gd name="T50" fmla="*/ 5 w 76"/>
                <a:gd name="T51" fmla="*/ 43 h 83"/>
                <a:gd name="T52" fmla="*/ 3 w 76"/>
                <a:gd name="T53" fmla="*/ 45 h 83"/>
                <a:gd name="T54" fmla="*/ 3 w 76"/>
                <a:gd name="T55" fmla="*/ 52 h 83"/>
                <a:gd name="T56" fmla="*/ 0 w 76"/>
                <a:gd name="T57" fmla="*/ 56 h 83"/>
                <a:gd name="T58" fmla="*/ 0 w 76"/>
                <a:gd name="T59" fmla="*/ 70 h 83"/>
                <a:gd name="T60" fmla="*/ 3 w 76"/>
                <a:gd name="T61" fmla="*/ 72 h 83"/>
                <a:gd name="T62" fmla="*/ 3 w 76"/>
                <a:gd name="T63" fmla="*/ 75 h 83"/>
                <a:gd name="T64" fmla="*/ 5 w 76"/>
                <a:gd name="T65" fmla="*/ 75 h 83"/>
                <a:gd name="T66" fmla="*/ 5 w 76"/>
                <a:gd name="T67" fmla="*/ 77 h 83"/>
                <a:gd name="T68" fmla="*/ 9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5 w 76"/>
                <a:gd name="T83" fmla="*/ 65 h 83"/>
                <a:gd name="T84" fmla="*/ 55 w 76"/>
                <a:gd name="T85" fmla="*/ 63 h 83"/>
                <a:gd name="T86" fmla="*/ 61 w 76"/>
                <a:gd name="T87" fmla="*/ 58 h 83"/>
                <a:gd name="T88" fmla="*/ 61 w 76"/>
                <a:gd name="T89" fmla="*/ 56 h 83"/>
                <a:gd name="T90" fmla="*/ 63 w 76"/>
                <a:gd name="T91" fmla="*/ 55 h 83"/>
                <a:gd name="T92" fmla="*/ 63 w 76"/>
                <a:gd name="T93" fmla="*/ 48 h 83"/>
                <a:gd name="T94" fmla="*/ 66 w 76"/>
                <a:gd name="T95" fmla="*/ 45 h 83"/>
                <a:gd name="T96" fmla="*/ 66 w 76"/>
                <a:gd name="T97" fmla="*/ 43 h 83"/>
                <a:gd name="T98" fmla="*/ 67 w 76"/>
                <a:gd name="T99" fmla="*/ 38 h 83"/>
                <a:gd name="T100" fmla="*/ 67 w 76"/>
                <a:gd name="T101" fmla="*/ 33 h 83"/>
                <a:gd name="T102" fmla="*/ 70 w 76"/>
                <a:gd name="T103" fmla="*/ 29 h 83"/>
                <a:gd name="T104" fmla="*/ 70 w 76"/>
                <a:gd name="T105" fmla="*/ 20 h 83"/>
                <a:gd name="T106" fmla="*/ 72 w 76"/>
                <a:gd name="T107" fmla="*/ 18 h 83"/>
                <a:gd name="T108" fmla="*/ 72 w 76"/>
                <a:gd name="T109" fmla="*/ 8 h 83"/>
                <a:gd name="T110" fmla="*/ 75 w 76"/>
                <a:gd name="T111" fmla="*/ 6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1"/>
                  </a:lnTo>
                  <a:lnTo>
                    <a:pt x="67" y="1"/>
                  </a:lnTo>
                  <a:lnTo>
                    <a:pt x="66" y="4"/>
                  </a:lnTo>
                  <a:lnTo>
                    <a:pt x="63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5" y="8"/>
                  </a:lnTo>
                  <a:lnTo>
                    <a:pt x="50" y="8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37" y="15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28" y="23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7" y="36"/>
                  </a:lnTo>
                  <a:lnTo>
                    <a:pt x="7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9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6"/>
                  </a:lnTo>
                  <a:lnTo>
                    <a:pt x="63" y="55"/>
                  </a:lnTo>
                  <a:lnTo>
                    <a:pt x="63" y="48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7" y="38"/>
                  </a:lnTo>
                  <a:lnTo>
                    <a:pt x="67" y="33"/>
                  </a:lnTo>
                  <a:lnTo>
                    <a:pt x="70" y="29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8" name="Freeform 236"/>
            <p:cNvSpPr>
              <a:spLocks/>
            </p:cNvSpPr>
            <p:nvPr/>
          </p:nvSpPr>
          <p:spPr bwMode="auto">
            <a:xfrm>
              <a:off x="1900932" y="2334314"/>
              <a:ext cx="122238" cy="134938"/>
            </a:xfrm>
            <a:custGeom>
              <a:avLst/>
              <a:gdLst>
                <a:gd name="T0" fmla="*/ 76 w 77"/>
                <a:gd name="T1" fmla="*/ 0 h 85"/>
                <a:gd name="T2" fmla="*/ 73 w 77"/>
                <a:gd name="T3" fmla="*/ 0 h 85"/>
                <a:gd name="T4" fmla="*/ 71 w 77"/>
                <a:gd name="T5" fmla="*/ 2 h 85"/>
                <a:gd name="T6" fmla="*/ 68 w 77"/>
                <a:gd name="T7" fmla="*/ 2 h 85"/>
                <a:gd name="T8" fmla="*/ 66 w 77"/>
                <a:gd name="T9" fmla="*/ 5 h 85"/>
                <a:gd name="T10" fmla="*/ 63 w 77"/>
                <a:gd name="T11" fmla="*/ 5 h 85"/>
                <a:gd name="T12" fmla="*/ 60 w 77"/>
                <a:gd name="T13" fmla="*/ 7 h 85"/>
                <a:gd name="T14" fmla="*/ 58 w 77"/>
                <a:gd name="T15" fmla="*/ 7 h 85"/>
                <a:gd name="T16" fmla="*/ 55 w 77"/>
                <a:gd name="T17" fmla="*/ 10 h 85"/>
                <a:gd name="T18" fmla="*/ 52 w 77"/>
                <a:gd name="T19" fmla="*/ 10 h 85"/>
                <a:gd name="T20" fmla="*/ 51 w 77"/>
                <a:gd name="T21" fmla="*/ 12 h 85"/>
                <a:gd name="T22" fmla="*/ 46 w 77"/>
                <a:gd name="T23" fmla="*/ 12 h 85"/>
                <a:gd name="T24" fmla="*/ 38 w 77"/>
                <a:gd name="T25" fmla="*/ 19 h 85"/>
                <a:gd name="T26" fmla="*/ 33 w 77"/>
                <a:gd name="T27" fmla="*/ 19 h 85"/>
                <a:gd name="T28" fmla="*/ 25 w 77"/>
                <a:gd name="T29" fmla="*/ 26 h 85"/>
                <a:gd name="T30" fmla="*/ 22 w 77"/>
                <a:gd name="T31" fmla="*/ 26 h 85"/>
                <a:gd name="T32" fmla="*/ 10 w 77"/>
                <a:gd name="T33" fmla="*/ 37 h 85"/>
                <a:gd name="T34" fmla="*/ 8 w 77"/>
                <a:gd name="T35" fmla="*/ 37 h 85"/>
                <a:gd name="T36" fmla="*/ 8 w 77"/>
                <a:gd name="T37" fmla="*/ 40 h 85"/>
                <a:gd name="T38" fmla="*/ 5 w 77"/>
                <a:gd name="T39" fmla="*/ 42 h 85"/>
                <a:gd name="T40" fmla="*/ 5 w 77"/>
                <a:gd name="T41" fmla="*/ 44 h 85"/>
                <a:gd name="T42" fmla="*/ 3 w 77"/>
                <a:gd name="T43" fmla="*/ 47 h 85"/>
                <a:gd name="T44" fmla="*/ 3 w 77"/>
                <a:gd name="T45" fmla="*/ 54 h 85"/>
                <a:gd name="T46" fmla="*/ 0 w 77"/>
                <a:gd name="T47" fmla="*/ 58 h 85"/>
                <a:gd name="T48" fmla="*/ 0 w 77"/>
                <a:gd name="T49" fmla="*/ 70 h 85"/>
                <a:gd name="T50" fmla="*/ 3 w 77"/>
                <a:gd name="T51" fmla="*/ 72 h 85"/>
                <a:gd name="T52" fmla="*/ 3 w 77"/>
                <a:gd name="T53" fmla="*/ 77 h 85"/>
                <a:gd name="T54" fmla="*/ 5 w 77"/>
                <a:gd name="T55" fmla="*/ 77 h 85"/>
                <a:gd name="T56" fmla="*/ 8 w 77"/>
                <a:gd name="T57" fmla="*/ 79 h 85"/>
                <a:gd name="T58" fmla="*/ 8 w 77"/>
                <a:gd name="T59" fmla="*/ 82 h 85"/>
                <a:gd name="T60" fmla="*/ 10 w 77"/>
                <a:gd name="T61" fmla="*/ 82 h 85"/>
                <a:gd name="T62" fmla="*/ 13 w 77"/>
                <a:gd name="T63" fmla="*/ 84 h 85"/>
                <a:gd name="T64" fmla="*/ 30 w 77"/>
                <a:gd name="T65" fmla="*/ 84 h 85"/>
                <a:gd name="T66" fmla="*/ 33 w 77"/>
                <a:gd name="T67" fmla="*/ 82 h 85"/>
                <a:gd name="T68" fmla="*/ 35 w 77"/>
                <a:gd name="T69" fmla="*/ 82 h 85"/>
                <a:gd name="T70" fmla="*/ 38 w 77"/>
                <a:gd name="T71" fmla="*/ 79 h 85"/>
                <a:gd name="T72" fmla="*/ 43 w 77"/>
                <a:gd name="T73" fmla="*/ 79 h 85"/>
                <a:gd name="T74" fmla="*/ 58 w 77"/>
                <a:gd name="T75" fmla="*/ 65 h 85"/>
                <a:gd name="T76" fmla="*/ 58 w 77"/>
                <a:gd name="T77" fmla="*/ 62 h 85"/>
                <a:gd name="T78" fmla="*/ 60 w 77"/>
                <a:gd name="T79" fmla="*/ 60 h 85"/>
                <a:gd name="T80" fmla="*/ 60 w 77"/>
                <a:gd name="T81" fmla="*/ 58 h 85"/>
                <a:gd name="T82" fmla="*/ 63 w 77"/>
                <a:gd name="T83" fmla="*/ 56 h 85"/>
                <a:gd name="T84" fmla="*/ 63 w 77"/>
                <a:gd name="T85" fmla="*/ 52 h 85"/>
                <a:gd name="T86" fmla="*/ 66 w 77"/>
                <a:gd name="T87" fmla="*/ 49 h 85"/>
                <a:gd name="T88" fmla="*/ 66 w 77"/>
                <a:gd name="T89" fmla="*/ 47 h 85"/>
                <a:gd name="T90" fmla="*/ 68 w 77"/>
                <a:gd name="T91" fmla="*/ 44 h 85"/>
                <a:gd name="T92" fmla="*/ 68 w 77"/>
                <a:gd name="T93" fmla="*/ 37 h 85"/>
                <a:gd name="T94" fmla="*/ 71 w 77"/>
                <a:gd name="T95" fmla="*/ 35 h 85"/>
                <a:gd name="T96" fmla="*/ 71 w 77"/>
                <a:gd name="T97" fmla="*/ 28 h 85"/>
                <a:gd name="T98" fmla="*/ 73 w 77"/>
                <a:gd name="T99" fmla="*/ 26 h 85"/>
                <a:gd name="T100" fmla="*/ 73 w 77"/>
                <a:gd name="T101" fmla="*/ 12 h 85"/>
                <a:gd name="T102" fmla="*/ 76 w 77"/>
                <a:gd name="T103" fmla="*/ 10 h 85"/>
                <a:gd name="T104" fmla="*/ 76 w 77"/>
                <a:gd name="T10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85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0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1" y="12"/>
                  </a:lnTo>
                  <a:lnTo>
                    <a:pt x="46" y="12"/>
                  </a:lnTo>
                  <a:lnTo>
                    <a:pt x="38" y="19"/>
                  </a:lnTo>
                  <a:lnTo>
                    <a:pt x="33" y="19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8" y="79"/>
                  </a:lnTo>
                  <a:lnTo>
                    <a:pt x="8" y="82"/>
                  </a:lnTo>
                  <a:lnTo>
                    <a:pt x="10" y="82"/>
                  </a:lnTo>
                  <a:lnTo>
                    <a:pt x="13" y="84"/>
                  </a:lnTo>
                  <a:lnTo>
                    <a:pt x="30" y="84"/>
                  </a:lnTo>
                  <a:lnTo>
                    <a:pt x="33" y="82"/>
                  </a:lnTo>
                  <a:lnTo>
                    <a:pt x="35" y="82"/>
                  </a:lnTo>
                  <a:lnTo>
                    <a:pt x="38" y="79"/>
                  </a:lnTo>
                  <a:lnTo>
                    <a:pt x="43" y="79"/>
                  </a:lnTo>
                  <a:lnTo>
                    <a:pt x="58" y="65"/>
                  </a:lnTo>
                  <a:lnTo>
                    <a:pt x="58" y="62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6" y="49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5"/>
                  </a:lnTo>
                  <a:lnTo>
                    <a:pt x="71" y="28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89" name="Freeform 237"/>
            <p:cNvSpPr>
              <a:spLocks/>
            </p:cNvSpPr>
            <p:nvPr/>
          </p:nvSpPr>
          <p:spPr bwMode="auto">
            <a:xfrm>
              <a:off x="2151757" y="2434326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5 w 77"/>
                <a:gd name="T9" fmla="*/ 5 h 83"/>
                <a:gd name="T10" fmla="*/ 63 w 77"/>
                <a:gd name="T11" fmla="*/ 5 h 83"/>
                <a:gd name="T12" fmla="*/ 61 w 77"/>
                <a:gd name="T13" fmla="*/ 7 h 83"/>
                <a:gd name="T14" fmla="*/ 59 w 77"/>
                <a:gd name="T15" fmla="*/ 7 h 83"/>
                <a:gd name="T16" fmla="*/ 56 w 77"/>
                <a:gd name="T17" fmla="*/ 10 h 83"/>
                <a:gd name="T18" fmla="*/ 51 w 77"/>
                <a:gd name="T19" fmla="*/ 10 h 83"/>
                <a:gd name="T20" fmla="*/ 48 w 77"/>
                <a:gd name="T21" fmla="*/ 12 h 83"/>
                <a:gd name="T22" fmla="*/ 45 w 77"/>
                <a:gd name="T23" fmla="*/ 12 h 83"/>
                <a:gd name="T24" fmla="*/ 43 w 77"/>
                <a:gd name="T25" fmla="*/ 14 h 83"/>
                <a:gd name="T26" fmla="*/ 37 w 77"/>
                <a:gd name="T27" fmla="*/ 17 h 83"/>
                <a:gd name="T28" fmla="*/ 35 w 77"/>
                <a:gd name="T29" fmla="*/ 19 h 83"/>
                <a:gd name="T30" fmla="*/ 32 w 77"/>
                <a:gd name="T31" fmla="*/ 19 h 83"/>
                <a:gd name="T32" fmla="*/ 28 w 77"/>
                <a:gd name="T33" fmla="*/ 24 h 83"/>
                <a:gd name="T34" fmla="*/ 23 w 77"/>
                <a:gd name="T35" fmla="*/ 26 h 83"/>
                <a:gd name="T36" fmla="*/ 20 w 77"/>
                <a:gd name="T37" fmla="*/ 26 h 83"/>
                <a:gd name="T38" fmla="*/ 12 w 77"/>
                <a:gd name="T39" fmla="*/ 32 h 83"/>
                <a:gd name="T40" fmla="*/ 12 w 77"/>
                <a:gd name="T41" fmla="*/ 34 h 83"/>
                <a:gd name="T42" fmla="*/ 9 w 77"/>
                <a:gd name="T43" fmla="*/ 37 h 83"/>
                <a:gd name="T44" fmla="*/ 7 w 77"/>
                <a:gd name="T45" fmla="*/ 37 h 83"/>
                <a:gd name="T46" fmla="*/ 7 w 77"/>
                <a:gd name="T47" fmla="*/ 39 h 83"/>
                <a:gd name="T48" fmla="*/ 4 w 77"/>
                <a:gd name="T49" fmla="*/ 42 h 83"/>
                <a:gd name="T50" fmla="*/ 4 w 77"/>
                <a:gd name="T51" fmla="*/ 44 h 83"/>
                <a:gd name="T52" fmla="*/ 1 w 77"/>
                <a:gd name="T53" fmla="*/ 46 h 83"/>
                <a:gd name="T54" fmla="*/ 1 w 77"/>
                <a:gd name="T55" fmla="*/ 53 h 83"/>
                <a:gd name="T56" fmla="*/ 0 w 77"/>
                <a:gd name="T57" fmla="*/ 57 h 83"/>
                <a:gd name="T58" fmla="*/ 0 w 77"/>
                <a:gd name="T59" fmla="*/ 69 h 83"/>
                <a:gd name="T60" fmla="*/ 1 w 77"/>
                <a:gd name="T61" fmla="*/ 71 h 83"/>
                <a:gd name="T62" fmla="*/ 1 w 77"/>
                <a:gd name="T63" fmla="*/ 76 h 83"/>
                <a:gd name="T64" fmla="*/ 4 w 77"/>
                <a:gd name="T65" fmla="*/ 76 h 83"/>
                <a:gd name="T66" fmla="*/ 7 w 77"/>
                <a:gd name="T67" fmla="*/ 78 h 83"/>
                <a:gd name="T68" fmla="*/ 7 w 77"/>
                <a:gd name="T69" fmla="*/ 81 h 83"/>
                <a:gd name="T70" fmla="*/ 9 w 77"/>
                <a:gd name="T71" fmla="*/ 81 h 83"/>
                <a:gd name="T72" fmla="*/ 12 w 77"/>
                <a:gd name="T73" fmla="*/ 82 h 83"/>
                <a:gd name="T74" fmla="*/ 31 w 77"/>
                <a:gd name="T75" fmla="*/ 82 h 83"/>
                <a:gd name="T76" fmla="*/ 32 w 77"/>
                <a:gd name="T77" fmla="*/ 81 h 83"/>
                <a:gd name="T78" fmla="*/ 35 w 77"/>
                <a:gd name="T79" fmla="*/ 81 h 83"/>
                <a:gd name="T80" fmla="*/ 37 w 77"/>
                <a:gd name="T81" fmla="*/ 78 h 83"/>
                <a:gd name="T82" fmla="*/ 43 w 77"/>
                <a:gd name="T83" fmla="*/ 78 h 83"/>
                <a:gd name="T84" fmla="*/ 59 w 77"/>
                <a:gd name="T85" fmla="*/ 64 h 83"/>
                <a:gd name="T86" fmla="*/ 59 w 77"/>
                <a:gd name="T87" fmla="*/ 62 h 83"/>
                <a:gd name="T88" fmla="*/ 61 w 77"/>
                <a:gd name="T89" fmla="*/ 59 h 83"/>
                <a:gd name="T90" fmla="*/ 61 w 77"/>
                <a:gd name="T91" fmla="*/ 57 h 83"/>
                <a:gd name="T92" fmla="*/ 63 w 77"/>
                <a:gd name="T93" fmla="*/ 55 h 83"/>
                <a:gd name="T94" fmla="*/ 63 w 77"/>
                <a:gd name="T95" fmla="*/ 51 h 83"/>
                <a:gd name="T96" fmla="*/ 65 w 77"/>
                <a:gd name="T97" fmla="*/ 49 h 83"/>
                <a:gd name="T98" fmla="*/ 65 w 77"/>
                <a:gd name="T99" fmla="*/ 46 h 83"/>
                <a:gd name="T100" fmla="*/ 68 w 77"/>
                <a:gd name="T101" fmla="*/ 44 h 83"/>
                <a:gd name="T102" fmla="*/ 68 w 77"/>
                <a:gd name="T103" fmla="*/ 37 h 83"/>
                <a:gd name="T104" fmla="*/ 71 w 77"/>
                <a:gd name="T105" fmla="*/ 34 h 83"/>
                <a:gd name="T106" fmla="*/ 71 w 77"/>
                <a:gd name="T107" fmla="*/ 27 h 83"/>
                <a:gd name="T108" fmla="*/ 73 w 77"/>
                <a:gd name="T109" fmla="*/ 26 h 83"/>
                <a:gd name="T110" fmla="*/ 73 w 77"/>
                <a:gd name="T111" fmla="*/ 12 h 83"/>
                <a:gd name="T112" fmla="*/ 76 w 77"/>
                <a:gd name="T113" fmla="*/ 10 h 83"/>
                <a:gd name="T114" fmla="*/ 76 w 77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5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9" y="7"/>
                  </a:lnTo>
                  <a:lnTo>
                    <a:pt x="56" y="10"/>
                  </a:lnTo>
                  <a:lnTo>
                    <a:pt x="51" y="10"/>
                  </a:lnTo>
                  <a:lnTo>
                    <a:pt x="48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7" y="17"/>
                  </a:lnTo>
                  <a:lnTo>
                    <a:pt x="35" y="19"/>
                  </a:lnTo>
                  <a:lnTo>
                    <a:pt x="32" y="19"/>
                  </a:lnTo>
                  <a:lnTo>
                    <a:pt x="28" y="24"/>
                  </a:lnTo>
                  <a:lnTo>
                    <a:pt x="23" y="26"/>
                  </a:lnTo>
                  <a:lnTo>
                    <a:pt x="20" y="26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7" y="39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1" y="46"/>
                  </a:lnTo>
                  <a:lnTo>
                    <a:pt x="1" y="53"/>
                  </a:lnTo>
                  <a:lnTo>
                    <a:pt x="0" y="57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6"/>
                  </a:lnTo>
                  <a:lnTo>
                    <a:pt x="4" y="76"/>
                  </a:lnTo>
                  <a:lnTo>
                    <a:pt x="7" y="78"/>
                  </a:lnTo>
                  <a:lnTo>
                    <a:pt x="7" y="81"/>
                  </a:lnTo>
                  <a:lnTo>
                    <a:pt x="9" y="81"/>
                  </a:lnTo>
                  <a:lnTo>
                    <a:pt x="12" y="82"/>
                  </a:lnTo>
                  <a:lnTo>
                    <a:pt x="31" y="82"/>
                  </a:lnTo>
                  <a:lnTo>
                    <a:pt x="32" y="81"/>
                  </a:lnTo>
                  <a:lnTo>
                    <a:pt x="35" y="81"/>
                  </a:lnTo>
                  <a:lnTo>
                    <a:pt x="37" y="78"/>
                  </a:lnTo>
                  <a:lnTo>
                    <a:pt x="43" y="78"/>
                  </a:lnTo>
                  <a:lnTo>
                    <a:pt x="59" y="64"/>
                  </a:lnTo>
                  <a:lnTo>
                    <a:pt x="59" y="62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4"/>
                  </a:lnTo>
                  <a:lnTo>
                    <a:pt x="71" y="27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0" name="Freeform 238"/>
            <p:cNvSpPr>
              <a:spLocks/>
            </p:cNvSpPr>
            <p:nvPr/>
          </p:nvSpPr>
          <p:spPr bwMode="auto">
            <a:xfrm>
              <a:off x="2402582" y="2532751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3 w 76"/>
                <a:gd name="T11" fmla="*/ 5 h 83"/>
                <a:gd name="T12" fmla="*/ 61 w 76"/>
                <a:gd name="T13" fmla="*/ 7 h 83"/>
                <a:gd name="T14" fmla="*/ 58 w 76"/>
                <a:gd name="T15" fmla="*/ 7 h 83"/>
                <a:gd name="T16" fmla="*/ 55 w 76"/>
                <a:gd name="T17" fmla="*/ 10 h 83"/>
                <a:gd name="T18" fmla="*/ 50 w 76"/>
                <a:gd name="T19" fmla="*/ 10 h 83"/>
                <a:gd name="T20" fmla="*/ 47 w 76"/>
                <a:gd name="T21" fmla="*/ 12 h 83"/>
                <a:gd name="T22" fmla="*/ 45 w 76"/>
                <a:gd name="T23" fmla="*/ 12 h 83"/>
                <a:gd name="T24" fmla="*/ 43 w 76"/>
                <a:gd name="T25" fmla="*/ 14 h 83"/>
                <a:gd name="T26" fmla="*/ 38 w 76"/>
                <a:gd name="T27" fmla="*/ 17 h 83"/>
                <a:gd name="T28" fmla="*/ 36 w 76"/>
                <a:gd name="T29" fmla="*/ 19 h 83"/>
                <a:gd name="T30" fmla="*/ 33 w 76"/>
                <a:gd name="T31" fmla="*/ 19 h 83"/>
                <a:gd name="T32" fmla="*/ 28 w 76"/>
                <a:gd name="T33" fmla="*/ 24 h 83"/>
                <a:gd name="T34" fmla="*/ 22 w 76"/>
                <a:gd name="T35" fmla="*/ 25 h 83"/>
                <a:gd name="T36" fmla="*/ 20 w 76"/>
                <a:gd name="T37" fmla="*/ 25 h 83"/>
                <a:gd name="T38" fmla="*/ 13 w 76"/>
                <a:gd name="T39" fmla="*/ 32 h 83"/>
                <a:gd name="T40" fmla="*/ 13 w 76"/>
                <a:gd name="T41" fmla="*/ 34 h 83"/>
                <a:gd name="T42" fmla="*/ 11 w 76"/>
                <a:gd name="T43" fmla="*/ 37 h 83"/>
                <a:gd name="T44" fmla="*/ 8 w 76"/>
                <a:gd name="T45" fmla="*/ 37 h 83"/>
                <a:gd name="T46" fmla="*/ 8 w 76"/>
                <a:gd name="T47" fmla="*/ 39 h 83"/>
                <a:gd name="T48" fmla="*/ 5 w 76"/>
                <a:gd name="T49" fmla="*/ 42 h 83"/>
                <a:gd name="T50" fmla="*/ 5 w 76"/>
                <a:gd name="T51" fmla="*/ 44 h 83"/>
                <a:gd name="T52" fmla="*/ 3 w 76"/>
                <a:gd name="T53" fmla="*/ 46 h 83"/>
                <a:gd name="T54" fmla="*/ 3 w 76"/>
                <a:gd name="T55" fmla="*/ 52 h 83"/>
                <a:gd name="T56" fmla="*/ 0 w 76"/>
                <a:gd name="T57" fmla="*/ 57 h 83"/>
                <a:gd name="T58" fmla="*/ 0 w 76"/>
                <a:gd name="T59" fmla="*/ 71 h 83"/>
                <a:gd name="T60" fmla="*/ 3 w 76"/>
                <a:gd name="T61" fmla="*/ 74 h 83"/>
                <a:gd name="T62" fmla="*/ 3 w 76"/>
                <a:gd name="T63" fmla="*/ 76 h 83"/>
                <a:gd name="T64" fmla="*/ 5 w 76"/>
                <a:gd name="T65" fmla="*/ 76 h 83"/>
                <a:gd name="T66" fmla="*/ 5 w 76"/>
                <a:gd name="T67" fmla="*/ 78 h 83"/>
                <a:gd name="T68" fmla="*/ 11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8 w 76"/>
                <a:gd name="T77" fmla="*/ 78 h 83"/>
                <a:gd name="T78" fmla="*/ 41 w 76"/>
                <a:gd name="T79" fmla="*/ 78 h 83"/>
                <a:gd name="T80" fmla="*/ 45 w 76"/>
                <a:gd name="T81" fmla="*/ 76 h 83"/>
                <a:gd name="T82" fmla="*/ 55 w 76"/>
                <a:gd name="T83" fmla="*/ 67 h 83"/>
                <a:gd name="T84" fmla="*/ 55 w 76"/>
                <a:gd name="T85" fmla="*/ 64 h 83"/>
                <a:gd name="T86" fmla="*/ 61 w 76"/>
                <a:gd name="T87" fmla="*/ 59 h 83"/>
                <a:gd name="T88" fmla="*/ 61 w 76"/>
                <a:gd name="T89" fmla="*/ 57 h 83"/>
                <a:gd name="T90" fmla="*/ 63 w 76"/>
                <a:gd name="T91" fmla="*/ 55 h 83"/>
                <a:gd name="T92" fmla="*/ 63 w 76"/>
                <a:gd name="T93" fmla="*/ 49 h 83"/>
                <a:gd name="T94" fmla="*/ 66 w 76"/>
                <a:gd name="T95" fmla="*/ 46 h 83"/>
                <a:gd name="T96" fmla="*/ 66 w 76"/>
                <a:gd name="T97" fmla="*/ 44 h 83"/>
                <a:gd name="T98" fmla="*/ 68 w 76"/>
                <a:gd name="T99" fmla="*/ 39 h 83"/>
                <a:gd name="T100" fmla="*/ 68 w 76"/>
                <a:gd name="T101" fmla="*/ 34 h 83"/>
                <a:gd name="T102" fmla="*/ 71 w 76"/>
                <a:gd name="T103" fmla="*/ 30 h 83"/>
                <a:gd name="T104" fmla="*/ 71 w 76"/>
                <a:gd name="T105" fmla="*/ 21 h 83"/>
                <a:gd name="T106" fmla="*/ 74 w 76"/>
                <a:gd name="T107" fmla="*/ 19 h 83"/>
                <a:gd name="T108" fmla="*/ 74 w 76"/>
                <a:gd name="T109" fmla="*/ 10 h 83"/>
                <a:gd name="T110" fmla="*/ 75 w 76"/>
                <a:gd name="T111" fmla="*/ 7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0" y="10"/>
                  </a:lnTo>
                  <a:lnTo>
                    <a:pt x="47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8" y="17"/>
                  </a:lnTo>
                  <a:lnTo>
                    <a:pt x="36" y="19"/>
                  </a:lnTo>
                  <a:lnTo>
                    <a:pt x="33" y="19"/>
                  </a:lnTo>
                  <a:lnTo>
                    <a:pt x="28" y="24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49"/>
                  </a:lnTo>
                  <a:lnTo>
                    <a:pt x="66" y="46"/>
                  </a:lnTo>
                  <a:lnTo>
                    <a:pt x="66" y="44"/>
                  </a:lnTo>
                  <a:lnTo>
                    <a:pt x="68" y="39"/>
                  </a:lnTo>
                  <a:lnTo>
                    <a:pt x="68" y="34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1" name="Freeform 239"/>
            <p:cNvSpPr>
              <a:spLocks/>
            </p:cNvSpPr>
            <p:nvPr/>
          </p:nvSpPr>
          <p:spPr bwMode="auto">
            <a:xfrm>
              <a:off x="2778597" y="2444663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1 h 83"/>
                <a:gd name="T30" fmla="*/ 22 w 76"/>
                <a:gd name="T31" fmla="*/ 24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8 h 83"/>
                <a:gd name="T76" fmla="*/ 42 w 76"/>
                <a:gd name="T77" fmla="*/ 78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1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4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8"/>
                  </a:lnTo>
                  <a:lnTo>
                    <a:pt x="42" y="78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1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4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2" name="Freeform 240"/>
            <p:cNvSpPr>
              <a:spLocks/>
            </p:cNvSpPr>
            <p:nvPr/>
          </p:nvSpPr>
          <p:spPr bwMode="auto">
            <a:xfrm>
              <a:off x="1550665" y="2450201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1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6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6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9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1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6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6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3" name="Freeform 241"/>
            <p:cNvSpPr>
              <a:spLocks/>
            </p:cNvSpPr>
            <p:nvPr/>
          </p:nvSpPr>
          <p:spPr bwMode="auto">
            <a:xfrm>
              <a:off x="1396107" y="2347014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3 w 76"/>
                <a:gd name="T17" fmla="*/ 10 h 83"/>
                <a:gd name="T18" fmla="*/ 50 w 76"/>
                <a:gd name="T19" fmla="*/ 10 h 83"/>
                <a:gd name="T20" fmla="*/ 45 w 76"/>
                <a:gd name="T21" fmla="*/ 12 h 83"/>
                <a:gd name="T22" fmla="*/ 42 w 76"/>
                <a:gd name="T23" fmla="*/ 14 h 83"/>
                <a:gd name="T24" fmla="*/ 39 w 76"/>
                <a:gd name="T25" fmla="*/ 14 h 83"/>
                <a:gd name="T26" fmla="*/ 37 w 76"/>
                <a:gd name="T27" fmla="*/ 17 h 83"/>
                <a:gd name="T28" fmla="*/ 32 w 76"/>
                <a:gd name="T29" fmla="*/ 19 h 83"/>
                <a:gd name="T30" fmla="*/ 30 w 76"/>
                <a:gd name="T31" fmla="*/ 19 h 83"/>
                <a:gd name="T32" fmla="*/ 22 w 76"/>
                <a:gd name="T33" fmla="*/ 25 h 83"/>
                <a:gd name="T34" fmla="*/ 20 w 76"/>
                <a:gd name="T35" fmla="*/ 25 h 83"/>
                <a:gd name="T36" fmla="*/ 9 w 76"/>
                <a:gd name="T37" fmla="*/ 34 h 83"/>
                <a:gd name="T38" fmla="*/ 7 w 76"/>
                <a:gd name="T39" fmla="*/ 34 h 83"/>
                <a:gd name="T40" fmla="*/ 7 w 76"/>
                <a:gd name="T41" fmla="*/ 37 h 83"/>
                <a:gd name="T42" fmla="*/ 4 w 76"/>
                <a:gd name="T43" fmla="*/ 39 h 83"/>
                <a:gd name="T44" fmla="*/ 4 w 76"/>
                <a:gd name="T45" fmla="*/ 42 h 83"/>
                <a:gd name="T46" fmla="*/ 1 w 76"/>
                <a:gd name="T47" fmla="*/ 46 h 83"/>
                <a:gd name="T48" fmla="*/ 1 w 76"/>
                <a:gd name="T49" fmla="*/ 52 h 83"/>
                <a:gd name="T50" fmla="*/ 0 w 76"/>
                <a:gd name="T51" fmla="*/ 55 h 83"/>
                <a:gd name="T52" fmla="*/ 0 w 76"/>
                <a:gd name="T53" fmla="*/ 69 h 83"/>
                <a:gd name="T54" fmla="*/ 1 w 76"/>
                <a:gd name="T55" fmla="*/ 71 h 83"/>
                <a:gd name="T56" fmla="*/ 1 w 76"/>
                <a:gd name="T57" fmla="*/ 74 h 83"/>
                <a:gd name="T58" fmla="*/ 9 w 76"/>
                <a:gd name="T59" fmla="*/ 80 h 83"/>
                <a:gd name="T60" fmla="*/ 12 w 76"/>
                <a:gd name="T61" fmla="*/ 80 h 83"/>
                <a:gd name="T62" fmla="*/ 12 w 76"/>
                <a:gd name="T63" fmla="*/ 82 h 83"/>
                <a:gd name="T64" fmla="*/ 30 w 76"/>
                <a:gd name="T65" fmla="*/ 82 h 83"/>
                <a:gd name="T66" fmla="*/ 32 w 76"/>
                <a:gd name="T67" fmla="*/ 80 h 83"/>
                <a:gd name="T68" fmla="*/ 34 w 76"/>
                <a:gd name="T69" fmla="*/ 80 h 83"/>
                <a:gd name="T70" fmla="*/ 37 w 76"/>
                <a:gd name="T71" fmla="*/ 77 h 83"/>
                <a:gd name="T72" fmla="*/ 42 w 76"/>
                <a:gd name="T73" fmla="*/ 77 h 83"/>
                <a:gd name="T74" fmla="*/ 53 w 76"/>
                <a:gd name="T75" fmla="*/ 69 h 83"/>
                <a:gd name="T76" fmla="*/ 53 w 76"/>
                <a:gd name="T77" fmla="*/ 67 h 83"/>
                <a:gd name="T78" fmla="*/ 55 w 76"/>
                <a:gd name="T79" fmla="*/ 67 h 83"/>
                <a:gd name="T80" fmla="*/ 58 w 76"/>
                <a:gd name="T81" fmla="*/ 64 h 83"/>
                <a:gd name="T82" fmla="*/ 58 w 76"/>
                <a:gd name="T83" fmla="*/ 62 h 83"/>
                <a:gd name="T84" fmla="*/ 61 w 76"/>
                <a:gd name="T85" fmla="*/ 59 h 83"/>
                <a:gd name="T86" fmla="*/ 61 w 76"/>
                <a:gd name="T87" fmla="*/ 55 h 83"/>
                <a:gd name="T88" fmla="*/ 62 w 76"/>
                <a:gd name="T89" fmla="*/ 52 h 83"/>
                <a:gd name="T90" fmla="*/ 62 w 76"/>
                <a:gd name="T91" fmla="*/ 50 h 83"/>
                <a:gd name="T92" fmla="*/ 64 w 76"/>
                <a:gd name="T93" fmla="*/ 49 h 83"/>
                <a:gd name="T94" fmla="*/ 64 w 76"/>
                <a:gd name="T95" fmla="*/ 44 h 83"/>
                <a:gd name="T96" fmla="*/ 67 w 76"/>
                <a:gd name="T97" fmla="*/ 42 h 83"/>
                <a:gd name="T98" fmla="*/ 67 w 76"/>
                <a:gd name="T99" fmla="*/ 34 h 83"/>
                <a:gd name="T100" fmla="*/ 70 w 76"/>
                <a:gd name="T101" fmla="*/ 32 h 83"/>
                <a:gd name="T102" fmla="*/ 70 w 76"/>
                <a:gd name="T103" fmla="*/ 27 h 83"/>
                <a:gd name="T104" fmla="*/ 72 w 76"/>
                <a:gd name="T105" fmla="*/ 23 h 83"/>
                <a:gd name="T106" fmla="*/ 72 w 76"/>
                <a:gd name="T107" fmla="*/ 12 h 83"/>
                <a:gd name="T108" fmla="*/ 75 w 76"/>
                <a:gd name="T109" fmla="*/ 10 h 83"/>
                <a:gd name="T110" fmla="*/ 75 w 76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3" y="10"/>
                  </a:lnTo>
                  <a:lnTo>
                    <a:pt x="50" y="10"/>
                  </a:lnTo>
                  <a:lnTo>
                    <a:pt x="45" y="12"/>
                  </a:lnTo>
                  <a:lnTo>
                    <a:pt x="42" y="14"/>
                  </a:lnTo>
                  <a:lnTo>
                    <a:pt x="39" y="14"/>
                  </a:lnTo>
                  <a:lnTo>
                    <a:pt x="37" y="17"/>
                  </a:lnTo>
                  <a:lnTo>
                    <a:pt x="32" y="19"/>
                  </a:lnTo>
                  <a:lnTo>
                    <a:pt x="30" y="19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6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9"/>
                  </a:lnTo>
                  <a:lnTo>
                    <a:pt x="64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4" name="Freeform 242"/>
            <p:cNvSpPr>
              <a:spLocks/>
            </p:cNvSpPr>
            <p:nvPr/>
          </p:nvSpPr>
          <p:spPr bwMode="auto">
            <a:xfrm>
              <a:off x="1245913" y="3035466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7 h 83"/>
                <a:gd name="T76" fmla="*/ 42 w 76"/>
                <a:gd name="T77" fmla="*/ 77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0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3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0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5" name="Freeform 243"/>
            <p:cNvSpPr>
              <a:spLocks/>
            </p:cNvSpPr>
            <p:nvPr/>
          </p:nvSpPr>
          <p:spPr bwMode="auto">
            <a:xfrm>
              <a:off x="1150045" y="2447026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0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6" name="Freeform 244"/>
            <p:cNvSpPr>
              <a:spLocks/>
            </p:cNvSpPr>
            <p:nvPr/>
          </p:nvSpPr>
          <p:spPr bwMode="auto">
            <a:xfrm>
              <a:off x="884932" y="2574026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1 h 83"/>
                <a:gd name="T6" fmla="*/ 68 w 76"/>
                <a:gd name="T7" fmla="*/ 1 h 83"/>
                <a:gd name="T8" fmla="*/ 66 w 76"/>
                <a:gd name="T9" fmla="*/ 4 h 83"/>
                <a:gd name="T10" fmla="*/ 61 w 76"/>
                <a:gd name="T11" fmla="*/ 4 h 83"/>
                <a:gd name="T12" fmla="*/ 58 w 76"/>
                <a:gd name="T13" fmla="*/ 6 h 83"/>
                <a:gd name="T14" fmla="*/ 55 w 76"/>
                <a:gd name="T15" fmla="*/ 6 h 83"/>
                <a:gd name="T16" fmla="*/ 50 w 76"/>
                <a:gd name="T17" fmla="*/ 8 h 83"/>
                <a:gd name="T18" fmla="*/ 47 w 76"/>
                <a:gd name="T19" fmla="*/ 8 h 83"/>
                <a:gd name="T20" fmla="*/ 43 w 76"/>
                <a:gd name="T21" fmla="*/ 13 h 83"/>
                <a:gd name="T22" fmla="*/ 38 w 76"/>
                <a:gd name="T23" fmla="*/ 13 h 83"/>
                <a:gd name="T24" fmla="*/ 33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3 w 76"/>
                <a:gd name="T37" fmla="*/ 29 h 83"/>
                <a:gd name="T38" fmla="*/ 13 w 76"/>
                <a:gd name="T39" fmla="*/ 31 h 83"/>
                <a:gd name="T40" fmla="*/ 11 w 76"/>
                <a:gd name="T41" fmla="*/ 33 h 83"/>
                <a:gd name="T42" fmla="*/ 8 w 76"/>
                <a:gd name="T43" fmla="*/ 33 h 83"/>
                <a:gd name="T44" fmla="*/ 8 w 76"/>
                <a:gd name="T45" fmla="*/ 36 h 83"/>
                <a:gd name="T46" fmla="*/ 5 w 76"/>
                <a:gd name="T47" fmla="*/ 38 h 83"/>
                <a:gd name="T48" fmla="*/ 5 w 76"/>
                <a:gd name="T49" fmla="*/ 40 h 83"/>
                <a:gd name="T50" fmla="*/ 3 w 76"/>
                <a:gd name="T51" fmla="*/ 45 h 83"/>
                <a:gd name="T52" fmla="*/ 3 w 76"/>
                <a:gd name="T53" fmla="*/ 50 h 83"/>
                <a:gd name="T54" fmla="*/ 0 w 76"/>
                <a:gd name="T55" fmla="*/ 55 h 83"/>
                <a:gd name="T56" fmla="*/ 0 w 76"/>
                <a:gd name="T57" fmla="*/ 70 h 83"/>
                <a:gd name="T58" fmla="*/ 3 w 76"/>
                <a:gd name="T59" fmla="*/ 70 h 83"/>
                <a:gd name="T60" fmla="*/ 3 w 76"/>
                <a:gd name="T61" fmla="*/ 72 h 83"/>
                <a:gd name="T62" fmla="*/ 5 w 76"/>
                <a:gd name="T63" fmla="*/ 75 h 83"/>
                <a:gd name="T64" fmla="*/ 5 w 76"/>
                <a:gd name="T65" fmla="*/ 77 h 83"/>
                <a:gd name="T66" fmla="*/ 8 w 76"/>
                <a:gd name="T67" fmla="*/ 77 h 83"/>
                <a:gd name="T68" fmla="*/ 8 w 76"/>
                <a:gd name="T69" fmla="*/ 80 h 83"/>
                <a:gd name="T70" fmla="*/ 13 w 76"/>
                <a:gd name="T71" fmla="*/ 80 h 83"/>
                <a:gd name="T72" fmla="*/ 14 w 76"/>
                <a:gd name="T73" fmla="*/ 82 h 83"/>
                <a:gd name="T74" fmla="*/ 28 w 76"/>
                <a:gd name="T75" fmla="*/ 82 h 83"/>
                <a:gd name="T76" fmla="*/ 30 w 76"/>
                <a:gd name="T77" fmla="*/ 80 h 83"/>
                <a:gd name="T78" fmla="*/ 36 w 76"/>
                <a:gd name="T79" fmla="*/ 80 h 83"/>
                <a:gd name="T80" fmla="*/ 41 w 76"/>
                <a:gd name="T81" fmla="*/ 75 h 83"/>
                <a:gd name="T82" fmla="*/ 45 w 76"/>
                <a:gd name="T83" fmla="*/ 75 h 83"/>
                <a:gd name="T84" fmla="*/ 53 w 76"/>
                <a:gd name="T85" fmla="*/ 68 h 83"/>
                <a:gd name="T86" fmla="*/ 53 w 76"/>
                <a:gd name="T87" fmla="*/ 65 h 83"/>
                <a:gd name="T88" fmla="*/ 55 w 76"/>
                <a:gd name="T89" fmla="*/ 65 h 83"/>
                <a:gd name="T90" fmla="*/ 55 w 76"/>
                <a:gd name="T91" fmla="*/ 63 h 83"/>
                <a:gd name="T92" fmla="*/ 61 w 76"/>
                <a:gd name="T93" fmla="*/ 58 h 83"/>
                <a:gd name="T94" fmla="*/ 61 w 76"/>
                <a:gd name="T95" fmla="*/ 55 h 83"/>
                <a:gd name="T96" fmla="*/ 63 w 76"/>
                <a:gd name="T97" fmla="*/ 52 h 83"/>
                <a:gd name="T98" fmla="*/ 63 w 76"/>
                <a:gd name="T99" fmla="*/ 48 h 83"/>
                <a:gd name="T100" fmla="*/ 66 w 76"/>
                <a:gd name="T101" fmla="*/ 43 h 83"/>
                <a:gd name="T102" fmla="*/ 66 w 76"/>
                <a:gd name="T103" fmla="*/ 40 h 83"/>
                <a:gd name="T104" fmla="*/ 68 w 76"/>
                <a:gd name="T105" fmla="*/ 38 h 83"/>
                <a:gd name="T106" fmla="*/ 68 w 76"/>
                <a:gd name="T107" fmla="*/ 31 h 83"/>
                <a:gd name="T108" fmla="*/ 71 w 76"/>
                <a:gd name="T109" fmla="*/ 29 h 83"/>
                <a:gd name="T110" fmla="*/ 71 w 76"/>
                <a:gd name="T111" fmla="*/ 20 h 83"/>
                <a:gd name="T112" fmla="*/ 74 w 76"/>
                <a:gd name="T113" fmla="*/ 18 h 83"/>
                <a:gd name="T114" fmla="*/ 74 w 76"/>
                <a:gd name="T115" fmla="*/ 8 h 83"/>
                <a:gd name="T116" fmla="*/ 75 w 76"/>
                <a:gd name="T117" fmla="*/ 6 h 83"/>
                <a:gd name="T118" fmla="*/ 75 w 76"/>
                <a:gd name="T1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1"/>
                  </a:lnTo>
                  <a:lnTo>
                    <a:pt x="68" y="1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5" y="6"/>
                  </a:lnTo>
                  <a:lnTo>
                    <a:pt x="50" y="8"/>
                  </a:lnTo>
                  <a:lnTo>
                    <a:pt x="47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29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0"/>
                  </a:lnTo>
                  <a:lnTo>
                    <a:pt x="0" y="55"/>
                  </a:lnTo>
                  <a:lnTo>
                    <a:pt x="0" y="70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3" y="80"/>
                  </a:lnTo>
                  <a:lnTo>
                    <a:pt x="14" y="82"/>
                  </a:lnTo>
                  <a:lnTo>
                    <a:pt x="28" y="82"/>
                  </a:lnTo>
                  <a:lnTo>
                    <a:pt x="30" y="80"/>
                  </a:lnTo>
                  <a:lnTo>
                    <a:pt x="36" y="80"/>
                  </a:lnTo>
                  <a:lnTo>
                    <a:pt x="41" y="75"/>
                  </a:lnTo>
                  <a:lnTo>
                    <a:pt x="45" y="75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1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4" y="18"/>
                  </a:lnTo>
                  <a:lnTo>
                    <a:pt x="74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7" name="Freeform 245"/>
            <p:cNvSpPr>
              <a:spLocks/>
            </p:cNvSpPr>
            <p:nvPr/>
          </p:nvSpPr>
          <p:spPr bwMode="auto">
            <a:xfrm>
              <a:off x="2549245" y="2783463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3 w 76"/>
                <a:gd name="T21" fmla="*/ 14 h 83"/>
                <a:gd name="T22" fmla="*/ 38 w 76"/>
                <a:gd name="T23" fmla="*/ 14 h 83"/>
                <a:gd name="T24" fmla="*/ 30 w 76"/>
                <a:gd name="T25" fmla="*/ 21 h 83"/>
                <a:gd name="T26" fmla="*/ 28 w 76"/>
                <a:gd name="T27" fmla="*/ 21 h 83"/>
                <a:gd name="T28" fmla="*/ 22 w 76"/>
                <a:gd name="T29" fmla="*/ 24 h 83"/>
                <a:gd name="T30" fmla="*/ 8 w 76"/>
                <a:gd name="T31" fmla="*/ 37 h 83"/>
                <a:gd name="T32" fmla="*/ 8 w 76"/>
                <a:gd name="T33" fmla="*/ 39 h 83"/>
                <a:gd name="T34" fmla="*/ 5 w 76"/>
                <a:gd name="T35" fmla="*/ 42 h 83"/>
                <a:gd name="T36" fmla="*/ 5 w 76"/>
                <a:gd name="T37" fmla="*/ 44 h 83"/>
                <a:gd name="T38" fmla="*/ 3 w 76"/>
                <a:gd name="T39" fmla="*/ 46 h 83"/>
                <a:gd name="T40" fmla="*/ 3 w 76"/>
                <a:gd name="T41" fmla="*/ 52 h 83"/>
                <a:gd name="T42" fmla="*/ 0 w 76"/>
                <a:gd name="T43" fmla="*/ 57 h 83"/>
                <a:gd name="T44" fmla="*/ 0 w 76"/>
                <a:gd name="T45" fmla="*/ 71 h 83"/>
                <a:gd name="T46" fmla="*/ 3 w 76"/>
                <a:gd name="T47" fmla="*/ 74 h 83"/>
                <a:gd name="T48" fmla="*/ 3 w 76"/>
                <a:gd name="T49" fmla="*/ 76 h 83"/>
                <a:gd name="T50" fmla="*/ 5 w 76"/>
                <a:gd name="T51" fmla="*/ 76 h 83"/>
                <a:gd name="T52" fmla="*/ 5 w 76"/>
                <a:gd name="T53" fmla="*/ 78 h 83"/>
                <a:gd name="T54" fmla="*/ 11 w 76"/>
                <a:gd name="T55" fmla="*/ 82 h 83"/>
                <a:gd name="T56" fmla="*/ 30 w 76"/>
                <a:gd name="T57" fmla="*/ 82 h 83"/>
                <a:gd name="T58" fmla="*/ 33 w 76"/>
                <a:gd name="T59" fmla="*/ 81 h 83"/>
                <a:gd name="T60" fmla="*/ 36 w 76"/>
                <a:gd name="T61" fmla="*/ 81 h 83"/>
                <a:gd name="T62" fmla="*/ 38 w 76"/>
                <a:gd name="T63" fmla="*/ 78 h 83"/>
                <a:gd name="T64" fmla="*/ 41 w 76"/>
                <a:gd name="T65" fmla="*/ 78 h 83"/>
                <a:gd name="T66" fmla="*/ 45 w 76"/>
                <a:gd name="T67" fmla="*/ 76 h 83"/>
                <a:gd name="T68" fmla="*/ 53 w 76"/>
                <a:gd name="T69" fmla="*/ 69 h 83"/>
                <a:gd name="T70" fmla="*/ 53 w 76"/>
                <a:gd name="T71" fmla="*/ 67 h 83"/>
                <a:gd name="T72" fmla="*/ 55 w 76"/>
                <a:gd name="T73" fmla="*/ 67 h 83"/>
                <a:gd name="T74" fmla="*/ 55 w 76"/>
                <a:gd name="T75" fmla="*/ 64 h 83"/>
                <a:gd name="T76" fmla="*/ 61 w 76"/>
                <a:gd name="T77" fmla="*/ 59 h 83"/>
                <a:gd name="T78" fmla="*/ 61 w 76"/>
                <a:gd name="T79" fmla="*/ 55 h 83"/>
                <a:gd name="T80" fmla="*/ 63 w 76"/>
                <a:gd name="T81" fmla="*/ 52 h 83"/>
                <a:gd name="T82" fmla="*/ 63 w 76"/>
                <a:gd name="T83" fmla="*/ 49 h 83"/>
                <a:gd name="T84" fmla="*/ 66 w 76"/>
                <a:gd name="T85" fmla="*/ 44 h 83"/>
                <a:gd name="T86" fmla="*/ 66 w 76"/>
                <a:gd name="T87" fmla="*/ 42 h 83"/>
                <a:gd name="T88" fmla="*/ 68 w 76"/>
                <a:gd name="T89" fmla="*/ 39 h 83"/>
                <a:gd name="T90" fmla="*/ 68 w 76"/>
                <a:gd name="T91" fmla="*/ 32 h 83"/>
                <a:gd name="T92" fmla="*/ 71 w 76"/>
                <a:gd name="T93" fmla="*/ 30 h 83"/>
                <a:gd name="T94" fmla="*/ 71 w 76"/>
                <a:gd name="T95" fmla="*/ 21 h 83"/>
                <a:gd name="T96" fmla="*/ 74 w 76"/>
                <a:gd name="T97" fmla="*/ 19 h 83"/>
                <a:gd name="T98" fmla="*/ 74 w 76"/>
                <a:gd name="T99" fmla="*/ 10 h 83"/>
                <a:gd name="T100" fmla="*/ 75 w 76"/>
                <a:gd name="T101" fmla="*/ 7 h 83"/>
                <a:gd name="T102" fmla="*/ 75 w 76"/>
                <a:gd name="T10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1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8" name="Freeform 184"/>
            <p:cNvSpPr>
              <a:spLocks/>
            </p:cNvSpPr>
            <p:nvPr/>
          </p:nvSpPr>
          <p:spPr bwMode="auto">
            <a:xfrm>
              <a:off x="3643603" y="2618365"/>
              <a:ext cx="107898" cy="130478"/>
            </a:xfrm>
            <a:custGeom>
              <a:avLst/>
              <a:gdLst>
                <a:gd name="T0" fmla="*/ 76 w 77"/>
                <a:gd name="T1" fmla="*/ 0 h 82"/>
                <a:gd name="T2" fmla="*/ 73 w 77"/>
                <a:gd name="T3" fmla="*/ 0 h 82"/>
                <a:gd name="T4" fmla="*/ 71 w 77"/>
                <a:gd name="T5" fmla="*/ 2 h 82"/>
                <a:gd name="T6" fmla="*/ 68 w 77"/>
                <a:gd name="T7" fmla="*/ 2 h 82"/>
                <a:gd name="T8" fmla="*/ 66 w 77"/>
                <a:gd name="T9" fmla="*/ 5 h 82"/>
                <a:gd name="T10" fmla="*/ 60 w 77"/>
                <a:gd name="T11" fmla="*/ 5 h 82"/>
                <a:gd name="T12" fmla="*/ 58 w 77"/>
                <a:gd name="T13" fmla="*/ 7 h 82"/>
                <a:gd name="T14" fmla="*/ 55 w 77"/>
                <a:gd name="T15" fmla="*/ 7 h 82"/>
                <a:gd name="T16" fmla="*/ 51 w 77"/>
                <a:gd name="T17" fmla="*/ 8 h 82"/>
                <a:gd name="T18" fmla="*/ 48 w 77"/>
                <a:gd name="T19" fmla="*/ 8 h 82"/>
                <a:gd name="T20" fmla="*/ 43 w 77"/>
                <a:gd name="T21" fmla="*/ 13 h 82"/>
                <a:gd name="T22" fmla="*/ 38 w 77"/>
                <a:gd name="T23" fmla="*/ 13 h 82"/>
                <a:gd name="T24" fmla="*/ 33 w 77"/>
                <a:gd name="T25" fmla="*/ 18 h 82"/>
                <a:gd name="T26" fmla="*/ 30 w 77"/>
                <a:gd name="T27" fmla="*/ 18 h 82"/>
                <a:gd name="T28" fmla="*/ 28 w 77"/>
                <a:gd name="T29" fmla="*/ 20 h 82"/>
                <a:gd name="T30" fmla="*/ 22 w 77"/>
                <a:gd name="T31" fmla="*/ 22 h 82"/>
                <a:gd name="T32" fmla="*/ 21 w 77"/>
                <a:gd name="T33" fmla="*/ 25 h 82"/>
                <a:gd name="T34" fmla="*/ 18 w 77"/>
                <a:gd name="T35" fmla="*/ 25 h 82"/>
                <a:gd name="T36" fmla="*/ 13 w 77"/>
                <a:gd name="T37" fmla="*/ 29 h 82"/>
                <a:gd name="T38" fmla="*/ 13 w 77"/>
                <a:gd name="T39" fmla="*/ 32 h 82"/>
                <a:gd name="T40" fmla="*/ 10 w 77"/>
                <a:gd name="T41" fmla="*/ 34 h 82"/>
                <a:gd name="T42" fmla="*/ 8 w 77"/>
                <a:gd name="T43" fmla="*/ 34 h 82"/>
                <a:gd name="T44" fmla="*/ 8 w 77"/>
                <a:gd name="T45" fmla="*/ 35 h 82"/>
                <a:gd name="T46" fmla="*/ 5 w 77"/>
                <a:gd name="T47" fmla="*/ 38 h 82"/>
                <a:gd name="T48" fmla="*/ 5 w 77"/>
                <a:gd name="T49" fmla="*/ 40 h 82"/>
                <a:gd name="T50" fmla="*/ 3 w 77"/>
                <a:gd name="T51" fmla="*/ 45 h 82"/>
                <a:gd name="T52" fmla="*/ 3 w 77"/>
                <a:gd name="T53" fmla="*/ 52 h 82"/>
                <a:gd name="T54" fmla="*/ 0 w 77"/>
                <a:gd name="T55" fmla="*/ 54 h 82"/>
                <a:gd name="T56" fmla="*/ 0 w 77"/>
                <a:gd name="T57" fmla="*/ 69 h 82"/>
                <a:gd name="T58" fmla="*/ 5 w 77"/>
                <a:gd name="T59" fmla="*/ 74 h 82"/>
                <a:gd name="T60" fmla="*/ 5 w 77"/>
                <a:gd name="T61" fmla="*/ 76 h 82"/>
                <a:gd name="T62" fmla="*/ 8 w 77"/>
                <a:gd name="T63" fmla="*/ 76 h 82"/>
                <a:gd name="T64" fmla="*/ 8 w 77"/>
                <a:gd name="T65" fmla="*/ 79 h 82"/>
                <a:gd name="T66" fmla="*/ 10 w 77"/>
                <a:gd name="T67" fmla="*/ 79 h 82"/>
                <a:gd name="T68" fmla="*/ 13 w 77"/>
                <a:gd name="T69" fmla="*/ 81 h 82"/>
                <a:gd name="T70" fmla="*/ 30 w 77"/>
                <a:gd name="T71" fmla="*/ 81 h 82"/>
                <a:gd name="T72" fmla="*/ 33 w 77"/>
                <a:gd name="T73" fmla="*/ 79 h 82"/>
                <a:gd name="T74" fmla="*/ 35 w 77"/>
                <a:gd name="T75" fmla="*/ 79 h 82"/>
                <a:gd name="T76" fmla="*/ 38 w 77"/>
                <a:gd name="T77" fmla="*/ 76 h 82"/>
                <a:gd name="T78" fmla="*/ 41 w 77"/>
                <a:gd name="T79" fmla="*/ 76 h 82"/>
                <a:gd name="T80" fmla="*/ 46 w 77"/>
                <a:gd name="T81" fmla="*/ 74 h 82"/>
                <a:gd name="T82" fmla="*/ 52 w 77"/>
                <a:gd name="T83" fmla="*/ 67 h 82"/>
                <a:gd name="T84" fmla="*/ 52 w 77"/>
                <a:gd name="T85" fmla="*/ 65 h 82"/>
                <a:gd name="T86" fmla="*/ 55 w 77"/>
                <a:gd name="T87" fmla="*/ 65 h 82"/>
                <a:gd name="T88" fmla="*/ 55 w 77"/>
                <a:gd name="T89" fmla="*/ 62 h 82"/>
                <a:gd name="T90" fmla="*/ 60 w 77"/>
                <a:gd name="T91" fmla="*/ 59 h 82"/>
                <a:gd name="T92" fmla="*/ 60 w 77"/>
                <a:gd name="T93" fmla="*/ 54 h 82"/>
                <a:gd name="T94" fmla="*/ 63 w 77"/>
                <a:gd name="T95" fmla="*/ 52 h 82"/>
                <a:gd name="T96" fmla="*/ 63 w 77"/>
                <a:gd name="T97" fmla="*/ 47 h 82"/>
                <a:gd name="T98" fmla="*/ 66 w 77"/>
                <a:gd name="T99" fmla="*/ 42 h 82"/>
                <a:gd name="T100" fmla="*/ 66 w 77"/>
                <a:gd name="T101" fmla="*/ 40 h 82"/>
                <a:gd name="T102" fmla="*/ 68 w 77"/>
                <a:gd name="T103" fmla="*/ 38 h 82"/>
                <a:gd name="T104" fmla="*/ 68 w 77"/>
                <a:gd name="T105" fmla="*/ 32 h 82"/>
                <a:gd name="T106" fmla="*/ 71 w 77"/>
                <a:gd name="T107" fmla="*/ 29 h 82"/>
                <a:gd name="T108" fmla="*/ 71 w 77"/>
                <a:gd name="T109" fmla="*/ 20 h 82"/>
                <a:gd name="T110" fmla="*/ 73 w 77"/>
                <a:gd name="T111" fmla="*/ 18 h 82"/>
                <a:gd name="T112" fmla="*/ 73 w 77"/>
                <a:gd name="T113" fmla="*/ 8 h 82"/>
                <a:gd name="T114" fmla="*/ 76 w 77"/>
                <a:gd name="T115" fmla="*/ 7 h 82"/>
                <a:gd name="T116" fmla="*/ 76 w 77"/>
                <a:gd name="T1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2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2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29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9"/>
                  </a:lnTo>
                  <a:lnTo>
                    <a:pt x="5" y="74"/>
                  </a:lnTo>
                  <a:lnTo>
                    <a:pt x="5" y="76"/>
                  </a:lnTo>
                  <a:lnTo>
                    <a:pt x="8" y="76"/>
                  </a:lnTo>
                  <a:lnTo>
                    <a:pt x="8" y="79"/>
                  </a:lnTo>
                  <a:lnTo>
                    <a:pt x="10" y="79"/>
                  </a:lnTo>
                  <a:lnTo>
                    <a:pt x="13" y="81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8" y="76"/>
                  </a:lnTo>
                  <a:lnTo>
                    <a:pt x="41" y="76"/>
                  </a:lnTo>
                  <a:lnTo>
                    <a:pt x="46" y="74"/>
                  </a:lnTo>
                  <a:lnTo>
                    <a:pt x="52" y="67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5" y="62"/>
                  </a:lnTo>
                  <a:lnTo>
                    <a:pt x="60" y="59"/>
                  </a:lnTo>
                  <a:lnTo>
                    <a:pt x="60" y="54"/>
                  </a:lnTo>
                  <a:lnTo>
                    <a:pt x="63" y="52"/>
                  </a:lnTo>
                  <a:lnTo>
                    <a:pt x="63" y="47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2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99" name="Freeform 185"/>
            <p:cNvSpPr>
              <a:spLocks/>
            </p:cNvSpPr>
            <p:nvPr/>
          </p:nvSpPr>
          <p:spPr bwMode="auto">
            <a:xfrm>
              <a:off x="4210674" y="2341693"/>
              <a:ext cx="105096" cy="132070"/>
            </a:xfrm>
            <a:custGeom>
              <a:avLst/>
              <a:gdLst>
                <a:gd name="T0" fmla="*/ 74 w 75"/>
                <a:gd name="T1" fmla="*/ 0 h 83"/>
                <a:gd name="T2" fmla="*/ 71 w 75"/>
                <a:gd name="T3" fmla="*/ 0 h 83"/>
                <a:gd name="T4" fmla="*/ 69 w 75"/>
                <a:gd name="T5" fmla="*/ 2 h 83"/>
                <a:gd name="T6" fmla="*/ 66 w 75"/>
                <a:gd name="T7" fmla="*/ 2 h 83"/>
                <a:gd name="T8" fmla="*/ 64 w 75"/>
                <a:gd name="T9" fmla="*/ 5 h 83"/>
                <a:gd name="T10" fmla="*/ 60 w 75"/>
                <a:gd name="T11" fmla="*/ 5 h 83"/>
                <a:gd name="T12" fmla="*/ 57 w 75"/>
                <a:gd name="T13" fmla="*/ 6 h 83"/>
                <a:gd name="T14" fmla="*/ 55 w 75"/>
                <a:gd name="T15" fmla="*/ 6 h 83"/>
                <a:gd name="T16" fmla="*/ 52 w 75"/>
                <a:gd name="T17" fmla="*/ 8 h 83"/>
                <a:gd name="T18" fmla="*/ 49 w 75"/>
                <a:gd name="T19" fmla="*/ 8 h 83"/>
                <a:gd name="T20" fmla="*/ 44 w 75"/>
                <a:gd name="T21" fmla="*/ 11 h 83"/>
                <a:gd name="T22" fmla="*/ 42 w 75"/>
                <a:gd name="T23" fmla="*/ 13 h 83"/>
                <a:gd name="T24" fmla="*/ 39 w 75"/>
                <a:gd name="T25" fmla="*/ 13 h 83"/>
                <a:gd name="T26" fmla="*/ 36 w 75"/>
                <a:gd name="T27" fmla="*/ 15 h 83"/>
                <a:gd name="T28" fmla="*/ 32 w 75"/>
                <a:gd name="T29" fmla="*/ 18 h 83"/>
                <a:gd name="T30" fmla="*/ 30 w 75"/>
                <a:gd name="T31" fmla="*/ 18 h 83"/>
                <a:gd name="T32" fmla="*/ 22 w 75"/>
                <a:gd name="T33" fmla="*/ 25 h 83"/>
                <a:gd name="T34" fmla="*/ 19 w 75"/>
                <a:gd name="T35" fmla="*/ 25 h 83"/>
                <a:gd name="T36" fmla="*/ 9 w 75"/>
                <a:gd name="T37" fmla="*/ 33 h 83"/>
                <a:gd name="T38" fmla="*/ 6 w 75"/>
                <a:gd name="T39" fmla="*/ 33 h 83"/>
                <a:gd name="T40" fmla="*/ 6 w 75"/>
                <a:gd name="T41" fmla="*/ 36 h 83"/>
                <a:gd name="T42" fmla="*/ 4 w 75"/>
                <a:gd name="T43" fmla="*/ 38 h 83"/>
                <a:gd name="T44" fmla="*/ 4 w 75"/>
                <a:gd name="T45" fmla="*/ 40 h 83"/>
                <a:gd name="T46" fmla="*/ 3 w 75"/>
                <a:gd name="T47" fmla="*/ 45 h 83"/>
                <a:gd name="T48" fmla="*/ 3 w 75"/>
                <a:gd name="T49" fmla="*/ 52 h 83"/>
                <a:gd name="T50" fmla="*/ 0 w 75"/>
                <a:gd name="T51" fmla="*/ 55 h 83"/>
                <a:gd name="T52" fmla="*/ 0 w 75"/>
                <a:gd name="T53" fmla="*/ 68 h 83"/>
                <a:gd name="T54" fmla="*/ 3 w 75"/>
                <a:gd name="T55" fmla="*/ 70 h 83"/>
                <a:gd name="T56" fmla="*/ 3 w 75"/>
                <a:gd name="T57" fmla="*/ 72 h 83"/>
                <a:gd name="T58" fmla="*/ 9 w 75"/>
                <a:gd name="T59" fmla="*/ 80 h 83"/>
                <a:gd name="T60" fmla="*/ 12 w 75"/>
                <a:gd name="T61" fmla="*/ 80 h 83"/>
                <a:gd name="T62" fmla="*/ 12 w 75"/>
                <a:gd name="T63" fmla="*/ 82 h 83"/>
                <a:gd name="T64" fmla="*/ 30 w 75"/>
                <a:gd name="T65" fmla="*/ 82 h 83"/>
                <a:gd name="T66" fmla="*/ 32 w 75"/>
                <a:gd name="T67" fmla="*/ 80 h 83"/>
                <a:gd name="T68" fmla="*/ 34 w 75"/>
                <a:gd name="T69" fmla="*/ 80 h 83"/>
                <a:gd name="T70" fmla="*/ 36 w 75"/>
                <a:gd name="T71" fmla="*/ 77 h 83"/>
                <a:gd name="T72" fmla="*/ 42 w 75"/>
                <a:gd name="T73" fmla="*/ 77 h 83"/>
                <a:gd name="T74" fmla="*/ 52 w 75"/>
                <a:gd name="T75" fmla="*/ 68 h 83"/>
                <a:gd name="T76" fmla="*/ 52 w 75"/>
                <a:gd name="T77" fmla="*/ 65 h 83"/>
                <a:gd name="T78" fmla="*/ 55 w 75"/>
                <a:gd name="T79" fmla="*/ 65 h 83"/>
                <a:gd name="T80" fmla="*/ 57 w 75"/>
                <a:gd name="T81" fmla="*/ 63 h 83"/>
                <a:gd name="T82" fmla="*/ 57 w 75"/>
                <a:gd name="T83" fmla="*/ 61 h 83"/>
                <a:gd name="T84" fmla="*/ 60 w 75"/>
                <a:gd name="T85" fmla="*/ 59 h 83"/>
                <a:gd name="T86" fmla="*/ 60 w 75"/>
                <a:gd name="T87" fmla="*/ 55 h 83"/>
                <a:gd name="T88" fmla="*/ 62 w 75"/>
                <a:gd name="T89" fmla="*/ 52 h 83"/>
                <a:gd name="T90" fmla="*/ 62 w 75"/>
                <a:gd name="T91" fmla="*/ 50 h 83"/>
                <a:gd name="T92" fmla="*/ 64 w 75"/>
                <a:gd name="T93" fmla="*/ 48 h 83"/>
                <a:gd name="T94" fmla="*/ 64 w 75"/>
                <a:gd name="T95" fmla="*/ 43 h 83"/>
                <a:gd name="T96" fmla="*/ 66 w 75"/>
                <a:gd name="T97" fmla="*/ 40 h 83"/>
                <a:gd name="T98" fmla="*/ 66 w 75"/>
                <a:gd name="T99" fmla="*/ 33 h 83"/>
                <a:gd name="T100" fmla="*/ 69 w 75"/>
                <a:gd name="T101" fmla="*/ 32 h 83"/>
                <a:gd name="T102" fmla="*/ 69 w 75"/>
                <a:gd name="T103" fmla="*/ 27 h 83"/>
                <a:gd name="T104" fmla="*/ 71 w 75"/>
                <a:gd name="T105" fmla="*/ 23 h 83"/>
                <a:gd name="T106" fmla="*/ 71 w 75"/>
                <a:gd name="T107" fmla="*/ 11 h 83"/>
                <a:gd name="T108" fmla="*/ 74 w 75"/>
                <a:gd name="T109" fmla="*/ 8 h 83"/>
                <a:gd name="T110" fmla="*/ 74 w 75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83">
                  <a:moveTo>
                    <a:pt x="74" y="0"/>
                  </a:moveTo>
                  <a:lnTo>
                    <a:pt x="71" y="0"/>
                  </a:lnTo>
                  <a:lnTo>
                    <a:pt x="69" y="2"/>
                  </a:lnTo>
                  <a:lnTo>
                    <a:pt x="66" y="2"/>
                  </a:lnTo>
                  <a:lnTo>
                    <a:pt x="64" y="5"/>
                  </a:lnTo>
                  <a:lnTo>
                    <a:pt x="60" y="5"/>
                  </a:lnTo>
                  <a:lnTo>
                    <a:pt x="57" y="6"/>
                  </a:lnTo>
                  <a:lnTo>
                    <a:pt x="55" y="6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9" y="13"/>
                  </a:lnTo>
                  <a:lnTo>
                    <a:pt x="36" y="15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9" y="33"/>
                  </a:lnTo>
                  <a:lnTo>
                    <a:pt x="6" y="33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6" y="77"/>
                  </a:lnTo>
                  <a:lnTo>
                    <a:pt x="42" y="77"/>
                  </a:lnTo>
                  <a:lnTo>
                    <a:pt x="52" y="68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7" y="63"/>
                  </a:lnTo>
                  <a:lnTo>
                    <a:pt x="57" y="61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8"/>
                  </a:lnTo>
                  <a:lnTo>
                    <a:pt x="64" y="43"/>
                  </a:lnTo>
                  <a:lnTo>
                    <a:pt x="66" y="40"/>
                  </a:lnTo>
                  <a:lnTo>
                    <a:pt x="66" y="33"/>
                  </a:lnTo>
                  <a:lnTo>
                    <a:pt x="69" y="32"/>
                  </a:lnTo>
                  <a:lnTo>
                    <a:pt x="69" y="27"/>
                  </a:lnTo>
                  <a:lnTo>
                    <a:pt x="71" y="23"/>
                  </a:lnTo>
                  <a:lnTo>
                    <a:pt x="71" y="11"/>
                  </a:lnTo>
                  <a:lnTo>
                    <a:pt x="74" y="8"/>
                  </a:lnTo>
                  <a:lnTo>
                    <a:pt x="7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0" name="Freeform 189"/>
            <p:cNvSpPr>
              <a:spLocks/>
            </p:cNvSpPr>
            <p:nvPr/>
          </p:nvSpPr>
          <p:spPr bwMode="auto">
            <a:xfrm>
              <a:off x="3842654" y="3462232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2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4 w 76"/>
                <a:gd name="T47" fmla="*/ 39 h 83"/>
                <a:gd name="T48" fmla="*/ 4 w 76"/>
                <a:gd name="T49" fmla="*/ 42 h 83"/>
                <a:gd name="T50" fmla="*/ 1 w 76"/>
                <a:gd name="T51" fmla="*/ 45 h 83"/>
                <a:gd name="T52" fmla="*/ 1 w 76"/>
                <a:gd name="T53" fmla="*/ 52 h 83"/>
                <a:gd name="T54" fmla="*/ 0 w 76"/>
                <a:gd name="T55" fmla="*/ 55 h 83"/>
                <a:gd name="T56" fmla="*/ 0 w 76"/>
                <a:gd name="T57" fmla="*/ 71 h 83"/>
                <a:gd name="T58" fmla="*/ 4 w 76"/>
                <a:gd name="T59" fmla="*/ 75 h 83"/>
                <a:gd name="T60" fmla="*/ 4 w 76"/>
                <a:gd name="T61" fmla="*/ 77 h 83"/>
                <a:gd name="T62" fmla="*/ 7 w 76"/>
                <a:gd name="T63" fmla="*/ 77 h 83"/>
                <a:gd name="T64" fmla="*/ 7 w 76"/>
                <a:gd name="T65" fmla="*/ 80 h 83"/>
                <a:gd name="T66" fmla="*/ 9 w 76"/>
                <a:gd name="T67" fmla="*/ 80 h 83"/>
                <a:gd name="T68" fmla="*/ 12 w 76"/>
                <a:gd name="T69" fmla="*/ 82 h 83"/>
                <a:gd name="T70" fmla="*/ 30 w 76"/>
                <a:gd name="T71" fmla="*/ 82 h 83"/>
                <a:gd name="T72" fmla="*/ 32 w 76"/>
                <a:gd name="T73" fmla="*/ 80 h 83"/>
                <a:gd name="T74" fmla="*/ 34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3 w 76"/>
                <a:gd name="T83" fmla="*/ 69 h 83"/>
                <a:gd name="T84" fmla="*/ 53 w 76"/>
                <a:gd name="T85" fmla="*/ 67 h 83"/>
                <a:gd name="T86" fmla="*/ 55 w 76"/>
                <a:gd name="T87" fmla="*/ 67 h 83"/>
                <a:gd name="T88" fmla="*/ 55 w 76"/>
                <a:gd name="T89" fmla="*/ 64 h 83"/>
                <a:gd name="T90" fmla="*/ 61 w 76"/>
                <a:gd name="T91" fmla="*/ 59 h 83"/>
                <a:gd name="T92" fmla="*/ 61 w 76"/>
                <a:gd name="T93" fmla="*/ 55 h 83"/>
                <a:gd name="T94" fmla="*/ 62 w 76"/>
                <a:gd name="T95" fmla="*/ 52 h 83"/>
                <a:gd name="T96" fmla="*/ 62 w 76"/>
                <a:gd name="T97" fmla="*/ 48 h 83"/>
                <a:gd name="T98" fmla="*/ 64 w 76"/>
                <a:gd name="T99" fmla="*/ 44 h 83"/>
                <a:gd name="T100" fmla="*/ 64 w 76"/>
                <a:gd name="T101" fmla="*/ 42 h 83"/>
                <a:gd name="T102" fmla="*/ 67 w 76"/>
                <a:gd name="T103" fmla="*/ 39 h 83"/>
                <a:gd name="T104" fmla="*/ 67 w 76"/>
                <a:gd name="T105" fmla="*/ 32 h 83"/>
                <a:gd name="T106" fmla="*/ 70 w 76"/>
                <a:gd name="T107" fmla="*/ 30 h 83"/>
                <a:gd name="T108" fmla="*/ 70 w 76"/>
                <a:gd name="T109" fmla="*/ 20 h 83"/>
                <a:gd name="T110" fmla="*/ 72 w 76"/>
                <a:gd name="T111" fmla="*/ 18 h 83"/>
                <a:gd name="T112" fmla="*/ 72 w 76"/>
                <a:gd name="T113" fmla="*/ 10 h 83"/>
                <a:gd name="T114" fmla="*/ 75 w 76"/>
                <a:gd name="T115" fmla="*/ 7 h 83"/>
                <a:gd name="T116" fmla="*/ 75 w 76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5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4" y="75"/>
                  </a:lnTo>
                  <a:lnTo>
                    <a:pt x="4" y="77"/>
                  </a:lnTo>
                  <a:lnTo>
                    <a:pt x="7" y="77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7" y="39"/>
                  </a:lnTo>
                  <a:lnTo>
                    <a:pt x="67" y="32"/>
                  </a:lnTo>
                  <a:lnTo>
                    <a:pt x="70" y="30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1" name="Freeform 190"/>
            <p:cNvSpPr>
              <a:spLocks/>
            </p:cNvSpPr>
            <p:nvPr/>
          </p:nvSpPr>
          <p:spPr bwMode="auto">
            <a:xfrm>
              <a:off x="3552074" y="2250995"/>
              <a:ext cx="109300" cy="132070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4 w 78"/>
                <a:gd name="T11" fmla="*/ 4 h 83"/>
                <a:gd name="T12" fmla="*/ 61 w 78"/>
                <a:gd name="T13" fmla="*/ 6 h 83"/>
                <a:gd name="T14" fmla="*/ 58 w 78"/>
                <a:gd name="T15" fmla="*/ 6 h 83"/>
                <a:gd name="T16" fmla="*/ 57 w 78"/>
                <a:gd name="T17" fmla="*/ 8 h 83"/>
                <a:gd name="T18" fmla="*/ 54 w 78"/>
                <a:gd name="T19" fmla="*/ 8 h 83"/>
                <a:gd name="T20" fmla="*/ 52 w 78"/>
                <a:gd name="T21" fmla="*/ 11 h 83"/>
                <a:gd name="T22" fmla="*/ 46 w 78"/>
                <a:gd name="T23" fmla="*/ 11 h 83"/>
                <a:gd name="T24" fmla="*/ 39 w 78"/>
                <a:gd name="T25" fmla="*/ 18 h 83"/>
                <a:gd name="T26" fmla="*/ 33 w 78"/>
                <a:gd name="T27" fmla="*/ 18 h 83"/>
                <a:gd name="T28" fmla="*/ 27 w 78"/>
                <a:gd name="T29" fmla="*/ 25 h 83"/>
                <a:gd name="T30" fmla="*/ 24 w 78"/>
                <a:gd name="T31" fmla="*/ 25 h 83"/>
                <a:gd name="T32" fmla="*/ 11 w 78"/>
                <a:gd name="T33" fmla="*/ 36 h 83"/>
                <a:gd name="T34" fmla="*/ 8 w 78"/>
                <a:gd name="T35" fmla="*/ 36 h 83"/>
                <a:gd name="T36" fmla="*/ 8 w 78"/>
                <a:gd name="T37" fmla="*/ 38 h 83"/>
                <a:gd name="T38" fmla="*/ 5 w 78"/>
                <a:gd name="T39" fmla="*/ 40 h 83"/>
                <a:gd name="T40" fmla="*/ 5 w 78"/>
                <a:gd name="T41" fmla="*/ 43 h 83"/>
                <a:gd name="T42" fmla="*/ 3 w 78"/>
                <a:gd name="T43" fmla="*/ 45 h 83"/>
                <a:gd name="T44" fmla="*/ 3 w 78"/>
                <a:gd name="T45" fmla="*/ 52 h 83"/>
                <a:gd name="T46" fmla="*/ 0 w 78"/>
                <a:gd name="T47" fmla="*/ 57 h 83"/>
                <a:gd name="T48" fmla="*/ 0 w 78"/>
                <a:gd name="T49" fmla="*/ 68 h 83"/>
                <a:gd name="T50" fmla="*/ 3 w 78"/>
                <a:gd name="T51" fmla="*/ 70 h 83"/>
                <a:gd name="T52" fmla="*/ 3 w 78"/>
                <a:gd name="T53" fmla="*/ 75 h 83"/>
                <a:gd name="T54" fmla="*/ 5 w 78"/>
                <a:gd name="T55" fmla="*/ 75 h 83"/>
                <a:gd name="T56" fmla="*/ 8 w 78"/>
                <a:gd name="T57" fmla="*/ 77 h 83"/>
                <a:gd name="T58" fmla="*/ 8 w 78"/>
                <a:gd name="T59" fmla="*/ 80 h 83"/>
                <a:gd name="T60" fmla="*/ 11 w 78"/>
                <a:gd name="T61" fmla="*/ 80 h 83"/>
                <a:gd name="T62" fmla="*/ 13 w 78"/>
                <a:gd name="T63" fmla="*/ 82 h 83"/>
                <a:gd name="T64" fmla="*/ 31 w 78"/>
                <a:gd name="T65" fmla="*/ 82 h 83"/>
                <a:gd name="T66" fmla="*/ 33 w 78"/>
                <a:gd name="T67" fmla="*/ 80 h 83"/>
                <a:gd name="T68" fmla="*/ 36 w 78"/>
                <a:gd name="T69" fmla="*/ 80 h 83"/>
                <a:gd name="T70" fmla="*/ 39 w 78"/>
                <a:gd name="T71" fmla="*/ 77 h 83"/>
                <a:gd name="T72" fmla="*/ 44 w 78"/>
                <a:gd name="T73" fmla="*/ 77 h 83"/>
                <a:gd name="T74" fmla="*/ 58 w 78"/>
                <a:gd name="T75" fmla="*/ 63 h 83"/>
                <a:gd name="T76" fmla="*/ 58 w 78"/>
                <a:gd name="T77" fmla="*/ 61 h 83"/>
                <a:gd name="T78" fmla="*/ 61 w 78"/>
                <a:gd name="T79" fmla="*/ 58 h 83"/>
                <a:gd name="T80" fmla="*/ 61 w 78"/>
                <a:gd name="T81" fmla="*/ 57 h 83"/>
                <a:gd name="T82" fmla="*/ 64 w 78"/>
                <a:gd name="T83" fmla="*/ 55 h 83"/>
                <a:gd name="T84" fmla="*/ 64 w 78"/>
                <a:gd name="T85" fmla="*/ 50 h 83"/>
                <a:gd name="T86" fmla="*/ 66 w 78"/>
                <a:gd name="T87" fmla="*/ 48 h 83"/>
                <a:gd name="T88" fmla="*/ 66 w 78"/>
                <a:gd name="T89" fmla="*/ 45 h 83"/>
                <a:gd name="T90" fmla="*/ 69 w 78"/>
                <a:gd name="T91" fmla="*/ 43 h 83"/>
                <a:gd name="T92" fmla="*/ 69 w 78"/>
                <a:gd name="T93" fmla="*/ 36 h 83"/>
                <a:gd name="T94" fmla="*/ 72 w 78"/>
                <a:gd name="T95" fmla="*/ 33 h 83"/>
                <a:gd name="T96" fmla="*/ 72 w 78"/>
                <a:gd name="T97" fmla="*/ 27 h 83"/>
                <a:gd name="T98" fmla="*/ 74 w 78"/>
                <a:gd name="T99" fmla="*/ 25 h 83"/>
                <a:gd name="T100" fmla="*/ 74 w 78"/>
                <a:gd name="T101" fmla="*/ 11 h 83"/>
                <a:gd name="T102" fmla="*/ 77 w 78"/>
                <a:gd name="T103" fmla="*/ 8 h 83"/>
                <a:gd name="T104" fmla="*/ 77 w 78"/>
                <a:gd name="T10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7" y="8"/>
                  </a:lnTo>
                  <a:lnTo>
                    <a:pt x="54" y="8"/>
                  </a:lnTo>
                  <a:lnTo>
                    <a:pt x="52" y="11"/>
                  </a:lnTo>
                  <a:lnTo>
                    <a:pt x="46" y="11"/>
                  </a:lnTo>
                  <a:lnTo>
                    <a:pt x="39" y="18"/>
                  </a:lnTo>
                  <a:lnTo>
                    <a:pt x="33" y="18"/>
                  </a:lnTo>
                  <a:lnTo>
                    <a:pt x="27" y="25"/>
                  </a:lnTo>
                  <a:lnTo>
                    <a:pt x="24" y="25"/>
                  </a:lnTo>
                  <a:lnTo>
                    <a:pt x="11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1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8"/>
                  </a:lnTo>
                  <a:lnTo>
                    <a:pt x="61" y="57"/>
                  </a:lnTo>
                  <a:lnTo>
                    <a:pt x="64" y="55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5"/>
                  </a:lnTo>
                  <a:lnTo>
                    <a:pt x="69" y="43"/>
                  </a:lnTo>
                  <a:lnTo>
                    <a:pt x="69" y="36"/>
                  </a:lnTo>
                  <a:lnTo>
                    <a:pt x="72" y="33"/>
                  </a:lnTo>
                  <a:lnTo>
                    <a:pt x="72" y="27"/>
                  </a:lnTo>
                  <a:lnTo>
                    <a:pt x="74" y="25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2" name="Freeform 191"/>
            <p:cNvSpPr>
              <a:spLocks/>
            </p:cNvSpPr>
            <p:nvPr/>
          </p:nvSpPr>
          <p:spPr bwMode="auto">
            <a:xfrm>
              <a:off x="3591755" y="2420835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1 h 83"/>
                <a:gd name="T6" fmla="*/ 67 w 76"/>
                <a:gd name="T7" fmla="*/ 1 h 83"/>
                <a:gd name="T8" fmla="*/ 66 w 76"/>
                <a:gd name="T9" fmla="*/ 4 h 83"/>
                <a:gd name="T10" fmla="*/ 63 w 76"/>
                <a:gd name="T11" fmla="*/ 4 h 83"/>
                <a:gd name="T12" fmla="*/ 61 w 76"/>
                <a:gd name="T13" fmla="*/ 6 h 83"/>
                <a:gd name="T14" fmla="*/ 58 w 76"/>
                <a:gd name="T15" fmla="*/ 6 h 83"/>
                <a:gd name="T16" fmla="*/ 55 w 76"/>
                <a:gd name="T17" fmla="*/ 8 h 83"/>
                <a:gd name="T18" fmla="*/ 50 w 76"/>
                <a:gd name="T19" fmla="*/ 8 h 83"/>
                <a:gd name="T20" fmla="*/ 47 w 76"/>
                <a:gd name="T21" fmla="*/ 11 h 83"/>
                <a:gd name="T22" fmla="*/ 45 w 76"/>
                <a:gd name="T23" fmla="*/ 11 h 83"/>
                <a:gd name="T24" fmla="*/ 42 w 76"/>
                <a:gd name="T25" fmla="*/ 13 h 83"/>
                <a:gd name="T26" fmla="*/ 37 w 76"/>
                <a:gd name="T27" fmla="*/ 15 h 83"/>
                <a:gd name="T28" fmla="*/ 36 w 76"/>
                <a:gd name="T29" fmla="*/ 18 h 83"/>
                <a:gd name="T30" fmla="*/ 33 w 76"/>
                <a:gd name="T31" fmla="*/ 18 h 83"/>
                <a:gd name="T32" fmla="*/ 28 w 76"/>
                <a:gd name="T33" fmla="*/ 23 h 83"/>
                <a:gd name="T34" fmla="*/ 22 w 76"/>
                <a:gd name="T35" fmla="*/ 25 h 83"/>
                <a:gd name="T36" fmla="*/ 20 w 76"/>
                <a:gd name="T37" fmla="*/ 25 h 83"/>
                <a:gd name="T38" fmla="*/ 12 w 76"/>
                <a:gd name="T39" fmla="*/ 31 h 83"/>
                <a:gd name="T40" fmla="*/ 12 w 76"/>
                <a:gd name="T41" fmla="*/ 33 h 83"/>
                <a:gd name="T42" fmla="*/ 9 w 76"/>
                <a:gd name="T43" fmla="*/ 36 h 83"/>
                <a:gd name="T44" fmla="*/ 7 w 76"/>
                <a:gd name="T45" fmla="*/ 36 h 83"/>
                <a:gd name="T46" fmla="*/ 7 w 76"/>
                <a:gd name="T47" fmla="*/ 38 h 83"/>
                <a:gd name="T48" fmla="*/ 5 w 76"/>
                <a:gd name="T49" fmla="*/ 40 h 83"/>
                <a:gd name="T50" fmla="*/ 5 w 76"/>
                <a:gd name="T51" fmla="*/ 43 h 83"/>
                <a:gd name="T52" fmla="*/ 3 w 76"/>
                <a:gd name="T53" fmla="*/ 45 h 83"/>
                <a:gd name="T54" fmla="*/ 3 w 76"/>
                <a:gd name="T55" fmla="*/ 52 h 83"/>
                <a:gd name="T56" fmla="*/ 0 w 76"/>
                <a:gd name="T57" fmla="*/ 56 h 83"/>
                <a:gd name="T58" fmla="*/ 0 w 76"/>
                <a:gd name="T59" fmla="*/ 70 h 83"/>
                <a:gd name="T60" fmla="*/ 3 w 76"/>
                <a:gd name="T61" fmla="*/ 72 h 83"/>
                <a:gd name="T62" fmla="*/ 3 w 76"/>
                <a:gd name="T63" fmla="*/ 75 h 83"/>
                <a:gd name="T64" fmla="*/ 5 w 76"/>
                <a:gd name="T65" fmla="*/ 75 h 83"/>
                <a:gd name="T66" fmla="*/ 5 w 76"/>
                <a:gd name="T67" fmla="*/ 77 h 83"/>
                <a:gd name="T68" fmla="*/ 9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5 w 76"/>
                <a:gd name="T83" fmla="*/ 65 h 83"/>
                <a:gd name="T84" fmla="*/ 55 w 76"/>
                <a:gd name="T85" fmla="*/ 63 h 83"/>
                <a:gd name="T86" fmla="*/ 61 w 76"/>
                <a:gd name="T87" fmla="*/ 58 h 83"/>
                <a:gd name="T88" fmla="*/ 61 w 76"/>
                <a:gd name="T89" fmla="*/ 56 h 83"/>
                <a:gd name="T90" fmla="*/ 63 w 76"/>
                <a:gd name="T91" fmla="*/ 55 h 83"/>
                <a:gd name="T92" fmla="*/ 63 w 76"/>
                <a:gd name="T93" fmla="*/ 48 h 83"/>
                <a:gd name="T94" fmla="*/ 66 w 76"/>
                <a:gd name="T95" fmla="*/ 45 h 83"/>
                <a:gd name="T96" fmla="*/ 66 w 76"/>
                <a:gd name="T97" fmla="*/ 43 h 83"/>
                <a:gd name="T98" fmla="*/ 67 w 76"/>
                <a:gd name="T99" fmla="*/ 38 h 83"/>
                <a:gd name="T100" fmla="*/ 67 w 76"/>
                <a:gd name="T101" fmla="*/ 33 h 83"/>
                <a:gd name="T102" fmla="*/ 70 w 76"/>
                <a:gd name="T103" fmla="*/ 29 h 83"/>
                <a:gd name="T104" fmla="*/ 70 w 76"/>
                <a:gd name="T105" fmla="*/ 20 h 83"/>
                <a:gd name="T106" fmla="*/ 72 w 76"/>
                <a:gd name="T107" fmla="*/ 18 h 83"/>
                <a:gd name="T108" fmla="*/ 72 w 76"/>
                <a:gd name="T109" fmla="*/ 8 h 83"/>
                <a:gd name="T110" fmla="*/ 75 w 76"/>
                <a:gd name="T111" fmla="*/ 6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1"/>
                  </a:lnTo>
                  <a:lnTo>
                    <a:pt x="67" y="1"/>
                  </a:lnTo>
                  <a:lnTo>
                    <a:pt x="66" y="4"/>
                  </a:lnTo>
                  <a:lnTo>
                    <a:pt x="63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5" y="8"/>
                  </a:lnTo>
                  <a:lnTo>
                    <a:pt x="50" y="8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37" y="15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28" y="23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7" y="36"/>
                  </a:lnTo>
                  <a:lnTo>
                    <a:pt x="7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9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6"/>
                  </a:lnTo>
                  <a:lnTo>
                    <a:pt x="63" y="55"/>
                  </a:lnTo>
                  <a:lnTo>
                    <a:pt x="63" y="48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7" y="38"/>
                  </a:lnTo>
                  <a:lnTo>
                    <a:pt x="67" y="33"/>
                  </a:lnTo>
                  <a:lnTo>
                    <a:pt x="70" y="29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3" name="Freeform 192"/>
            <p:cNvSpPr>
              <a:spLocks/>
            </p:cNvSpPr>
            <p:nvPr/>
          </p:nvSpPr>
          <p:spPr bwMode="auto">
            <a:xfrm>
              <a:off x="3992075" y="2446712"/>
              <a:ext cx="107898" cy="135252"/>
            </a:xfrm>
            <a:custGeom>
              <a:avLst/>
              <a:gdLst>
                <a:gd name="T0" fmla="*/ 76 w 77"/>
                <a:gd name="T1" fmla="*/ 0 h 85"/>
                <a:gd name="T2" fmla="*/ 73 w 77"/>
                <a:gd name="T3" fmla="*/ 0 h 85"/>
                <a:gd name="T4" fmla="*/ 71 w 77"/>
                <a:gd name="T5" fmla="*/ 2 h 85"/>
                <a:gd name="T6" fmla="*/ 68 w 77"/>
                <a:gd name="T7" fmla="*/ 2 h 85"/>
                <a:gd name="T8" fmla="*/ 66 w 77"/>
                <a:gd name="T9" fmla="*/ 5 h 85"/>
                <a:gd name="T10" fmla="*/ 63 w 77"/>
                <a:gd name="T11" fmla="*/ 5 h 85"/>
                <a:gd name="T12" fmla="*/ 60 w 77"/>
                <a:gd name="T13" fmla="*/ 7 h 85"/>
                <a:gd name="T14" fmla="*/ 58 w 77"/>
                <a:gd name="T15" fmla="*/ 7 h 85"/>
                <a:gd name="T16" fmla="*/ 55 w 77"/>
                <a:gd name="T17" fmla="*/ 10 h 85"/>
                <a:gd name="T18" fmla="*/ 52 w 77"/>
                <a:gd name="T19" fmla="*/ 10 h 85"/>
                <a:gd name="T20" fmla="*/ 51 w 77"/>
                <a:gd name="T21" fmla="*/ 12 h 85"/>
                <a:gd name="T22" fmla="*/ 46 w 77"/>
                <a:gd name="T23" fmla="*/ 12 h 85"/>
                <a:gd name="T24" fmla="*/ 38 w 77"/>
                <a:gd name="T25" fmla="*/ 19 h 85"/>
                <a:gd name="T26" fmla="*/ 33 w 77"/>
                <a:gd name="T27" fmla="*/ 19 h 85"/>
                <a:gd name="T28" fmla="*/ 25 w 77"/>
                <a:gd name="T29" fmla="*/ 26 h 85"/>
                <a:gd name="T30" fmla="*/ 22 w 77"/>
                <a:gd name="T31" fmla="*/ 26 h 85"/>
                <a:gd name="T32" fmla="*/ 10 w 77"/>
                <a:gd name="T33" fmla="*/ 37 h 85"/>
                <a:gd name="T34" fmla="*/ 8 w 77"/>
                <a:gd name="T35" fmla="*/ 37 h 85"/>
                <a:gd name="T36" fmla="*/ 8 w 77"/>
                <a:gd name="T37" fmla="*/ 40 h 85"/>
                <a:gd name="T38" fmla="*/ 5 w 77"/>
                <a:gd name="T39" fmla="*/ 42 h 85"/>
                <a:gd name="T40" fmla="*/ 5 w 77"/>
                <a:gd name="T41" fmla="*/ 44 h 85"/>
                <a:gd name="T42" fmla="*/ 3 w 77"/>
                <a:gd name="T43" fmla="*/ 47 h 85"/>
                <a:gd name="T44" fmla="*/ 3 w 77"/>
                <a:gd name="T45" fmla="*/ 54 h 85"/>
                <a:gd name="T46" fmla="*/ 0 w 77"/>
                <a:gd name="T47" fmla="*/ 58 h 85"/>
                <a:gd name="T48" fmla="*/ 0 w 77"/>
                <a:gd name="T49" fmla="*/ 70 h 85"/>
                <a:gd name="T50" fmla="*/ 3 w 77"/>
                <a:gd name="T51" fmla="*/ 72 h 85"/>
                <a:gd name="T52" fmla="*/ 3 w 77"/>
                <a:gd name="T53" fmla="*/ 77 h 85"/>
                <a:gd name="T54" fmla="*/ 5 w 77"/>
                <a:gd name="T55" fmla="*/ 77 h 85"/>
                <a:gd name="T56" fmla="*/ 8 w 77"/>
                <a:gd name="T57" fmla="*/ 79 h 85"/>
                <a:gd name="T58" fmla="*/ 8 w 77"/>
                <a:gd name="T59" fmla="*/ 82 h 85"/>
                <a:gd name="T60" fmla="*/ 10 w 77"/>
                <a:gd name="T61" fmla="*/ 82 h 85"/>
                <a:gd name="T62" fmla="*/ 13 w 77"/>
                <a:gd name="T63" fmla="*/ 84 h 85"/>
                <a:gd name="T64" fmla="*/ 30 w 77"/>
                <a:gd name="T65" fmla="*/ 84 h 85"/>
                <a:gd name="T66" fmla="*/ 33 w 77"/>
                <a:gd name="T67" fmla="*/ 82 h 85"/>
                <a:gd name="T68" fmla="*/ 35 w 77"/>
                <a:gd name="T69" fmla="*/ 82 h 85"/>
                <a:gd name="T70" fmla="*/ 38 w 77"/>
                <a:gd name="T71" fmla="*/ 79 h 85"/>
                <a:gd name="T72" fmla="*/ 43 w 77"/>
                <a:gd name="T73" fmla="*/ 79 h 85"/>
                <a:gd name="T74" fmla="*/ 58 w 77"/>
                <a:gd name="T75" fmla="*/ 65 h 85"/>
                <a:gd name="T76" fmla="*/ 58 w 77"/>
                <a:gd name="T77" fmla="*/ 62 h 85"/>
                <a:gd name="T78" fmla="*/ 60 w 77"/>
                <a:gd name="T79" fmla="*/ 60 h 85"/>
                <a:gd name="T80" fmla="*/ 60 w 77"/>
                <a:gd name="T81" fmla="*/ 58 h 85"/>
                <a:gd name="T82" fmla="*/ 63 w 77"/>
                <a:gd name="T83" fmla="*/ 56 h 85"/>
                <a:gd name="T84" fmla="*/ 63 w 77"/>
                <a:gd name="T85" fmla="*/ 52 h 85"/>
                <a:gd name="T86" fmla="*/ 66 w 77"/>
                <a:gd name="T87" fmla="*/ 49 h 85"/>
                <a:gd name="T88" fmla="*/ 66 w 77"/>
                <a:gd name="T89" fmla="*/ 47 h 85"/>
                <a:gd name="T90" fmla="*/ 68 w 77"/>
                <a:gd name="T91" fmla="*/ 44 h 85"/>
                <a:gd name="T92" fmla="*/ 68 w 77"/>
                <a:gd name="T93" fmla="*/ 37 h 85"/>
                <a:gd name="T94" fmla="*/ 71 w 77"/>
                <a:gd name="T95" fmla="*/ 35 h 85"/>
                <a:gd name="T96" fmla="*/ 71 w 77"/>
                <a:gd name="T97" fmla="*/ 28 h 85"/>
                <a:gd name="T98" fmla="*/ 73 w 77"/>
                <a:gd name="T99" fmla="*/ 26 h 85"/>
                <a:gd name="T100" fmla="*/ 73 w 77"/>
                <a:gd name="T101" fmla="*/ 12 h 85"/>
                <a:gd name="T102" fmla="*/ 76 w 77"/>
                <a:gd name="T103" fmla="*/ 10 h 85"/>
                <a:gd name="T104" fmla="*/ 76 w 77"/>
                <a:gd name="T10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85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0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1" y="12"/>
                  </a:lnTo>
                  <a:lnTo>
                    <a:pt x="46" y="12"/>
                  </a:lnTo>
                  <a:lnTo>
                    <a:pt x="38" y="19"/>
                  </a:lnTo>
                  <a:lnTo>
                    <a:pt x="33" y="19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8" y="79"/>
                  </a:lnTo>
                  <a:lnTo>
                    <a:pt x="8" y="82"/>
                  </a:lnTo>
                  <a:lnTo>
                    <a:pt x="10" y="82"/>
                  </a:lnTo>
                  <a:lnTo>
                    <a:pt x="13" y="84"/>
                  </a:lnTo>
                  <a:lnTo>
                    <a:pt x="30" y="84"/>
                  </a:lnTo>
                  <a:lnTo>
                    <a:pt x="33" y="82"/>
                  </a:lnTo>
                  <a:lnTo>
                    <a:pt x="35" y="82"/>
                  </a:lnTo>
                  <a:lnTo>
                    <a:pt x="38" y="79"/>
                  </a:lnTo>
                  <a:lnTo>
                    <a:pt x="43" y="79"/>
                  </a:lnTo>
                  <a:lnTo>
                    <a:pt x="58" y="65"/>
                  </a:lnTo>
                  <a:lnTo>
                    <a:pt x="58" y="62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6" y="49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5"/>
                  </a:lnTo>
                  <a:lnTo>
                    <a:pt x="71" y="28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4" name="Freeform 195"/>
            <p:cNvSpPr>
              <a:spLocks/>
            </p:cNvSpPr>
            <p:nvPr/>
          </p:nvSpPr>
          <p:spPr bwMode="auto">
            <a:xfrm>
              <a:off x="3106468" y="2260542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1 h 83"/>
                <a:gd name="T30" fmla="*/ 22 w 76"/>
                <a:gd name="T31" fmla="*/ 24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8 h 83"/>
                <a:gd name="T76" fmla="*/ 42 w 76"/>
                <a:gd name="T77" fmla="*/ 78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1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4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8"/>
                  </a:lnTo>
                  <a:lnTo>
                    <a:pt x="42" y="78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1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4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5" name="Freeform 196"/>
            <p:cNvSpPr>
              <a:spLocks/>
            </p:cNvSpPr>
            <p:nvPr/>
          </p:nvSpPr>
          <p:spPr bwMode="auto">
            <a:xfrm>
              <a:off x="3329271" y="2360787"/>
              <a:ext cx="107898" cy="132070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1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6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6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9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1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6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6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6" name="Freeform 197"/>
            <p:cNvSpPr>
              <a:spLocks/>
            </p:cNvSpPr>
            <p:nvPr/>
          </p:nvSpPr>
          <p:spPr bwMode="auto">
            <a:xfrm>
              <a:off x="3538507" y="2591512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3 w 76"/>
                <a:gd name="T17" fmla="*/ 10 h 83"/>
                <a:gd name="T18" fmla="*/ 50 w 76"/>
                <a:gd name="T19" fmla="*/ 10 h 83"/>
                <a:gd name="T20" fmla="*/ 45 w 76"/>
                <a:gd name="T21" fmla="*/ 12 h 83"/>
                <a:gd name="T22" fmla="*/ 42 w 76"/>
                <a:gd name="T23" fmla="*/ 14 h 83"/>
                <a:gd name="T24" fmla="*/ 39 w 76"/>
                <a:gd name="T25" fmla="*/ 14 h 83"/>
                <a:gd name="T26" fmla="*/ 37 w 76"/>
                <a:gd name="T27" fmla="*/ 17 h 83"/>
                <a:gd name="T28" fmla="*/ 32 w 76"/>
                <a:gd name="T29" fmla="*/ 19 h 83"/>
                <a:gd name="T30" fmla="*/ 30 w 76"/>
                <a:gd name="T31" fmla="*/ 19 h 83"/>
                <a:gd name="T32" fmla="*/ 22 w 76"/>
                <a:gd name="T33" fmla="*/ 25 h 83"/>
                <a:gd name="T34" fmla="*/ 20 w 76"/>
                <a:gd name="T35" fmla="*/ 25 h 83"/>
                <a:gd name="T36" fmla="*/ 9 w 76"/>
                <a:gd name="T37" fmla="*/ 34 h 83"/>
                <a:gd name="T38" fmla="*/ 7 w 76"/>
                <a:gd name="T39" fmla="*/ 34 h 83"/>
                <a:gd name="T40" fmla="*/ 7 w 76"/>
                <a:gd name="T41" fmla="*/ 37 h 83"/>
                <a:gd name="T42" fmla="*/ 4 w 76"/>
                <a:gd name="T43" fmla="*/ 39 h 83"/>
                <a:gd name="T44" fmla="*/ 4 w 76"/>
                <a:gd name="T45" fmla="*/ 42 h 83"/>
                <a:gd name="T46" fmla="*/ 1 w 76"/>
                <a:gd name="T47" fmla="*/ 46 h 83"/>
                <a:gd name="T48" fmla="*/ 1 w 76"/>
                <a:gd name="T49" fmla="*/ 52 h 83"/>
                <a:gd name="T50" fmla="*/ 0 w 76"/>
                <a:gd name="T51" fmla="*/ 55 h 83"/>
                <a:gd name="T52" fmla="*/ 0 w 76"/>
                <a:gd name="T53" fmla="*/ 69 h 83"/>
                <a:gd name="T54" fmla="*/ 1 w 76"/>
                <a:gd name="T55" fmla="*/ 71 h 83"/>
                <a:gd name="T56" fmla="*/ 1 w 76"/>
                <a:gd name="T57" fmla="*/ 74 h 83"/>
                <a:gd name="T58" fmla="*/ 9 w 76"/>
                <a:gd name="T59" fmla="*/ 80 h 83"/>
                <a:gd name="T60" fmla="*/ 12 w 76"/>
                <a:gd name="T61" fmla="*/ 80 h 83"/>
                <a:gd name="T62" fmla="*/ 12 w 76"/>
                <a:gd name="T63" fmla="*/ 82 h 83"/>
                <a:gd name="T64" fmla="*/ 30 w 76"/>
                <a:gd name="T65" fmla="*/ 82 h 83"/>
                <a:gd name="T66" fmla="*/ 32 w 76"/>
                <a:gd name="T67" fmla="*/ 80 h 83"/>
                <a:gd name="T68" fmla="*/ 34 w 76"/>
                <a:gd name="T69" fmla="*/ 80 h 83"/>
                <a:gd name="T70" fmla="*/ 37 w 76"/>
                <a:gd name="T71" fmla="*/ 77 h 83"/>
                <a:gd name="T72" fmla="*/ 42 w 76"/>
                <a:gd name="T73" fmla="*/ 77 h 83"/>
                <a:gd name="T74" fmla="*/ 53 w 76"/>
                <a:gd name="T75" fmla="*/ 69 h 83"/>
                <a:gd name="T76" fmla="*/ 53 w 76"/>
                <a:gd name="T77" fmla="*/ 67 h 83"/>
                <a:gd name="T78" fmla="*/ 55 w 76"/>
                <a:gd name="T79" fmla="*/ 67 h 83"/>
                <a:gd name="T80" fmla="*/ 58 w 76"/>
                <a:gd name="T81" fmla="*/ 64 h 83"/>
                <a:gd name="T82" fmla="*/ 58 w 76"/>
                <a:gd name="T83" fmla="*/ 62 h 83"/>
                <a:gd name="T84" fmla="*/ 61 w 76"/>
                <a:gd name="T85" fmla="*/ 59 h 83"/>
                <a:gd name="T86" fmla="*/ 61 w 76"/>
                <a:gd name="T87" fmla="*/ 55 h 83"/>
                <a:gd name="T88" fmla="*/ 62 w 76"/>
                <a:gd name="T89" fmla="*/ 52 h 83"/>
                <a:gd name="T90" fmla="*/ 62 w 76"/>
                <a:gd name="T91" fmla="*/ 50 h 83"/>
                <a:gd name="T92" fmla="*/ 64 w 76"/>
                <a:gd name="T93" fmla="*/ 49 h 83"/>
                <a:gd name="T94" fmla="*/ 64 w 76"/>
                <a:gd name="T95" fmla="*/ 44 h 83"/>
                <a:gd name="T96" fmla="*/ 67 w 76"/>
                <a:gd name="T97" fmla="*/ 42 h 83"/>
                <a:gd name="T98" fmla="*/ 67 w 76"/>
                <a:gd name="T99" fmla="*/ 34 h 83"/>
                <a:gd name="T100" fmla="*/ 70 w 76"/>
                <a:gd name="T101" fmla="*/ 32 h 83"/>
                <a:gd name="T102" fmla="*/ 70 w 76"/>
                <a:gd name="T103" fmla="*/ 27 h 83"/>
                <a:gd name="T104" fmla="*/ 72 w 76"/>
                <a:gd name="T105" fmla="*/ 23 h 83"/>
                <a:gd name="T106" fmla="*/ 72 w 76"/>
                <a:gd name="T107" fmla="*/ 12 h 83"/>
                <a:gd name="T108" fmla="*/ 75 w 76"/>
                <a:gd name="T109" fmla="*/ 10 h 83"/>
                <a:gd name="T110" fmla="*/ 75 w 76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3" y="10"/>
                  </a:lnTo>
                  <a:lnTo>
                    <a:pt x="50" y="10"/>
                  </a:lnTo>
                  <a:lnTo>
                    <a:pt x="45" y="12"/>
                  </a:lnTo>
                  <a:lnTo>
                    <a:pt x="42" y="14"/>
                  </a:lnTo>
                  <a:lnTo>
                    <a:pt x="39" y="14"/>
                  </a:lnTo>
                  <a:lnTo>
                    <a:pt x="37" y="17"/>
                  </a:lnTo>
                  <a:lnTo>
                    <a:pt x="32" y="19"/>
                  </a:lnTo>
                  <a:lnTo>
                    <a:pt x="30" y="19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6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9"/>
                  </a:lnTo>
                  <a:lnTo>
                    <a:pt x="64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7" name="Freeform 198"/>
            <p:cNvSpPr>
              <a:spLocks/>
            </p:cNvSpPr>
            <p:nvPr/>
          </p:nvSpPr>
          <p:spPr bwMode="auto">
            <a:xfrm>
              <a:off x="3106468" y="2459442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7 h 83"/>
                <a:gd name="T76" fmla="*/ 42 w 76"/>
                <a:gd name="T77" fmla="*/ 77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0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3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0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8" name="Freeform 231"/>
            <p:cNvSpPr>
              <a:spLocks/>
            </p:cNvSpPr>
            <p:nvPr/>
          </p:nvSpPr>
          <p:spPr bwMode="auto">
            <a:xfrm>
              <a:off x="2801045" y="2266862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4 h 83"/>
                <a:gd name="T10" fmla="*/ 60 w 77"/>
                <a:gd name="T11" fmla="*/ 4 h 83"/>
                <a:gd name="T12" fmla="*/ 58 w 77"/>
                <a:gd name="T13" fmla="*/ 6 h 83"/>
                <a:gd name="T14" fmla="*/ 56 w 77"/>
                <a:gd name="T15" fmla="*/ 6 h 83"/>
                <a:gd name="T16" fmla="*/ 51 w 77"/>
                <a:gd name="T17" fmla="*/ 8 h 83"/>
                <a:gd name="T18" fmla="*/ 48 w 77"/>
                <a:gd name="T19" fmla="*/ 8 h 83"/>
                <a:gd name="T20" fmla="*/ 43 w 77"/>
                <a:gd name="T21" fmla="*/ 13 h 83"/>
                <a:gd name="T22" fmla="*/ 38 w 77"/>
                <a:gd name="T23" fmla="*/ 13 h 83"/>
                <a:gd name="T24" fmla="*/ 33 w 77"/>
                <a:gd name="T25" fmla="*/ 18 h 83"/>
                <a:gd name="T26" fmla="*/ 30 w 77"/>
                <a:gd name="T27" fmla="*/ 18 h 83"/>
                <a:gd name="T28" fmla="*/ 28 w 77"/>
                <a:gd name="T29" fmla="*/ 20 h 83"/>
                <a:gd name="T30" fmla="*/ 24 w 77"/>
                <a:gd name="T31" fmla="*/ 23 h 83"/>
                <a:gd name="T32" fmla="*/ 21 w 77"/>
                <a:gd name="T33" fmla="*/ 25 h 83"/>
                <a:gd name="T34" fmla="*/ 18 w 77"/>
                <a:gd name="T35" fmla="*/ 25 h 83"/>
                <a:gd name="T36" fmla="*/ 13 w 77"/>
                <a:gd name="T37" fmla="*/ 30 h 83"/>
                <a:gd name="T38" fmla="*/ 13 w 77"/>
                <a:gd name="T39" fmla="*/ 31 h 83"/>
                <a:gd name="T40" fmla="*/ 10 w 77"/>
                <a:gd name="T41" fmla="*/ 33 h 83"/>
                <a:gd name="T42" fmla="*/ 8 w 77"/>
                <a:gd name="T43" fmla="*/ 33 h 83"/>
                <a:gd name="T44" fmla="*/ 8 w 77"/>
                <a:gd name="T45" fmla="*/ 36 h 83"/>
                <a:gd name="T46" fmla="*/ 5 w 77"/>
                <a:gd name="T47" fmla="*/ 38 h 83"/>
                <a:gd name="T48" fmla="*/ 5 w 77"/>
                <a:gd name="T49" fmla="*/ 40 h 83"/>
                <a:gd name="T50" fmla="*/ 3 w 77"/>
                <a:gd name="T51" fmla="*/ 45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0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4 w 77"/>
                <a:gd name="T83" fmla="*/ 68 h 83"/>
                <a:gd name="T84" fmla="*/ 54 w 77"/>
                <a:gd name="T85" fmla="*/ 65 h 83"/>
                <a:gd name="T86" fmla="*/ 56 w 77"/>
                <a:gd name="T87" fmla="*/ 65 h 83"/>
                <a:gd name="T88" fmla="*/ 56 w 77"/>
                <a:gd name="T89" fmla="*/ 63 h 83"/>
                <a:gd name="T90" fmla="*/ 60 w 77"/>
                <a:gd name="T91" fmla="*/ 58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3 h 83"/>
                <a:gd name="T100" fmla="*/ 66 w 77"/>
                <a:gd name="T101" fmla="*/ 40 h 83"/>
                <a:gd name="T102" fmla="*/ 68 w 77"/>
                <a:gd name="T103" fmla="*/ 38 h 83"/>
                <a:gd name="T104" fmla="*/ 68 w 77"/>
                <a:gd name="T105" fmla="*/ 31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8 h 83"/>
                <a:gd name="T112" fmla="*/ 73 w 77"/>
                <a:gd name="T113" fmla="*/ 8 h 83"/>
                <a:gd name="T114" fmla="*/ 76 w 77"/>
                <a:gd name="T115" fmla="*/ 6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0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4" y="23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0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0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4" y="68"/>
                  </a:lnTo>
                  <a:lnTo>
                    <a:pt x="54" y="65"/>
                  </a:lnTo>
                  <a:lnTo>
                    <a:pt x="56" y="65"/>
                  </a:lnTo>
                  <a:lnTo>
                    <a:pt x="56" y="63"/>
                  </a:lnTo>
                  <a:lnTo>
                    <a:pt x="60" y="58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1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6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09" name="Freeform 233"/>
            <p:cNvSpPr>
              <a:spLocks/>
            </p:cNvSpPr>
            <p:nvPr/>
          </p:nvSpPr>
          <p:spPr bwMode="auto">
            <a:xfrm>
              <a:off x="2567522" y="2369239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2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4 w 76"/>
                <a:gd name="T47" fmla="*/ 39 h 83"/>
                <a:gd name="T48" fmla="*/ 4 w 76"/>
                <a:gd name="T49" fmla="*/ 42 h 83"/>
                <a:gd name="T50" fmla="*/ 1 w 76"/>
                <a:gd name="T51" fmla="*/ 45 h 83"/>
                <a:gd name="T52" fmla="*/ 1 w 76"/>
                <a:gd name="T53" fmla="*/ 52 h 83"/>
                <a:gd name="T54" fmla="*/ 0 w 76"/>
                <a:gd name="T55" fmla="*/ 55 h 83"/>
                <a:gd name="T56" fmla="*/ 0 w 76"/>
                <a:gd name="T57" fmla="*/ 71 h 83"/>
                <a:gd name="T58" fmla="*/ 4 w 76"/>
                <a:gd name="T59" fmla="*/ 75 h 83"/>
                <a:gd name="T60" fmla="*/ 4 w 76"/>
                <a:gd name="T61" fmla="*/ 77 h 83"/>
                <a:gd name="T62" fmla="*/ 7 w 76"/>
                <a:gd name="T63" fmla="*/ 77 h 83"/>
                <a:gd name="T64" fmla="*/ 7 w 76"/>
                <a:gd name="T65" fmla="*/ 80 h 83"/>
                <a:gd name="T66" fmla="*/ 9 w 76"/>
                <a:gd name="T67" fmla="*/ 80 h 83"/>
                <a:gd name="T68" fmla="*/ 12 w 76"/>
                <a:gd name="T69" fmla="*/ 82 h 83"/>
                <a:gd name="T70" fmla="*/ 30 w 76"/>
                <a:gd name="T71" fmla="*/ 82 h 83"/>
                <a:gd name="T72" fmla="*/ 32 w 76"/>
                <a:gd name="T73" fmla="*/ 80 h 83"/>
                <a:gd name="T74" fmla="*/ 34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3 w 76"/>
                <a:gd name="T83" fmla="*/ 69 h 83"/>
                <a:gd name="T84" fmla="*/ 53 w 76"/>
                <a:gd name="T85" fmla="*/ 67 h 83"/>
                <a:gd name="T86" fmla="*/ 55 w 76"/>
                <a:gd name="T87" fmla="*/ 67 h 83"/>
                <a:gd name="T88" fmla="*/ 55 w 76"/>
                <a:gd name="T89" fmla="*/ 64 h 83"/>
                <a:gd name="T90" fmla="*/ 61 w 76"/>
                <a:gd name="T91" fmla="*/ 59 h 83"/>
                <a:gd name="T92" fmla="*/ 61 w 76"/>
                <a:gd name="T93" fmla="*/ 55 h 83"/>
                <a:gd name="T94" fmla="*/ 62 w 76"/>
                <a:gd name="T95" fmla="*/ 52 h 83"/>
                <a:gd name="T96" fmla="*/ 62 w 76"/>
                <a:gd name="T97" fmla="*/ 48 h 83"/>
                <a:gd name="T98" fmla="*/ 64 w 76"/>
                <a:gd name="T99" fmla="*/ 44 h 83"/>
                <a:gd name="T100" fmla="*/ 64 w 76"/>
                <a:gd name="T101" fmla="*/ 42 h 83"/>
                <a:gd name="T102" fmla="*/ 67 w 76"/>
                <a:gd name="T103" fmla="*/ 39 h 83"/>
                <a:gd name="T104" fmla="*/ 67 w 76"/>
                <a:gd name="T105" fmla="*/ 32 h 83"/>
                <a:gd name="T106" fmla="*/ 70 w 76"/>
                <a:gd name="T107" fmla="*/ 30 h 83"/>
                <a:gd name="T108" fmla="*/ 70 w 76"/>
                <a:gd name="T109" fmla="*/ 20 h 83"/>
                <a:gd name="T110" fmla="*/ 72 w 76"/>
                <a:gd name="T111" fmla="*/ 18 h 83"/>
                <a:gd name="T112" fmla="*/ 72 w 76"/>
                <a:gd name="T113" fmla="*/ 10 h 83"/>
                <a:gd name="T114" fmla="*/ 75 w 76"/>
                <a:gd name="T115" fmla="*/ 7 h 83"/>
                <a:gd name="T116" fmla="*/ 75 w 76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5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4" y="75"/>
                  </a:lnTo>
                  <a:lnTo>
                    <a:pt x="4" y="77"/>
                  </a:lnTo>
                  <a:lnTo>
                    <a:pt x="7" y="77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7" y="39"/>
                  </a:lnTo>
                  <a:lnTo>
                    <a:pt x="67" y="32"/>
                  </a:lnTo>
                  <a:lnTo>
                    <a:pt x="70" y="30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110" name="Freeform 245"/>
            <p:cNvSpPr>
              <a:spLocks/>
            </p:cNvSpPr>
            <p:nvPr/>
          </p:nvSpPr>
          <p:spPr bwMode="auto">
            <a:xfrm>
              <a:off x="2736012" y="2659229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3 w 76"/>
                <a:gd name="T21" fmla="*/ 14 h 83"/>
                <a:gd name="T22" fmla="*/ 38 w 76"/>
                <a:gd name="T23" fmla="*/ 14 h 83"/>
                <a:gd name="T24" fmla="*/ 30 w 76"/>
                <a:gd name="T25" fmla="*/ 21 h 83"/>
                <a:gd name="T26" fmla="*/ 28 w 76"/>
                <a:gd name="T27" fmla="*/ 21 h 83"/>
                <a:gd name="T28" fmla="*/ 22 w 76"/>
                <a:gd name="T29" fmla="*/ 24 h 83"/>
                <a:gd name="T30" fmla="*/ 8 w 76"/>
                <a:gd name="T31" fmla="*/ 37 h 83"/>
                <a:gd name="T32" fmla="*/ 8 w 76"/>
                <a:gd name="T33" fmla="*/ 39 h 83"/>
                <a:gd name="T34" fmla="*/ 5 w 76"/>
                <a:gd name="T35" fmla="*/ 42 h 83"/>
                <a:gd name="T36" fmla="*/ 5 w 76"/>
                <a:gd name="T37" fmla="*/ 44 h 83"/>
                <a:gd name="T38" fmla="*/ 3 w 76"/>
                <a:gd name="T39" fmla="*/ 46 h 83"/>
                <a:gd name="T40" fmla="*/ 3 w 76"/>
                <a:gd name="T41" fmla="*/ 52 h 83"/>
                <a:gd name="T42" fmla="*/ 0 w 76"/>
                <a:gd name="T43" fmla="*/ 57 h 83"/>
                <a:gd name="T44" fmla="*/ 0 w 76"/>
                <a:gd name="T45" fmla="*/ 71 h 83"/>
                <a:gd name="T46" fmla="*/ 3 w 76"/>
                <a:gd name="T47" fmla="*/ 74 h 83"/>
                <a:gd name="T48" fmla="*/ 3 w 76"/>
                <a:gd name="T49" fmla="*/ 76 h 83"/>
                <a:gd name="T50" fmla="*/ 5 w 76"/>
                <a:gd name="T51" fmla="*/ 76 h 83"/>
                <a:gd name="T52" fmla="*/ 5 w 76"/>
                <a:gd name="T53" fmla="*/ 78 h 83"/>
                <a:gd name="T54" fmla="*/ 11 w 76"/>
                <a:gd name="T55" fmla="*/ 82 h 83"/>
                <a:gd name="T56" fmla="*/ 30 w 76"/>
                <a:gd name="T57" fmla="*/ 82 h 83"/>
                <a:gd name="T58" fmla="*/ 33 w 76"/>
                <a:gd name="T59" fmla="*/ 81 h 83"/>
                <a:gd name="T60" fmla="*/ 36 w 76"/>
                <a:gd name="T61" fmla="*/ 81 h 83"/>
                <a:gd name="T62" fmla="*/ 38 w 76"/>
                <a:gd name="T63" fmla="*/ 78 h 83"/>
                <a:gd name="T64" fmla="*/ 41 w 76"/>
                <a:gd name="T65" fmla="*/ 78 h 83"/>
                <a:gd name="T66" fmla="*/ 45 w 76"/>
                <a:gd name="T67" fmla="*/ 76 h 83"/>
                <a:gd name="T68" fmla="*/ 53 w 76"/>
                <a:gd name="T69" fmla="*/ 69 h 83"/>
                <a:gd name="T70" fmla="*/ 53 w 76"/>
                <a:gd name="T71" fmla="*/ 67 h 83"/>
                <a:gd name="T72" fmla="*/ 55 w 76"/>
                <a:gd name="T73" fmla="*/ 67 h 83"/>
                <a:gd name="T74" fmla="*/ 55 w 76"/>
                <a:gd name="T75" fmla="*/ 64 h 83"/>
                <a:gd name="T76" fmla="*/ 61 w 76"/>
                <a:gd name="T77" fmla="*/ 59 h 83"/>
                <a:gd name="T78" fmla="*/ 61 w 76"/>
                <a:gd name="T79" fmla="*/ 55 h 83"/>
                <a:gd name="T80" fmla="*/ 63 w 76"/>
                <a:gd name="T81" fmla="*/ 52 h 83"/>
                <a:gd name="T82" fmla="*/ 63 w 76"/>
                <a:gd name="T83" fmla="*/ 49 h 83"/>
                <a:gd name="T84" fmla="*/ 66 w 76"/>
                <a:gd name="T85" fmla="*/ 44 h 83"/>
                <a:gd name="T86" fmla="*/ 66 w 76"/>
                <a:gd name="T87" fmla="*/ 42 h 83"/>
                <a:gd name="T88" fmla="*/ 68 w 76"/>
                <a:gd name="T89" fmla="*/ 39 h 83"/>
                <a:gd name="T90" fmla="*/ 68 w 76"/>
                <a:gd name="T91" fmla="*/ 32 h 83"/>
                <a:gd name="T92" fmla="*/ 71 w 76"/>
                <a:gd name="T93" fmla="*/ 30 h 83"/>
                <a:gd name="T94" fmla="*/ 71 w 76"/>
                <a:gd name="T95" fmla="*/ 21 h 83"/>
                <a:gd name="T96" fmla="*/ 74 w 76"/>
                <a:gd name="T97" fmla="*/ 19 h 83"/>
                <a:gd name="T98" fmla="*/ 74 w 76"/>
                <a:gd name="T99" fmla="*/ 10 h 83"/>
                <a:gd name="T100" fmla="*/ 75 w 76"/>
                <a:gd name="T101" fmla="*/ 7 h 83"/>
                <a:gd name="T102" fmla="*/ 75 w 76"/>
                <a:gd name="T10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1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11" name="Grup 110"/>
          <p:cNvGrpSpPr/>
          <p:nvPr/>
        </p:nvGrpSpPr>
        <p:grpSpPr>
          <a:xfrm>
            <a:off x="5134745" y="3698588"/>
            <a:ext cx="3468688" cy="622300"/>
            <a:chOff x="5134745" y="2675904"/>
            <a:chExt cx="3468688" cy="622300"/>
          </a:xfrm>
        </p:grpSpPr>
        <p:sp>
          <p:nvSpPr>
            <p:cNvPr id="112" name="Oval 5"/>
            <p:cNvSpPr>
              <a:spLocks noChangeArrowheads="1"/>
            </p:cNvSpPr>
            <p:nvPr/>
          </p:nvSpPr>
          <p:spPr bwMode="auto">
            <a:xfrm>
              <a:off x="6566670" y="2894979"/>
              <a:ext cx="90488" cy="80962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3" name="Oval 6"/>
            <p:cNvSpPr>
              <a:spLocks noChangeArrowheads="1"/>
            </p:cNvSpPr>
            <p:nvPr/>
          </p:nvSpPr>
          <p:spPr bwMode="auto">
            <a:xfrm>
              <a:off x="5984058" y="2729879"/>
              <a:ext cx="30162" cy="20637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4" name="Oval 7"/>
            <p:cNvSpPr>
              <a:spLocks noChangeArrowheads="1"/>
            </p:cNvSpPr>
            <p:nvPr/>
          </p:nvSpPr>
          <p:spPr bwMode="auto">
            <a:xfrm>
              <a:off x="5541145" y="2729879"/>
              <a:ext cx="50800" cy="20637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5" name="Oval 8"/>
            <p:cNvSpPr>
              <a:spLocks noChangeArrowheads="1"/>
            </p:cNvSpPr>
            <p:nvPr/>
          </p:nvSpPr>
          <p:spPr bwMode="auto">
            <a:xfrm>
              <a:off x="7474720" y="2729879"/>
              <a:ext cx="28575" cy="20637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6" name="Oval 9"/>
            <p:cNvSpPr>
              <a:spLocks noChangeArrowheads="1"/>
            </p:cNvSpPr>
            <p:nvPr/>
          </p:nvSpPr>
          <p:spPr bwMode="auto">
            <a:xfrm>
              <a:off x="7896995" y="2729879"/>
              <a:ext cx="50800" cy="20637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7" name="Oval 10"/>
            <p:cNvSpPr>
              <a:spLocks noChangeArrowheads="1"/>
            </p:cNvSpPr>
            <p:nvPr/>
          </p:nvSpPr>
          <p:spPr bwMode="auto">
            <a:xfrm>
              <a:off x="6233295" y="2899741"/>
              <a:ext cx="28575" cy="20638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8" name="Oval 11"/>
            <p:cNvSpPr>
              <a:spLocks noChangeArrowheads="1"/>
            </p:cNvSpPr>
            <p:nvPr/>
          </p:nvSpPr>
          <p:spPr bwMode="auto">
            <a:xfrm>
              <a:off x="5788795" y="2899741"/>
              <a:ext cx="50800" cy="20638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19" name="Oval 12"/>
            <p:cNvSpPr>
              <a:spLocks noChangeArrowheads="1"/>
            </p:cNvSpPr>
            <p:nvPr/>
          </p:nvSpPr>
          <p:spPr bwMode="auto">
            <a:xfrm>
              <a:off x="6295208" y="2675904"/>
              <a:ext cx="25400" cy="3651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0" name="Oval 13"/>
            <p:cNvSpPr>
              <a:spLocks noChangeArrowheads="1"/>
            </p:cNvSpPr>
            <p:nvPr/>
          </p:nvSpPr>
          <p:spPr bwMode="auto">
            <a:xfrm>
              <a:off x="5891983" y="2675904"/>
              <a:ext cx="26987" cy="3651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1" name="Oval 14"/>
            <p:cNvSpPr>
              <a:spLocks noChangeArrowheads="1"/>
            </p:cNvSpPr>
            <p:nvPr/>
          </p:nvSpPr>
          <p:spPr bwMode="auto">
            <a:xfrm>
              <a:off x="7722370" y="2899741"/>
              <a:ext cx="30163" cy="20638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2" name="Oval 15"/>
            <p:cNvSpPr>
              <a:spLocks noChangeArrowheads="1"/>
            </p:cNvSpPr>
            <p:nvPr/>
          </p:nvSpPr>
          <p:spPr bwMode="auto">
            <a:xfrm>
              <a:off x="8144645" y="2899741"/>
              <a:ext cx="50800" cy="20638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23" name="Oval 16"/>
            <p:cNvSpPr>
              <a:spLocks noChangeArrowheads="1"/>
            </p:cNvSpPr>
            <p:nvPr/>
          </p:nvSpPr>
          <p:spPr bwMode="auto">
            <a:xfrm>
              <a:off x="7663633" y="2675904"/>
              <a:ext cx="26987" cy="3651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grpSp>
          <p:nvGrpSpPr>
            <p:cNvPr id="124" name="Group 31"/>
            <p:cNvGrpSpPr>
              <a:grpSpLocks/>
            </p:cNvGrpSpPr>
            <p:nvPr/>
          </p:nvGrpSpPr>
          <p:grpSpPr bwMode="auto">
            <a:xfrm>
              <a:off x="7725545" y="2744166"/>
              <a:ext cx="344488" cy="554038"/>
              <a:chOff x="3300" y="1626"/>
              <a:chExt cx="217" cy="349"/>
            </a:xfrm>
          </p:grpSpPr>
          <p:sp>
            <p:nvSpPr>
              <p:cNvPr id="174" name="Freeform 32"/>
              <p:cNvSpPr>
                <a:spLocks/>
              </p:cNvSpPr>
              <p:nvPr/>
            </p:nvSpPr>
            <p:spPr bwMode="auto">
              <a:xfrm>
                <a:off x="3300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75" name="Freeform 33"/>
              <p:cNvSpPr>
                <a:spLocks/>
              </p:cNvSpPr>
              <p:nvPr/>
            </p:nvSpPr>
            <p:spPr bwMode="auto">
              <a:xfrm>
                <a:off x="3300" y="1860"/>
                <a:ext cx="217" cy="115"/>
              </a:xfrm>
              <a:custGeom>
                <a:avLst/>
                <a:gdLst>
                  <a:gd name="T0" fmla="*/ 0 w 217"/>
                  <a:gd name="T1" fmla="*/ 76 h 115"/>
                  <a:gd name="T2" fmla="*/ 2 w 217"/>
                  <a:gd name="T3" fmla="*/ 80 h 115"/>
                  <a:gd name="T4" fmla="*/ 4 w 217"/>
                  <a:gd name="T5" fmla="*/ 83 h 115"/>
                  <a:gd name="T6" fmla="*/ 6 w 217"/>
                  <a:gd name="T7" fmla="*/ 85 h 115"/>
                  <a:gd name="T8" fmla="*/ 7 w 217"/>
                  <a:gd name="T9" fmla="*/ 88 h 115"/>
                  <a:gd name="T10" fmla="*/ 11 w 217"/>
                  <a:gd name="T11" fmla="*/ 90 h 115"/>
                  <a:gd name="T12" fmla="*/ 13 w 217"/>
                  <a:gd name="T13" fmla="*/ 91 h 115"/>
                  <a:gd name="T14" fmla="*/ 15 w 217"/>
                  <a:gd name="T15" fmla="*/ 94 h 115"/>
                  <a:gd name="T16" fmla="*/ 18 w 217"/>
                  <a:gd name="T17" fmla="*/ 96 h 115"/>
                  <a:gd name="T18" fmla="*/ 22 w 217"/>
                  <a:gd name="T19" fmla="*/ 98 h 115"/>
                  <a:gd name="T20" fmla="*/ 26 w 217"/>
                  <a:gd name="T21" fmla="*/ 99 h 115"/>
                  <a:gd name="T22" fmla="*/ 29 w 217"/>
                  <a:gd name="T23" fmla="*/ 100 h 115"/>
                  <a:gd name="T24" fmla="*/ 33 w 217"/>
                  <a:gd name="T25" fmla="*/ 102 h 115"/>
                  <a:gd name="T26" fmla="*/ 37 w 217"/>
                  <a:gd name="T27" fmla="*/ 104 h 115"/>
                  <a:gd name="T28" fmla="*/ 42 w 217"/>
                  <a:gd name="T29" fmla="*/ 106 h 115"/>
                  <a:gd name="T30" fmla="*/ 46 w 217"/>
                  <a:gd name="T31" fmla="*/ 107 h 115"/>
                  <a:gd name="T32" fmla="*/ 49 w 217"/>
                  <a:gd name="T33" fmla="*/ 108 h 115"/>
                  <a:gd name="T34" fmla="*/ 55 w 217"/>
                  <a:gd name="T35" fmla="*/ 110 h 115"/>
                  <a:gd name="T36" fmla="*/ 64 w 217"/>
                  <a:gd name="T37" fmla="*/ 110 h 115"/>
                  <a:gd name="T38" fmla="*/ 70 w 217"/>
                  <a:gd name="T39" fmla="*/ 112 h 115"/>
                  <a:gd name="T40" fmla="*/ 75 w 217"/>
                  <a:gd name="T41" fmla="*/ 113 h 115"/>
                  <a:gd name="T42" fmla="*/ 83 w 217"/>
                  <a:gd name="T43" fmla="*/ 114 h 115"/>
                  <a:gd name="T44" fmla="*/ 133 w 217"/>
                  <a:gd name="T45" fmla="*/ 113 h 115"/>
                  <a:gd name="T46" fmla="*/ 141 w 217"/>
                  <a:gd name="T47" fmla="*/ 112 h 115"/>
                  <a:gd name="T48" fmla="*/ 152 w 217"/>
                  <a:gd name="T49" fmla="*/ 112 h 115"/>
                  <a:gd name="T50" fmla="*/ 158 w 217"/>
                  <a:gd name="T51" fmla="*/ 110 h 115"/>
                  <a:gd name="T52" fmla="*/ 161 w 217"/>
                  <a:gd name="T53" fmla="*/ 109 h 115"/>
                  <a:gd name="T54" fmla="*/ 168 w 217"/>
                  <a:gd name="T55" fmla="*/ 107 h 115"/>
                  <a:gd name="T56" fmla="*/ 176 w 217"/>
                  <a:gd name="T57" fmla="*/ 105 h 115"/>
                  <a:gd name="T58" fmla="*/ 179 w 217"/>
                  <a:gd name="T59" fmla="*/ 104 h 115"/>
                  <a:gd name="T60" fmla="*/ 183 w 217"/>
                  <a:gd name="T61" fmla="*/ 102 h 115"/>
                  <a:gd name="T62" fmla="*/ 187 w 217"/>
                  <a:gd name="T63" fmla="*/ 100 h 115"/>
                  <a:gd name="T64" fmla="*/ 190 w 217"/>
                  <a:gd name="T65" fmla="*/ 98 h 115"/>
                  <a:gd name="T66" fmla="*/ 194 w 217"/>
                  <a:gd name="T67" fmla="*/ 96 h 115"/>
                  <a:gd name="T68" fmla="*/ 198 w 217"/>
                  <a:gd name="T69" fmla="*/ 94 h 115"/>
                  <a:gd name="T70" fmla="*/ 202 w 217"/>
                  <a:gd name="T71" fmla="*/ 92 h 115"/>
                  <a:gd name="T72" fmla="*/ 205 w 217"/>
                  <a:gd name="T73" fmla="*/ 89 h 115"/>
                  <a:gd name="T74" fmla="*/ 209 w 217"/>
                  <a:gd name="T75" fmla="*/ 85 h 115"/>
                  <a:gd name="T76" fmla="*/ 211 w 217"/>
                  <a:gd name="T77" fmla="*/ 83 h 115"/>
                  <a:gd name="T78" fmla="*/ 213 w 217"/>
                  <a:gd name="T79" fmla="*/ 80 h 115"/>
                  <a:gd name="T80" fmla="*/ 214 w 217"/>
                  <a:gd name="T81" fmla="*/ 76 h 115"/>
                  <a:gd name="T82" fmla="*/ 216 w 217"/>
                  <a:gd name="T8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7" h="115">
                    <a:moveTo>
                      <a:pt x="0" y="0"/>
                    </a:moveTo>
                    <a:lnTo>
                      <a:pt x="0" y="76"/>
                    </a:lnTo>
                    <a:lnTo>
                      <a:pt x="2" y="76"/>
                    </a:lnTo>
                    <a:lnTo>
                      <a:pt x="2" y="80"/>
                    </a:lnTo>
                    <a:lnTo>
                      <a:pt x="4" y="80"/>
                    </a:lnTo>
                    <a:lnTo>
                      <a:pt x="4" y="83"/>
                    </a:lnTo>
                    <a:lnTo>
                      <a:pt x="6" y="83"/>
                    </a:lnTo>
                    <a:lnTo>
                      <a:pt x="6" y="85"/>
                    </a:lnTo>
                    <a:lnTo>
                      <a:pt x="7" y="85"/>
                    </a:lnTo>
                    <a:lnTo>
                      <a:pt x="7" y="88"/>
                    </a:lnTo>
                    <a:lnTo>
                      <a:pt x="9" y="88"/>
                    </a:lnTo>
                    <a:lnTo>
                      <a:pt x="11" y="90"/>
                    </a:lnTo>
                    <a:lnTo>
                      <a:pt x="11" y="91"/>
                    </a:lnTo>
                    <a:lnTo>
                      <a:pt x="13" y="91"/>
                    </a:lnTo>
                    <a:lnTo>
                      <a:pt x="15" y="93"/>
                    </a:lnTo>
                    <a:lnTo>
                      <a:pt x="15" y="94"/>
                    </a:lnTo>
                    <a:lnTo>
                      <a:pt x="18" y="94"/>
                    </a:lnTo>
                    <a:lnTo>
                      <a:pt x="18" y="96"/>
                    </a:lnTo>
                    <a:lnTo>
                      <a:pt x="20" y="96"/>
                    </a:lnTo>
                    <a:lnTo>
                      <a:pt x="22" y="98"/>
                    </a:lnTo>
                    <a:lnTo>
                      <a:pt x="24" y="98"/>
                    </a:lnTo>
                    <a:lnTo>
                      <a:pt x="26" y="99"/>
                    </a:lnTo>
                    <a:lnTo>
                      <a:pt x="26" y="100"/>
                    </a:lnTo>
                    <a:lnTo>
                      <a:pt x="29" y="100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5" y="104"/>
                    </a:lnTo>
                    <a:lnTo>
                      <a:pt x="37" y="104"/>
                    </a:lnTo>
                    <a:lnTo>
                      <a:pt x="40" y="104"/>
                    </a:lnTo>
                    <a:lnTo>
                      <a:pt x="42" y="106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9" y="107"/>
                    </a:lnTo>
                    <a:lnTo>
                      <a:pt x="49" y="108"/>
                    </a:lnTo>
                    <a:lnTo>
                      <a:pt x="53" y="108"/>
                    </a:lnTo>
                    <a:lnTo>
                      <a:pt x="55" y="110"/>
                    </a:lnTo>
                    <a:lnTo>
                      <a:pt x="58" y="110"/>
                    </a:lnTo>
                    <a:lnTo>
                      <a:pt x="64" y="110"/>
                    </a:lnTo>
                    <a:lnTo>
                      <a:pt x="64" y="112"/>
                    </a:lnTo>
                    <a:lnTo>
                      <a:pt x="70" y="112"/>
                    </a:lnTo>
                    <a:lnTo>
                      <a:pt x="75" y="112"/>
                    </a:lnTo>
                    <a:lnTo>
                      <a:pt x="75" y="113"/>
                    </a:lnTo>
                    <a:lnTo>
                      <a:pt x="83" y="113"/>
                    </a:lnTo>
                    <a:lnTo>
                      <a:pt x="83" y="114"/>
                    </a:lnTo>
                    <a:lnTo>
                      <a:pt x="133" y="114"/>
                    </a:lnTo>
                    <a:lnTo>
                      <a:pt x="133" y="113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7" y="112"/>
                    </a:lnTo>
                    <a:lnTo>
                      <a:pt x="152" y="112"/>
                    </a:lnTo>
                    <a:lnTo>
                      <a:pt x="152" y="110"/>
                    </a:lnTo>
                    <a:lnTo>
                      <a:pt x="158" y="110"/>
                    </a:lnTo>
                    <a:lnTo>
                      <a:pt x="161" y="110"/>
                    </a:lnTo>
                    <a:lnTo>
                      <a:pt x="161" y="109"/>
                    </a:lnTo>
                    <a:lnTo>
                      <a:pt x="165" y="108"/>
                    </a:lnTo>
                    <a:lnTo>
                      <a:pt x="168" y="107"/>
                    </a:lnTo>
                    <a:lnTo>
                      <a:pt x="172" y="106"/>
                    </a:lnTo>
                    <a:lnTo>
                      <a:pt x="176" y="105"/>
                    </a:lnTo>
                    <a:lnTo>
                      <a:pt x="176" y="104"/>
                    </a:lnTo>
                    <a:lnTo>
                      <a:pt x="179" y="104"/>
                    </a:lnTo>
                    <a:lnTo>
                      <a:pt x="183" y="103"/>
                    </a:lnTo>
                    <a:lnTo>
                      <a:pt x="183" y="102"/>
                    </a:lnTo>
                    <a:lnTo>
                      <a:pt x="187" y="101"/>
                    </a:lnTo>
                    <a:lnTo>
                      <a:pt x="187" y="100"/>
                    </a:lnTo>
                    <a:lnTo>
                      <a:pt x="190" y="100"/>
                    </a:lnTo>
                    <a:lnTo>
                      <a:pt x="190" y="98"/>
                    </a:lnTo>
                    <a:lnTo>
                      <a:pt x="194" y="98"/>
                    </a:lnTo>
                    <a:lnTo>
                      <a:pt x="194" y="96"/>
                    </a:lnTo>
                    <a:lnTo>
                      <a:pt x="198" y="96"/>
                    </a:lnTo>
                    <a:lnTo>
                      <a:pt x="198" y="94"/>
                    </a:lnTo>
                    <a:lnTo>
                      <a:pt x="202" y="94"/>
                    </a:lnTo>
                    <a:lnTo>
                      <a:pt x="202" y="92"/>
                    </a:lnTo>
                    <a:lnTo>
                      <a:pt x="205" y="91"/>
                    </a:lnTo>
                    <a:lnTo>
                      <a:pt x="205" y="89"/>
                    </a:lnTo>
                    <a:lnTo>
                      <a:pt x="209" y="88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1" y="83"/>
                    </a:lnTo>
                    <a:lnTo>
                      <a:pt x="213" y="83"/>
                    </a:lnTo>
                    <a:lnTo>
                      <a:pt x="213" y="80"/>
                    </a:lnTo>
                    <a:lnTo>
                      <a:pt x="214" y="80"/>
                    </a:lnTo>
                    <a:lnTo>
                      <a:pt x="214" y="76"/>
                    </a:lnTo>
                    <a:lnTo>
                      <a:pt x="216" y="76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76" name="Group 34"/>
              <p:cNvGrpSpPr>
                <a:grpSpLocks/>
              </p:cNvGrpSpPr>
              <p:nvPr/>
            </p:nvGrpSpPr>
            <p:grpSpPr bwMode="auto">
              <a:xfrm>
                <a:off x="3300" y="1626"/>
                <a:ext cx="217" cy="85"/>
                <a:chOff x="3300" y="1626"/>
                <a:chExt cx="217" cy="85"/>
              </a:xfrm>
            </p:grpSpPr>
            <p:sp>
              <p:nvSpPr>
                <p:cNvPr id="178" name="Freeform 35"/>
                <p:cNvSpPr>
                  <a:spLocks/>
                </p:cNvSpPr>
                <p:nvPr/>
              </p:nvSpPr>
              <p:spPr bwMode="auto">
                <a:xfrm>
                  <a:off x="3300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79" name="Freeform 36"/>
                <p:cNvSpPr>
                  <a:spLocks/>
                </p:cNvSpPr>
                <p:nvPr/>
              </p:nvSpPr>
              <p:spPr bwMode="auto">
                <a:xfrm>
                  <a:off x="3300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77" name="Oval 37"/>
              <p:cNvSpPr>
                <a:spLocks noChangeArrowheads="1"/>
              </p:cNvSpPr>
              <p:nvPr/>
            </p:nvSpPr>
            <p:spPr bwMode="auto">
              <a:xfrm>
                <a:off x="3304" y="184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5" name="Group 52"/>
            <p:cNvGrpSpPr>
              <a:grpSpLocks/>
            </p:cNvGrpSpPr>
            <p:nvPr/>
          </p:nvGrpSpPr>
          <p:grpSpPr bwMode="auto">
            <a:xfrm>
              <a:off x="6049145" y="2744166"/>
              <a:ext cx="344488" cy="554038"/>
              <a:chOff x="2244" y="1626"/>
              <a:chExt cx="217" cy="349"/>
            </a:xfrm>
          </p:grpSpPr>
          <p:sp>
            <p:nvSpPr>
              <p:cNvPr id="168" name="Freeform 53"/>
              <p:cNvSpPr>
                <a:spLocks/>
              </p:cNvSpPr>
              <p:nvPr/>
            </p:nvSpPr>
            <p:spPr bwMode="auto">
              <a:xfrm>
                <a:off x="2244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9" name="Freeform 54"/>
              <p:cNvSpPr>
                <a:spLocks/>
              </p:cNvSpPr>
              <p:nvPr/>
            </p:nvSpPr>
            <p:spPr bwMode="auto">
              <a:xfrm>
                <a:off x="2244" y="1860"/>
                <a:ext cx="217" cy="115"/>
              </a:xfrm>
              <a:custGeom>
                <a:avLst/>
                <a:gdLst>
                  <a:gd name="T0" fmla="*/ 0 w 217"/>
                  <a:gd name="T1" fmla="*/ 76 h 115"/>
                  <a:gd name="T2" fmla="*/ 2 w 217"/>
                  <a:gd name="T3" fmla="*/ 80 h 115"/>
                  <a:gd name="T4" fmla="*/ 4 w 217"/>
                  <a:gd name="T5" fmla="*/ 83 h 115"/>
                  <a:gd name="T6" fmla="*/ 6 w 217"/>
                  <a:gd name="T7" fmla="*/ 85 h 115"/>
                  <a:gd name="T8" fmla="*/ 7 w 217"/>
                  <a:gd name="T9" fmla="*/ 88 h 115"/>
                  <a:gd name="T10" fmla="*/ 11 w 217"/>
                  <a:gd name="T11" fmla="*/ 90 h 115"/>
                  <a:gd name="T12" fmla="*/ 13 w 217"/>
                  <a:gd name="T13" fmla="*/ 91 h 115"/>
                  <a:gd name="T14" fmla="*/ 15 w 217"/>
                  <a:gd name="T15" fmla="*/ 94 h 115"/>
                  <a:gd name="T16" fmla="*/ 18 w 217"/>
                  <a:gd name="T17" fmla="*/ 96 h 115"/>
                  <a:gd name="T18" fmla="*/ 22 w 217"/>
                  <a:gd name="T19" fmla="*/ 98 h 115"/>
                  <a:gd name="T20" fmla="*/ 26 w 217"/>
                  <a:gd name="T21" fmla="*/ 99 h 115"/>
                  <a:gd name="T22" fmla="*/ 29 w 217"/>
                  <a:gd name="T23" fmla="*/ 100 h 115"/>
                  <a:gd name="T24" fmla="*/ 33 w 217"/>
                  <a:gd name="T25" fmla="*/ 102 h 115"/>
                  <a:gd name="T26" fmla="*/ 37 w 217"/>
                  <a:gd name="T27" fmla="*/ 104 h 115"/>
                  <a:gd name="T28" fmla="*/ 42 w 217"/>
                  <a:gd name="T29" fmla="*/ 106 h 115"/>
                  <a:gd name="T30" fmla="*/ 46 w 217"/>
                  <a:gd name="T31" fmla="*/ 107 h 115"/>
                  <a:gd name="T32" fmla="*/ 49 w 217"/>
                  <a:gd name="T33" fmla="*/ 108 h 115"/>
                  <a:gd name="T34" fmla="*/ 55 w 217"/>
                  <a:gd name="T35" fmla="*/ 110 h 115"/>
                  <a:gd name="T36" fmla="*/ 64 w 217"/>
                  <a:gd name="T37" fmla="*/ 110 h 115"/>
                  <a:gd name="T38" fmla="*/ 70 w 217"/>
                  <a:gd name="T39" fmla="*/ 112 h 115"/>
                  <a:gd name="T40" fmla="*/ 75 w 217"/>
                  <a:gd name="T41" fmla="*/ 113 h 115"/>
                  <a:gd name="T42" fmla="*/ 83 w 217"/>
                  <a:gd name="T43" fmla="*/ 114 h 115"/>
                  <a:gd name="T44" fmla="*/ 133 w 217"/>
                  <a:gd name="T45" fmla="*/ 113 h 115"/>
                  <a:gd name="T46" fmla="*/ 141 w 217"/>
                  <a:gd name="T47" fmla="*/ 112 h 115"/>
                  <a:gd name="T48" fmla="*/ 152 w 217"/>
                  <a:gd name="T49" fmla="*/ 112 h 115"/>
                  <a:gd name="T50" fmla="*/ 158 w 217"/>
                  <a:gd name="T51" fmla="*/ 110 h 115"/>
                  <a:gd name="T52" fmla="*/ 161 w 217"/>
                  <a:gd name="T53" fmla="*/ 109 h 115"/>
                  <a:gd name="T54" fmla="*/ 168 w 217"/>
                  <a:gd name="T55" fmla="*/ 107 h 115"/>
                  <a:gd name="T56" fmla="*/ 176 w 217"/>
                  <a:gd name="T57" fmla="*/ 105 h 115"/>
                  <a:gd name="T58" fmla="*/ 179 w 217"/>
                  <a:gd name="T59" fmla="*/ 104 h 115"/>
                  <a:gd name="T60" fmla="*/ 183 w 217"/>
                  <a:gd name="T61" fmla="*/ 102 h 115"/>
                  <a:gd name="T62" fmla="*/ 187 w 217"/>
                  <a:gd name="T63" fmla="*/ 100 h 115"/>
                  <a:gd name="T64" fmla="*/ 190 w 217"/>
                  <a:gd name="T65" fmla="*/ 98 h 115"/>
                  <a:gd name="T66" fmla="*/ 194 w 217"/>
                  <a:gd name="T67" fmla="*/ 96 h 115"/>
                  <a:gd name="T68" fmla="*/ 198 w 217"/>
                  <a:gd name="T69" fmla="*/ 94 h 115"/>
                  <a:gd name="T70" fmla="*/ 202 w 217"/>
                  <a:gd name="T71" fmla="*/ 92 h 115"/>
                  <a:gd name="T72" fmla="*/ 205 w 217"/>
                  <a:gd name="T73" fmla="*/ 89 h 115"/>
                  <a:gd name="T74" fmla="*/ 209 w 217"/>
                  <a:gd name="T75" fmla="*/ 85 h 115"/>
                  <a:gd name="T76" fmla="*/ 211 w 217"/>
                  <a:gd name="T77" fmla="*/ 83 h 115"/>
                  <a:gd name="T78" fmla="*/ 213 w 217"/>
                  <a:gd name="T79" fmla="*/ 80 h 115"/>
                  <a:gd name="T80" fmla="*/ 214 w 217"/>
                  <a:gd name="T81" fmla="*/ 76 h 115"/>
                  <a:gd name="T82" fmla="*/ 216 w 217"/>
                  <a:gd name="T8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7" h="115">
                    <a:moveTo>
                      <a:pt x="0" y="0"/>
                    </a:moveTo>
                    <a:lnTo>
                      <a:pt x="0" y="76"/>
                    </a:lnTo>
                    <a:lnTo>
                      <a:pt x="2" y="76"/>
                    </a:lnTo>
                    <a:lnTo>
                      <a:pt x="2" y="80"/>
                    </a:lnTo>
                    <a:lnTo>
                      <a:pt x="4" y="80"/>
                    </a:lnTo>
                    <a:lnTo>
                      <a:pt x="4" y="83"/>
                    </a:lnTo>
                    <a:lnTo>
                      <a:pt x="6" y="83"/>
                    </a:lnTo>
                    <a:lnTo>
                      <a:pt x="6" y="85"/>
                    </a:lnTo>
                    <a:lnTo>
                      <a:pt x="7" y="85"/>
                    </a:lnTo>
                    <a:lnTo>
                      <a:pt x="7" y="88"/>
                    </a:lnTo>
                    <a:lnTo>
                      <a:pt x="9" y="88"/>
                    </a:lnTo>
                    <a:lnTo>
                      <a:pt x="11" y="90"/>
                    </a:lnTo>
                    <a:lnTo>
                      <a:pt x="11" y="91"/>
                    </a:lnTo>
                    <a:lnTo>
                      <a:pt x="13" y="91"/>
                    </a:lnTo>
                    <a:lnTo>
                      <a:pt x="15" y="93"/>
                    </a:lnTo>
                    <a:lnTo>
                      <a:pt x="15" y="94"/>
                    </a:lnTo>
                    <a:lnTo>
                      <a:pt x="18" y="94"/>
                    </a:lnTo>
                    <a:lnTo>
                      <a:pt x="18" y="96"/>
                    </a:lnTo>
                    <a:lnTo>
                      <a:pt x="20" y="96"/>
                    </a:lnTo>
                    <a:lnTo>
                      <a:pt x="22" y="98"/>
                    </a:lnTo>
                    <a:lnTo>
                      <a:pt x="24" y="98"/>
                    </a:lnTo>
                    <a:lnTo>
                      <a:pt x="26" y="99"/>
                    </a:lnTo>
                    <a:lnTo>
                      <a:pt x="26" y="100"/>
                    </a:lnTo>
                    <a:lnTo>
                      <a:pt x="29" y="100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5" y="104"/>
                    </a:lnTo>
                    <a:lnTo>
                      <a:pt x="37" y="104"/>
                    </a:lnTo>
                    <a:lnTo>
                      <a:pt x="40" y="104"/>
                    </a:lnTo>
                    <a:lnTo>
                      <a:pt x="42" y="106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9" y="107"/>
                    </a:lnTo>
                    <a:lnTo>
                      <a:pt x="49" y="108"/>
                    </a:lnTo>
                    <a:lnTo>
                      <a:pt x="53" y="108"/>
                    </a:lnTo>
                    <a:lnTo>
                      <a:pt x="55" y="110"/>
                    </a:lnTo>
                    <a:lnTo>
                      <a:pt x="58" y="110"/>
                    </a:lnTo>
                    <a:lnTo>
                      <a:pt x="64" y="110"/>
                    </a:lnTo>
                    <a:lnTo>
                      <a:pt x="64" y="112"/>
                    </a:lnTo>
                    <a:lnTo>
                      <a:pt x="70" y="112"/>
                    </a:lnTo>
                    <a:lnTo>
                      <a:pt x="75" y="112"/>
                    </a:lnTo>
                    <a:lnTo>
                      <a:pt x="75" y="113"/>
                    </a:lnTo>
                    <a:lnTo>
                      <a:pt x="83" y="113"/>
                    </a:lnTo>
                    <a:lnTo>
                      <a:pt x="83" y="114"/>
                    </a:lnTo>
                    <a:lnTo>
                      <a:pt x="133" y="114"/>
                    </a:lnTo>
                    <a:lnTo>
                      <a:pt x="133" y="113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7" y="112"/>
                    </a:lnTo>
                    <a:lnTo>
                      <a:pt x="152" y="112"/>
                    </a:lnTo>
                    <a:lnTo>
                      <a:pt x="152" y="110"/>
                    </a:lnTo>
                    <a:lnTo>
                      <a:pt x="158" y="110"/>
                    </a:lnTo>
                    <a:lnTo>
                      <a:pt x="161" y="110"/>
                    </a:lnTo>
                    <a:lnTo>
                      <a:pt x="161" y="109"/>
                    </a:lnTo>
                    <a:lnTo>
                      <a:pt x="165" y="108"/>
                    </a:lnTo>
                    <a:lnTo>
                      <a:pt x="168" y="107"/>
                    </a:lnTo>
                    <a:lnTo>
                      <a:pt x="172" y="106"/>
                    </a:lnTo>
                    <a:lnTo>
                      <a:pt x="176" y="105"/>
                    </a:lnTo>
                    <a:lnTo>
                      <a:pt x="176" y="104"/>
                    </a:lnTo>
                    <a:lnTo>
                      <a:pt x="179" y="104"/>
                    </a:lnTo>
                    <a:lnTo>
                      <a:pt x="183" y="103"/>
                    </a:lnTo>
                    <a:lnTo>
                      <a:pt x="183" y="102"/>
                    </a:lnTo>
                    <a:lnTo>
                      <a:pt x="187" y="101"/>
                    </a:lnTo>
                    <a:lnTo>
                      <a:pt x="187" y="100"/>
                    </a:lnTo>
                    <a:lnTo>
                      <a:pt x="190" y="100"/>
                    </a:lnTo>
                    <a:lnTo>
                      <a:pt x="190" y="98"/>
                    </a:lnTo>
                    <a:lnTo>
                      <a:pt x="194" y="98"/>
                    </a:lnTo>
                    <a:lnTo>
                      <a:pt x="194" y="96"/>
                    </a:lnTo>
                    <a:lnTo>
                      <a:pt x="198" y="96"/>
                    </a:lnTo>
                    <a:lnTo>
                      <a:pt x="198" y="94"/>
                    </a:lnTo>
                    <a:lnTo>
                      <a:pt x="202" y="94"/>
                    </a:lnTo>
                    <a:lnTo>
                      <a:pt x="202" y="92"/>
                    </a:lnTo>
                    <a:lnTo>
                      <a:pt x="205" y="91"/>
                    </a:lnTo>
                    <a:lnTo>
                      <a:pt x="205" y="89"/>
                    </a:lnTo>
                    <a:lnTo>
                      <a:pt x="209" y="88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1" y="83"/>
                    </a:lnTo>
                    <a:lnTo>
                      <a:pt x="213" y="83"/>
                    </a:lnTo>
                    <a:lnTo>
                      <a:pt x="213" y="80"/>
                    </a:lnTo>
                    <a:lnTo>
                      <a:pt x="214" y="80"/>
                    </a:lnTo>
                    <a:lnTo>
                      <a:pt x="214" y="76"/>
                    </a:lnTo>
                    <a:lnTo>
                      <a:pt x="216" y="76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70" name="Group 55"/>
              <p:cNvGrpSpPr>
                <a:grpSpLocks/>
              </p:cNvGrpSpPr>
              <p:nvPr/>
            </p:nvGrpSpPr>
            <p:grpSpPr bwMode="auto">
              <a:xfrm>
                <a:off x="2244" y="1626"/>
                <a:ext cx="217" cy="85"/>
                <a:chOff x="2244" y="1626"/>
                <a:chExt cx="217" cy="85"/>
              </a:xfrm>
            </p:grpSpPr>
            <p:sp>
              <p:nvSpPr>
                <p:cNvPr id="172" name="Freeform 56"/>
                <p:cNvSpPr>
                  <a:spLocks/>
                </p:cNvSpPr>
                <p:nvPr/>
              </p:nvSpPr>
              <p:spPr bwMode="auto">
                <a:xfrm>
                  <a:off x="2244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73" name="Freeform 57"/>
                <p:cNvSpPr>
                  <a:spLocks/>
                </p:cNvSpPr>
                <p:nvPr/>
              </p:nvSpPr>
              <p:spPr bwMode="auto">
                <a:xfrm>
                  <a:off x="2244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71" name="Oval 58"/>
              <p:cNvSpPr>
                <a:spLocks noChangeArrowheads="1"/>
              </p:cNvSpPr>
              <p:nvPr/>
            </p:nvSpPr>
            <p:spPr bwMode="auto">
              <a:xfrm>
                <a:off x="2248" y="184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6" name="Group 59"/>
            <p:cNvGrpSpPr>
              <a:grpSpLocks/>
            </p:cNvGrpSpPr>
            <p:nvPr/>
          </p:nvGrpSpPr>
          <p:grpSpPr bwMode="auto">
            <a:xfrm>
              <a:off x="5591945" y="2744166"/>
              <a:ext cx="344488" cy="554038"/>
              <a:chOff x="1956" y="1626"/>
              <a:chExt cx="217" cy="349"/>
            </a:xfrm>
          </p:grpSpPr>
          <p:sp>
            <p:nvSpPr>
              <p:cNvPr id="162" name="Freeform 60"/>
              <p:cNvSpPr>
                <a:spLocks/>
              </p:cNvSpPr>
              <p:nvPr/>
            </p:nvSpPr>
            <p:spPr bwMode="auto">
              <a:xfrm>
                <a:off x="195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63" name="Freeform 61"/>
              <p:cNvSpPr>
                <a:spLocks/>
              </p:cNvSpPr>
              <p:nvPr/>
            </p:nvSpPr>
            <p:spPr bwMode="auto">
              <a:xfrm>
                <a:off x="1956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64" name="Group 62"/>
              <p:cNvGrpSpPr>
                <a:grpSpLocks/>
              </p:cNvGrpSpPr>
              <p:nvPr/>
            </p:nvGrpSpPr>
            <p:grpSpPr bwMode="auto">
              <a:xfrm>
                <a:off x="1956" y="1626"/>
                <a:ext cx="217" cy="85"/>
                <a:chOff x="1956" y="1626"/>
                <a:chExt cx="217" cy="85"/>
              </a:xfrm>
            </p:grpSpPr>
            <p:sp>
              <p:nvSpPr>
                <p:cNvPr id="166" name="Freeform 63"/>
                <p:cNvSpPr>
                  <a:spLocks/>
                </p:cNvSpPr>
                <p:nvPr/>
              </p:nvSpPr>
              <p:spPr bwMode="auto">
                <a:xfrm>
                  <a:off x="195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7" name="Freeform 64"/>
                <p:cNvSpPr>
                  <a:spLocks/>
                </p:cNvSpPr>
                <p:nvPr/>
              </p:nvSpPr>
              <p:spPr bwMode="auto">
                <a:xfrm>
                  <a:off x="195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65" name="Oval 65"/>
              <p:cNvSpPr>
                <a:spLocks noChangeArrowheads="1"/>
              </p:cNvSpPr>
              <p:nvPr/>
            </p:nvSpPr>
            <p:spPr bwMode="auto">
              <a:xfrm>
                <a:off x="1960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7" name="Group 66"/>
            <p:cNvGrpSpPr>
              <a:grpSpLocks/>
            </p:cNvGrpSpPr>
            <p:nvPr/>
          </p:nvGrpSpPr>
          <p:grpSpPr bwMode="auto">
            <a:xfrm>
              <a:off x="8258945" y="2744166"/>
              <a:ext cx="344488" cy="554038"/>
              <a:chOff x="3636" y="1626"/>
              <a:chExt cx="217" cy="349"/>
            </a:xfrm>
          </p:grpSpPr>
          <p:sp>
            <p:nvSpPr>
              <p:cNvPr id="156" name="Freeform 67"/>
              <p:cNvSpPr>
                <a:spLocks/>
              </p:cNvSpPr>
              <p:nvPr/>
            </p:nvSpPr>
            <p:spPr bwMode="auto">
              <a:xfrm>
                <a:off x="363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57" name="Freeform 68"/>
              <p:cNvSpPr>
                <a:spLocks/>
              </p:cNvSpPr>
              <p:nvPr/>
            </p:nvSpPr>
            <p:spPr bwMode="auto">
              <a:xfrm>
                <a:off x="3672" y="1908"/>
                <a:ext cx="145" cy="49"/>
              </a:xfrm>
              <a:custGeom>
                <a:avLst/>
                <a:gdLst>
                  <a:gd name="T0" fmla="*/ 0 w 145"/>
                  <a:gd name="T1" fmla="*/ 32 h 49"/>
                  <a:gd name="T2" fmla="*/ 1 w 145"/>
                  <a:gd name="T3" fmla="*/ 34 h 49"/>
                  <a:gd name="T4" fmla="*/ 3 w 145"/>
                  <a:gd name="T5" fmla="*/ 35 h 49"/>
                  <a:gd name="T6" fmla="*/ 4 w 145"/>
                  <a:gd name="T7" fmla="*/ 36 h 49"/>
                  <a:gd name="T8" fmla="*/ 5 w 145"/>
                  <a:gd name="T9" fmla="*/ 37 h 49"/>
                  <a:gd name="T10" fmla="*/ 7 w 145"/>
                  <a:gd name="T11" fmla="*/ 38 h 49"/>
                  <a:gd name="T12" fmla="*/ 10 w 145"/>
                  <a:gd name="T13" fmla="*/ 39 h 49"/>
                  <a:gd name="T14" fmla="*/ 12 w 145"/>
                  <a:gd name="T15" fmla="*/ 40 h 49"/>
                  <a:gd name="T16" fmla="*/ 15 w 145"/>
                  <a:gd name="T17" fmla="*/ 41 h 49"/>
                  <a:gd name="T18" fmla="*/ 17 w 145"/>
                  <a:gd name="T19" fmla="*/ 42 h 49"/>
                  <a:gd name="T20" fmla="*/ 21 w 145"/>
                  <a:gd name="T21" fmla="*/ 43 h 49"/>
                  <a:gd name="T22" fmla="*/ 23 w 145"/>
                  <a:gd name="T23" fmla="*/ 44 h 49"/>
                  <a:gd name="T24" fmla="*/ 27 w 145"/>
                  <a:gd name="T25" fmla="*/ 44 h 49"/>
                  <a:gd name="T26" fmla="*/ 31 w 145"/>
                  <a:gd name="T27" fmla="*/ 45 h 49"/>
                  <a:gd name="T28" fmla="*/ 36 w 145"/>
                  <a:gd name="T29" fmla="*/ 45 h 49"/>
                  <a:gd name="T30" fmla="*/ 39 w 145"/>
                  <a:gd name="T31" fmla="*/ 46 h 49"/>
                  <a:gd name="T32" fmla="*/ 43 w 145"/>
                  <a:gd name="T33" fmla="*/ 47 h 49"/>
                  <a:gd name="T34" fmla="*/ 50 w 145"/>
                  <a:gd name="T35" fmla="*/ 47 h 49"/>
                  <a:gd name="T36" fmla="*/ 55 w 145"/>
                  <a:gd name="T37" fmla="*/ 48 h 49"/>
                  <a:gd name="T38" fmla="*/ 94 w 145"/>
                  <a:gd name="T39" fmla="*/ 48 h 49"/>
                  <a:gd name="T40" fmla="*/ 98 w 145"/>
                  <a:gd name="T41" fmla="*/ 47 h 49"/>
                  <a:gd name="T42" fmla="*/ 101 w 145"/>
                  <a:gd name="T43" fmla="*/ 46 h 49"/>
                  <a:gd name="T44" fmla="*/ 107 w 145"/>
                  <a:gd name="T45" fmla="*/ 46 h 49"/>
                  <a:gd name="T46" fmla="*/ 112 w 145"/>
                  <a:gd name="T47" fmla="*/ 45 h 49"/>
                  <a:gd name="T48" fmla="*/ 117 w 145"/>
                  <a:gd name="T49" fmla="*/ 44 h 49"/>
                  <a:gd name="T50" fmla="*/ 122 w 145"/>
                  <a:gd name="T51" fmla="*/ 43 h 49"/>
                  <a:gd name="T52" fmla="*/ 127 w 145"/>
                  <a:gd name="T53" fmla="*/ 42 h 49"/>
                  <a:gd name="T54" fmla="*/ 129 w 145"/>
                  <a:gd name="T55" fmla="*/ 41 h 49"/>
                  <a:gd name="T56" fmla="*/ 134 w 145"/>
                  <a:gd name="T57" fmla="*/ 40 h 49"/>
                  <a:gd name="T58" fmla="*/ 137 w 145"/>
                  <a:gd name="T59" fmla="*/ 38 h 49"/>
                  <a:gd name="T60" fmla="*/ 139 w 145"/>
                  <a:gd name="T61" fmla="*/ 37 h 49"/>
                  <a:gd name="T62" fmla="*/ 141 w 145"/>
                  <a:gd name="T63" fmla="*/ 36 h 49"/>
                  <a:gd name="T64" fmla="*/ 142 w 145"/>
                  <a:gd name="T65" fmla="*/ 35 h 49"/>
                  <a:gd name="T66" fmla="*/ 143 w 145"/>
                  <a:gd name="T67" fmla="*/ 34 h 49"/>
                  <a:gd name="T68" fmla="*/ 144 w 145"/>
                  <a:gd name="T69" fmla="*/ 32 h 49"/>
                  <a:gd name="T70" fmla="*/ 0 w 145"/>
                  <a:gd name="T7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5" h="49">
                    <a:moveTo>
                      <a:pt x="0" y="0"/>
                    </a:moveTo>
                    <a:lnTo>
                      <a:pt x="0" y="32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3" y="34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4" y="36"/>
                    </a:lnTo>
                    <a:lnTo>
                      <a:pt x="5" y="36"/>
                    </a:lnTo>
                    <a:lnTo>
                      <a:pt x="5" y="37"/>
                    </a:lnTo>
                    <a:lnTo>
                      <a:pt x="6" y="37"/>
                    </a:lnTo>
                    <a:lnTo>
                      <a:pt x="7" y="38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5" y="41"/>
                    </a:lnTo>
                    <a:lnTo>
                      <a:pt x="16" y="41"/>
                    </a:lnTo>
                    <a:lnTo>
                      <a:pt x="17" y="42"/>
                    </a:lnTo>
                    <a:lnTo>
                      <a:pt x="19" y="42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3" y="44"/>
                    </a:lnTo>
                    <a:lnTo>
                      <a:pt x="24" y="44"/>
                    </a:lnTo>
                    <a:lnTo>
                      <a:pt x="27" y="44"/>
                    </a:lnTo>
                    <a:lnTo>
                      <a:pt x="28" y="45"/>
                    </a:lnTo>
                    <a:lnTo>
                      <a:pt x="31" y="45"/>
                    </a:lnTo>
                    <a:lnTo>
                      <a:pt x="33" y="45"/>
                    </a:lnTo>
                    <a:lnTo>
                      <a:pt x="36" y="45"/>
                    </a:lnTo>
                    <a:lnTo>
                      <a:pt x="37" y="46"/>
                    </a:lnTo>
                    <a:lnTo>
                      <a:pt x="39" y="46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7" y="47"/>
                    </a:lnTo>
                    <a:lnTo>
                      <a:pt x="50" y="47"/>
                    </a:lnTo>
                    <a:lnTo>
                      <a:pt x="50" y="48"/>
                    </a:lnTo>
                    <a:lnTo>
                      <a:pt x="55" y="48"/>
                    </a:lnTo>
                    <a:lnTo>
                      <a:pt x="89" y="48"/>
                    </a:lnTo>
                    <a:lnTo>
                      <a:pt x="94" y="48"/>
                    </a:lnTo>
                    <a:lnTo>
                      <a:pt x="94" y="47"/>
                    </a:lnTo>
                    <a:lnTo>
                      <a:pt x="98" y="47"/>
                    </a:lnTo>
                    <a:lnTo>
                      <a:pt x="101" y="47"/>
                    </a:lnTo>
                    <a:lnTo>
                      <a:pt x="101" y="46"/>
                    </a:lnTo>
                    <a:lnTo>
                      <a:pt x="105" y="46"/>
                    </a:lnTo>
                    <a:lnTo>
                      <a:pt x="107" y="46"/>
                    </a:lnTo>
                    <a:lnTo>
                      <a:pt x="110" y="45"/>
                    </a:lnTo>
                    <a:lnTo>
                      <a:pt x="112" y="45"/>
                    </a:lnTo>
                    <a:lnTo>
                      <a:pt x="115" y="45"/>
                    </a:lnTo>
                    <a:lnTo>
                      <a:pt x="117" y="44"/>
                    </a:lnTo>
                    <a:lnTo>
                      <a:pt x="120" y="44"/>
                    </a:lnTo>
                    <a:lnTo>
                      <a:pt x="122" y="43"/>
                    </a:lnTo>
                    <a:lnTo>
                      <a:pt x="125" y="42"/>
                    </a:lnTo>
                    <a:lnTo>
                      <a:pt x="127" y="42"/>
                    </a:lnTo>
                    <a:lnTo>
                      <a:pt x="127" y="41"/>
                    </a:lnTo>
                    <a:lnTo>
                      <a:pt x="129" y="41"/>
                    </a:lnTo>
                    <a:lnTo>
                      <a:pt x="132" y="40"/>
                    </a:lnTo>
                    <a:lnTo>
                      <a:pt x="134" y="40"/>
                    </a:lnTo>
                    <a:lnTo>
                      <a:pt x="134" y="39"/>
                    </a:lnTo>
                    <a:lnTo>
                      <a:pt x="137" y="38"/>
                    </a:lnTo>
                    <a:lnTo>
                      <a:pt x="137" y="37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1" y="36"/>
                    </a:lnTo>
                    <a:lnTo>
                      <a:pt x="141" y="35"/>
                    </a:lnTo>
                    <a:lnTo>
                      <a:pt x="142" y="35"/>
                    </a:lnTo>
                    <a:lnTo>
                      <a:pt x="142" y="34"/>
                    </a:lnTo>
                    <a:lnTo>
                      <a:pt x="143" y="34"/>
                    </a:lnTo>
                    <a:lnTo>
                      <a:pt x="143" y="32"/>
                    </a:lnTo>
                    <a:lnTo>
                      <a:pt x="144" y="32"/>
                    </a:lnTo>
                    <a:lnTo>
                      <a:pt x="144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58" name="Group 69"/>
              <p:cNvGrpSpPr>
                <a:grpSpLocks/>
              </p:cNvGrpSpPr>
              <p:nvPr/>
            </p:nvGrpSpPr>
            <p:grpSpPr bwMode="auto">
              <a:xfrm>
                <a:off x="3636" y="1626"/>
                <a:ext cx="217" cy="85"/>
                <a:chOff x="3636" y="1626"/>
                <a:chExt cx="217" cy="85"/>
              </a:xfrm>
            </p:grpSpPr>
            <p:sp>
              <p:nvSpPr>
                <p:cNvPr id="160" name="Freeform 70"/>
                <p:cNvSpPr>
                  <a:spLocks/>
                </p:cNvSpPr>
                <p:nvPr/>
              </p:nvSpPr>
              <p:spPr bwMode="auto">
                <a:xfrm>
                  <a:off x="363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61" name="Freeform 71"/>
                <p:cNvSpPr>
                  <a:spLocks/>
                </p:cNvSpPr>
                <p:nvPr/>
              </p:nvSpPr>
              <p:spPr bwMode="auto">
                <a:xfrm>
                  <a:off x="363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59" name="Oval 72"/>
              <p:cNvSpPr>
                <a:spLocks noChangeArrowheads="1"/>
              </p:cNvSpPr>
              <p:nvPr/>
            </p:nvSpPr>
            <p:spPr bwMode="auto">
              <a:xfrm>
                <a:off x="3652" y="1912"/>
                <a:ext cx="184" cy="16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8" name="Group 73"/>
            <p:cNvGrpSpPr>
              <a:grpSpLocks/>
            </p:cNvGrpSpPr>
            <p:nvPr/>
          </p:nvGrpSpPr>
          <p:grpSpPr bwMode="auto">
            <a:xfrm>
              <a:off x="6887345" y="2744166"/>
              <a:ext cx="344488" cy="554038"/>
              <a:chOff x="2772" y="1626"/>
              <a:chExt cx="217" cy="349"/>
            </a:xfrm>
          </p:grpSpPr>
          <p:sp>
            <p:nvSpPr>
              <p:cNvPr id="150" name="Freeform 74"/>
              <p:cNvSpPr>
                <a:spLocks/>
              </p:cNvSpPr>
              <p:nvPr/>
            </p:nvSpPr>
            <p:spPr bwMode="auto">
              <a:xfrm>
                <a:off x="2772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51" name="Freeform 75"/>
              <p:cNvSpPr>
                <a:spLocks/>
              </p:cNvSpPr>
              <p:nvPr/>
            </p:nvSpPr>
            <p:spPr bwMode="auto">
              <a:xfrm>
                <a:off x="2808" y="1908"/>
                <a:ext cx="145" cy="49"/>
              </a:xfrm>
              <a:custGeom>
                <a:avLst/>
                <a:gdLst>
                  <a:gd name="T0" fmla="*/ 0 w 145"/>
                  <a:gd name="T1" fmla="*/ 32 h 49"/>
                  <a:gd name="T2" fmla="*/ 1 w 145"/>
                  <a:gd name="T3" fmla="*/ 34 h 49"/>
                  <a:gd name="T4" fmla="*/ 3 w 145"/>
                  <a:gd name="T5" fmla="*/ 35 h 49"/>
                  <a:gd name="T6" fmla="*/ 4 w 145"/>
                  <a:gd name="T7" fmla="*/ 36 h 49"/>
                  <a:gd name="T8" fmla="*/ 5 w 145"/>
                  <a:gd name="T9" fmla="*/ 37 h 49"/>
                  <a:gd name="T10" fmla="*/ 7 w 145"/>
                  <a:gd name="T11" fmla="*/ 38 h 49"/>
                  <a:gd name="T12" fmla="*/ 10 w 145"/>
                  <a:gd name="T13" fmla="*/ 39 h 49"/>
                  <a:gd name="T14" fmla="*/ 12 w 145"/>
                  <a:gd name="T15" fmla="*/ 40 h 49"/>
                  <a:gd name="T16" fmla="*/ 15 w 145"/>
                  <a:gd name="T17" fmla="*/ 41 h 49"/>
                  <a:gd name="T18" fmla="*/ 17 w 145"/>
                  <a:gd name="T19" fmla="*/ 42 h 49"/>
                  <a:gd name="T20" fmla="*/ 21 w 145"/>
                  <a:gd name="T21" fmla="*/ 43 h 49"/>
                  <a:gd name="T22" fmla="*/ 23 w 145"/>
                  <a:gd name="T23" fmla="*/ 44 h 49"/>
                  <a:gd name="T24" fmla="*/ 27 w 145"/>
                  <a:gd name="T25" fmla="*/ 44 h 49"/>
                  <a:gd name="T26" fmla="*/ 31 w 145"/>
                  <a:gd name="T27" fmla="*/ 45 h 49"/>
                  <a:gd name="T28" fmla="*/ 36 w 145"/>
                  <a:gd name="T29" fmla="*/ 45 h 49"/>
                  <a:gd name="T30" fmla="*/ 39 w 145"/>
                  <a:gd name="T31" fmla="*/ 46 h 49"/>
                  <a:gd name="T32" fmla="*/ 43 w 145"/>
                  <a:gd name="T33" fmla="*/ 47 h 49"/>
                  <a:gd name="T34" fmla="*/ 50 w 145"/>
                  <a:gd name="T35" fmla="*/ 47 h 49"/>
                  <a:gd name="T36" fmla="*/ 55 w 145"/>
                  <a:gd name="T37" fmla="*/ 48 h 49"/>
                  <a:gd name="T38" fmla="*/ 94 w 145"/>
                  <a:gd name="T39" fmla="*/ 48 h 49"/>
                  <a:gd name="T40" fmla="*/ 98 w 145"/>
                  <a:gd name="T41" fmla="*/ 47 h 49"/>
                  <a:gd name="T42" fmla="*/ 101 w 145"/>
                  <a:gd name="T43" fmla="*/ 46 h 49"/>
                  <a:gd name="T44" fmla="*/ 107 w 145"/>
                  <a:gd name="T45" fmla="*/ 46 h 49"/>
                  <a:gd name="T46" fmla="*/ 112 w 145"/>
                  <a:gd name="T47" fmla="*/ 45 h 49"/>
                  <a:gd name="T48" fmla="*/ 117 w 145"/>
                  <a:gd name="T49" fmla="*/ 44 h 49"/>
                  <a:gd name="T50" fmla="*/ 122 w 145"/>
                  <a:gd name="T51" fmla="*/ 43 h 49"/>
                  <a:gd name="T52" fmla="*/ 127 w 145"/>
                  <a:gd name="T53" fmla="*/ 42 h 49"/>
                  <a:gd name="T54" fmla="*/ 129 w 145"/>
                  <a:gd name="T55" fmla="*/ 41 h 49"/>
                  <a:gd name="T56" fmla="*/ 134 w 145"/>
                  <a:gd name="T57" fmla="*/ 40 h 49"/>
                  <a:gd name="T58" fmla="*/ 137 w 145"/>
                  <a:gd name="T59" fmla="*/ 38 h 49"/>
                  <a:gd name="T60" fmla="*/ 139 w 145"/>
                  <a:gd name="T61" fmla="*/ 37 h 49"/>
                  <a:gd name="T62" fmla="*/ 141 w 145"/>
                  <a:gd name="T63" fmla="*/ 36 h 49"/>
                  <a:gd name="T64" fmla="*/ 142 w 145"/>
                  <a:gd name="T65" fmla="*/ 35 h 49"/>
                  <a:gd name="T66" fmla="*/ 143 w 145"/>
                  <a:gd name="T67" fmla="*/ 34 h 49"/>
                  <a:gd name="T68" fmla="*/ 144 w 145"/>
                  <a:gd name="T69" fmla="*/ 32 h 49"/>
                  <a:gd name="T70" fmla="*/ 0 w 145"/>
                  <a:gd name="T7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5" h="49">
                    <a:moveTo>
                      <a:pt x="0" y="0"/>
                    </a:moveTo>
                    <a:lnTo>
                      <a:pt x="0" y="32"/>
                    </a:lnTo>
                    <a:lnTo>
                      <a:pt x="1" y="32"/>
                    </a:lnTo>
                    <a:lnTo>
                      <a:pt x="1" y="34"/>
                    </a:lnTo>
                    <a:lnTo>
                      <a:pt x="3" y="34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4" y="36"/>
                    </a:lnTo>
                    <a:lnTo>
                      <a:pt x="5" y="36"/>
                    </a:lnTo>
                    <a:lnTo>
                      <a:pt x="5" y="37"/>
                    </a:lnTo>
                    <a:lnTo>
                      <a:pt x="6" y="37"/>
                    </a:lnTo>
                    <a:lnTo>
                      <a:pt x="7" y="38"/>
                    </a:lnTo>
                    <a:lnTo>
                      <a:pt x="9" y="38"/>
                    </a:lnTo>
                    <a:lnTo>
                      <a:pt x="10" y="39"/>
                    </a:lnTo>
                    <a:lnTo>
                      <a:pt x="10" y="40"/>
                    </a:lnTo>
                    <a:lnTo>
                      <a:pt x="12" y="40"/>
                    </a:lnTo>
                    <a:lnTo>
                      <a:pt x="13" y="40"/>
                    </a:lnTo>
                    <a:lnTo>
                      <a:pt x="15" y="41"/>
                    </a:lnTo>
                    <a:lnTo>
                      <a:pt x="16" y="41"/>
                    </a:lnTo>
                    <a:lnTo>
                      <a:pt x="17" y="42"/>
                    </a:lnTo>
                    <a:lnTo>
                      <a:pt x="19" y="42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3" y="44"/>
                    </a:lnTo>
                    <a:lnTo>
                      <a:pt x="24" y="44"/>
                    </a:lnTo>
                    <a:lnTo>
                      <a:pt x="27" y="44"/>
                    </a:lnTo>
                    <a:lnTo>
                      <a:pt x="28" y="45"/>
                    </a:lnTo>
                    <a:lnTo>
                      <a:pt x="31" y="45"/>
                    </a:lnTo>
                    <a:lnTo>
                      <a:pt x="33" y="45"/>
                    </a:lnTo>
                    <a:lnTo>
                      <a:pt x="36" y="45"/>
                    </a:lnTo>
                    <a:lnTo>
                      <a:pt x="37" y="46"/>
                    </a:lnTo>
                    <a:lnTo>
                      <a:pt x="39" y="46"/>
                    </a:lnTo>
                    <a:lnTo>
                      <a:pt x="43" y="46"/>
                    </a:lnTo>
                    <a:lnTo>
                      <a:pt x="43" y="47"/>
                    </a:lnTo>
                    <a:lnTo>
                      <a:pt x="47" y="47"/>
                    </a:lnTo>
                    <a:lnTo>
                      <a:pt x="50" y="47"/>
                    </a:lnTo>
                    <a:lnTo>
                      <a:pt x="50" y="48"/>
                    </a:lnTo>
                    <a:lnTo>
                      <a:pt x="55" y="48"/>
                    </a:lnTo>
                    <a:lnTo>
                      <a:pt x="89" y="48"/>
                    </a:lnTo>
                    <a:lnTo>
                      <a:pt x="94" y="48"/>
                    </a:lnTo>
                    <a:lnTo>
                      <a:pt x="94" y="47"/>
                    </a:lnTo>
                    <a:lnTo>
                      <a:pt x="98" y="47"/>
                    </a:lnTo>
                    <a:lnTo>
                      <a:pt x="101" y="47"/>
                    </a:lnTo>
                    <a:lnTo>
                      <a:pt x="101" y="46"/>
                    </a:lnTo>
                    <a:lnTo>
                      <a:pt x="105" y="46"/>
                    </a:lnTo>
                    <a:lnTo>
                      <a:pt x="107" y="46"/>
                    </a:lnTo>
                    <a:lnTo>
                      <a:pt x="110" y="45"/>
                    </a:lnTo>
                    <a:lnTo>
                      <a:pt x="112" y="45"/>
                    </a:lnTo>
                    <a:lnTo>
                      <a:pt x="115" y="45"/>
                    </a:lnTo>
                    <a:lnTo>
                      <a:pt x="117" y="44"/>
                    </a:lnTo>
                    <a:lnTo>
                      <a:pt x="120" y="44"/>
                    </a:lnTo>
                    <a:lnTo>
                      <a:pt x="122" y="43"/>
                    </a:lnTo>
                    <a:lnTo>
                      <a:pt x="125" y="42"/>
                    </a:lnTo>
                    <a:lnTo>
                      <a:pt x="127" y="42"/>
                    </a:lnTo>
                    <a:lnTo>
                      <a:pt x="127" y="41"/>
                    </a:lnTo>
                    <a:lnTo>
                      <a:pt x="129" y="41"/>
                    </a:lnTo>
                    <a:lnTo>
                      <a:pt x="132" y="40"/>
                    </a:lnTo>
                    <a:lnTo>
                      <a:pt x="134" y="40"/>
                    </a:lnTo>
                    <a:lnTo>
                      <a:pt x="134" y="39"/>
                    </a:lnTo>
                    <a:lnTo>
                      <a:pt x="137" y="38"/>
                    </a:lnTo>
                    <a:lnTo>
                      <a:pt x="137" y="37"/>
                    </a:lnTo>
                    <a:lnTo>
                      <a:pt x="139" y="37"/>
                    </a:lnTo>
                    <a:lnTo>
                      <a:pt x="139" y="36"/>
                    </a:lnTo>
                    <a:lnTo>
                      <a:pt x="141" y="36"/>
                    </a:lnTo>
                    <a:lnTo>
                      <a:pt x="141" y="35"/>
                    </a:lnTo>
                    <a:lnTo>
                      <a:pt x="142" y="35"/>
                    </a:lnTo>
                    <a:lnTo>
                      <a:pt x="142" y="34"/>
                    </a:lnTo>
                    <a:lnTo>
                      <a:pt x="143" y="34"/>
                    </a:lnTo>
                    <a:lnTo>
                      <a:pt x="143" y="32"/>
                    </a:lnTo>
                    <a:lnTo>
                      <a:pt x="144" y="32"/>
                    </a:lnTo>
                    <a:lnTo>
                      <a:pt x="144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52" name="Group 76"/>
              <p:cNvGrpSpPr>
                <a:grpSpLocks/>
              </p:cNvGrpSpPr>
              <p:nvPr/>
            </p:nvGrpSpPr>
            <p:grpSpPr bwMode="auto">
              <a:xfrm>
                <a:off x="2772" y="1626"/>
                <a:ext cx="217" cy="85"/>
                <a:chOff x="2772" y="1626"/>
                <a:chExt cx="217" cy="85"/>
              </a:xfrm>
            </p:grpSpPr>
            <p:sp>
              <p:nvSpPr>
                <p:cNvPr id="154" name="Freeform 77"/>
                <p:cNvSpPr>
                  <a:spLocks/>
                </p:cNvSpPr>
                <p:nvPr/>
              </p:nvSpPr>
              <p:spPr bwMode="auto">
                <a:xfrm>
                  <a:off x="2772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55" name="Freeform 78"/>
                <p:cNvSpPr>
                  <a:spLocks/>
                </p:cNvSpPr>
                <p:nvPr/>
              </p:nvSpPr>
              <p:spPr bwMode="auto">
                <a:xfrm>
                  <a:off x="2772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53" name="Oval 79"/>
              <p:cNvSpPr>
                <a:spLocks noChangeArrowheads="1"/>
              </p:cNvSpPr>
              <p:nvPr/>
            </p:nvSpPr>
            <p:spPr bwMode="auto">
              <a:xfrm>
                <a:off x="2788" y="1912"/>
                <a:ext cx="184" cy="16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9" name="Group 80"/>
            <p:cNvGrpSpPr>
              <a:grpSpLocks/>
            </p:cNvGrpSpPr>
            <p:nvPr/>
          </p:nvGrpSpPr>
          <p:grpSpPr bwMode="auto">
            <a:xfrm>
              <a:off x="7268345" y="2744166"/>
              <a:ext cx="344488" cy="554038"/>
              <a:chOff x="3012" y="1626"/>
              <a:chExt cx="217" cy="349"/>
            </a:xfrm>
          </p:grpSpPr>
          <p:sp>
            <p:nvSpPr>
              <p:cNvPr id="144" name="Freeform 81"/>
              <p:cNvSpPr>
                <a:spLocks/>
              </p:cNvSpPr>
              <p:nvPr/>
            </p:nvSpPr>
            <p:spPr bwMode="auto">
              <a:xfrm>
                <a:off x="3012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45" name="Freeform 82"/>
              <p:cNvSpPr>
                <a:spLocks/>
              </p:cNvSpPr>
              <p:nvPr/>
            </p:nvSpPr>
            <p:spPr bwMode="auto">
              <a:xfrm>
                <a:off x="3012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46" name="Group 83"/>
              <p:cNvGrpSpPr>
                <a:grpSpLocks/>
              </p:cNvGrpSpPr>
              <p:nvPr/>
            </p:nvGrpSpPr>
            <p:grpSpPr bwMode="auto">
              <a:xfrm>
                <a:off x="3012" y="1626"/>
                <a:ext cx="217" cy="85"/>
                <a:chOff x="3012" y="1626"/>
                <a:chExt cx="217" cy="85"/>
              </a:xfrm>
            </p:grpSpPr>
            <p:sp>
              <p:nvSpPr>
                <p:cNvPr id="148" name="Freeform 84"/>
                <p:cNvSpPr>
                  <a:spLocks/>
                </p:cNvSpPr>
                <p:nvPr/>
              </p:nvSpPr>
              <p:spPr bwMode="auto">
                <a:xfrm>
                  <a:off x="3012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9" name="Freeform 85"/>
                <p:cNvSpPr>
                  <a:spLocks/>
                </p:cNvSpPr>
                <p:nvPr/>
              </p:nvSpPr>
              <p:spPr bwMode="auto">
                <a:xfrm>
                  <a:off x="3012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47" name="Oval 86"/>
              <p:cNvSpPr>
                <a:spLocks noChangeArrowheads="1"/>
              </p:cNvSpPr>
              <p:nvPr/>
            </p:nvSpPr>
            <p:spPr bwMode="auto">
              <a:xfrm>
                <a:off x="3016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30" name="Group 87"/>
            <p:cNvGrpSpPr>
              <a:grpSpLocks/>
            </p:cNvGrpSpPr>
            <p:nvPr/>
          </p:nvGrpSpPr>
          <p:grpSpPr bwMode="auto">
            <a:xfrm>
              <a:off x="5134745" y="2738016"/>
              <a:ext cx="344488" cy="554038"/>
              <a:chOff x="1668" y="1626"/>
              <a:chExt cx="217" cy="349"/>
            </a:xfrm>
          </p:grpSpPr>
          <p:sp>
            <p:nvSpPr>
              <p:cNvPr id="138" name="Freeform 88"/>
              <p:cNvSpPr>
                <a:spLocks/>
              </p:cNvSpPr>
              <p:nvPr/>
            </p:nvSpPr>
            <p:spPr bwMode="auto">
              <a:xfrm>
                <a:off x="1668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39" name="Freeform 89"/>
              <p:cNvSpPr>
                <a:spLocks/>
              </p:cNvSpPr>
              <p:nvPr/>
            </p:nvSpPr>
            <p:spPr bwMode="auto">
              <a:xfrm>
                <a:off x="1668" y="1860"/>
                <a:ext cx="217" cy="115"/>
              </a:xfrm>
              <a:custGeom>
                <a:avLst/>
                <a:gdLst>
                  <a:gd name="T0" fmla="*/ 0 w 217"/>
                  <a:gd name="T1" fmla="*/ 76 h 115"/>
                  <a:gd name="T2" fmla="*/ 2 w 217"/>
                  <a:gd name="T3" fmla="*/ 80 h 115"/>
                  <a:gd name="T4" fmla="*/ 4 w 217"/>
                  <a:gd name="T5" fmla="*/ 83 h 115"/>
                  <a:gd name="T6" fmla="*/ 6 w 217"/>
                  <a:gd name="T7" fmla="*/ 85 h 115"/>
                  <a:gd name="T8" fmla="*/ 7 w 217"/>
                  <a:gd name="T9" fmla="*/ 88 h 115"/>
                  <a:gd name="T10" fmla="*/ 11 w 217"/>
                  <a:gd name="T11" fmla="*/ 90 h 115"/>
                  <a:gd name="T12" fmla="*/ 13 w 217"/>
                  <a:gd name="T13" fmla="*/ 91 h 115"/>
                  <a:gd name="T14" fmla="*/ 15 w 217"/>
                  <a:gd name="T15" fmla="*/ 94 h 115"/>
                  <a:gd name="T16" fmla="*/ 18 w 217"/>
                  <a:gd name="T17" fmla="*/ 96 h 115"/>
                  <a:gd name="T18" fmla="*/ 22 w 217"/>
                  <a:gd name="T19" fmla="*/ 98 h 115"/>
                  <a:gd name="T20" fmla="*/ 26 w 217"/>
                  <a:gd name="T21" fmla="*/ 99 h 115"/>
                  <a:gd name="T22" fmla="*/ 29 w 217"/>
                  <a:gd name="T23" fmla="*/ 100 h 115"/>
                  <a:gd name="T24" fmla="*/ 33 w 217"/>
                  <a:gd name="T25" fmla="*/ 102 h 115"/>
                  <a:gd name="T26" fmla="*/ 37 w 217"/>
                  <a:gd name="T27" fmla="*/ 104 h 115"/>
                  <a:gd name="T28" fmla="*/ 42 w 217"/>
                  <a:gd name="T29" fmla="*/ 106 h 115"/>
                  <a:gd name="T30" fmla="*/ 46 w 217"/>
                  <a:gd name="T31" fmla="*/ 107 h 115"/>
                  <a:gd name="T32" fmla="*/ 49 w 217"/>
                  <a:gd name="T33" fmla="*/ 108 h 115"/>
                  <a:gd name="T34" fmla="*/ 55 w 217"/>
                  <a:gd name="T35" fmla="*/ 110 h 115"/>
                  <a:gd name="T36" fmla="*/ 64 w 217"/>
                  <a:gd name="T37" fmla="*/ 110 h 115"/>
                  <a:gd name="T38" fmla="*/ 70 w 217"/>
                  <a:gd name="T39" fmla="*/ 112 h 115"/>
                  <a:gd name="T40" fmla="*/ 75 w 217"/>
                  <a:gd name="T41" fmla="*/ 113 h 115"/>
                  <a:gd name="T42" fmla="*/ 83 w 217"/>
                  <a:gd name="T43" fmla="*/ 114 h 115"/>
                  <a:gd name="T44" fmla="*/ 133 w 217"/>
                  <a:gd name="T45" fmla="*/ 113 h 115"/>
                  <a:gd name="T46" fmla="*/ 141 w 217"/>
                  <a:gd name="T47" fmla="*/ 112 h 115"/>
                  <a:gd name="T48" fmla="*/ 152 w 217"/>
                  <a:gd name="T49" fmla="*/ 112 h 115"/>
                  <a:gd name="T50" fmla="*/ 158 w 217"/>
                  <a:gd name="T51" fmla="*/ 110 h 115"/>
                  <a:gd name="T52" fmla="*/ 161 w 217"/>
                  <a:gd name="T53" fmla="*/ 109 h 115"/>
                  <a:gd name="T54" fmla="*/ 168 w 217"/>
                  <a:gd name="T55" fmla="*/ 107 h 115"/>
                  <a:gd name="T56" fmla="*/ 176 w 217"/>
                  <a:gd name="T57" fmla="*/ 105 h 115"/>
                  <a:gd name="T58" fmla="*/ 179 w 217"/>
                  <a:gd name="T59" fmla="*/ 104 h 115"/>
                  <a:gd name="T60" fmla="*/ 183 w 217"/>
                  <a:gd name="T61" fmla="*/ 102 h 115"/>
                  <a:gd name="T62" fmla="*/ 187 w 217"/>
                  <a:gd name="T63" fmla="*/ 100 h 115"/>
                  <a:gd name="T64" fmla="*/ 190 w 217"/>
                  <a:gd name="T65" fmla="*/ 98 h 115"/>
                  <a:gd name="T66" fmla="*/ 194 w 217"/>
                  <a:gd name="T67" fmla="*/ 96 h 115"/>
                  <a:gd name="T68" fmla="*/ 198 w 217"/>
                  <a:gd name="T69" fmla="*/ 94 h 115"/>
                  <a:gd name="T70" fmla="*/ 202 w 217"/>
                  <a:gd name="T71" fmla="*/ 92 h 115"/>
                  <a:gd name="T72" fmla="*/ 205 w 217"/>
                  <a:gd name="T73" fmla="*/ 89 h 115"/>
                  <a:gd name="T74" fmla="*/ 209 w 217"/>
                  <a:gd name="T75" fmla="*/ 85 h 115"/>
                  <a:gd name="T76" fmla="*/ 211 w 217"/>
                  <a:gd name="T77" fmla="*/ 83 h 115"/>
                  <a:gd name="T78" fmla="*/ 213 w 217"/>
                  <a:gd name="T79" fmla="*/ 80 h 115"/>
                  <a:gd name="T80" fmla="*/ 214 w 217"/>
                  <a:gd name="T81" fmla="*/ 76 h 115"/>
                  <a:gd name="T82" fmla="*/ 216 w 217"/>
                  <a:gd name="T8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7" h="115">
                    <a:moveTo>
                      <a:pt x="0" y="0"/>
                    </a:moveTo>
                    <a:lnTo>
                      <a:pt x="0" y="76"/>
                    </a:lnTo>
                    <a:lnTo>
                      <a:pt x="2" y="76"/>
                    </a:lnTo>
                    <a:lnTo>
                      <a:pt x="2" y="80"/>
                    </a:lnTo>
                    <a:lnTo>
                      <a:pt x="4" y="80"/>
                    </a:lnTo>
                    <a:lnTo>
                      <a:pt x="4" y="83"/>
                    </a:lnTo>
                    <a:lnTo>
                      <a:pt x="6" y="83"/>
                    </a:lnTo>
                    <a:lnTo>
                      <a:pt x="6" y="85"/>
                    </a:lnTo>
                    <a:lnTo>
                      <a:pt x="7" y="85"/>
                    </a:lnTo>
                    <a:lnTo>
                      <a:pt x="7" y="88"/>
                    </a:lnTo>
                    <a:lnTo>
                      <a:pt x="9" y="88"/>
                    </a:lnTo>
                    <a:lnTo>
                      <a:pt x="11" y="90"/>
                    </a:lnTo>
                    <a:lnTo>
                      <a:pt x="11" y="91"/>
                    </a:lnTo>
                    <a:lnTo>
                      <a:pt x="13" y="91"/>
                    </a:lnTo>
                    <a:lnTo>
                      <a:pt x="15" y="93"/>
                    </a:lnTo>
                    <a:lnTo>
                      <a:pt x="15" y="94"/>
                    </a:lnTo>
                    <a:lnTo>
                      <a:pt x="18" y="94"/>
                    </a:lnTo>
                    <a:lnTo>
                      <a:pt x="18" y="96"/>
                    </a:lnTo>
                    <a:lnTo>
                      <a:pt x="20" y="96"/>
                    </a:lnTo>
                    <a:lnTo>
                      <a:pt x="22" y="98"/>
                    </a:lnTo>
                    <a:lnTo>
                      <a:pt x="24" y="98"/>
                    </a:lnTo>
                    <a:lnTo>
                      <a:pt x="26" y="99"/>
                    </a:lnTo>
                    <a:lnTo>
                      <a:pt x="26" y="100"/>
                    </a:lnTo>
                    <a:lnTo>
                      <a:pt x="29" y="100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5" y="104"/>
                    </a:lnTo>
                    <a:lnTo>
                      <a:pt x="37" y="104"/>
                    </a:lnTo>
                    <a:lnTo>
                      <a:pt x="40" y="104"/>
                    </a:lnTo>
                    <a:lnTo>
                      <a:pt x="42" y="106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9" y="107"/>
                    </a:lnTo>
                    <a:lnTo>
                      <a:pt x="49" y="108"/>
                    </a:lnTo>
                    <a:lnTo>
                      <a:pt x="53" y="108"/>
                    </a:lnTo>
                    <a:lnTo>
                      <a:pt x="55" y="110"/>
                    </a:lnTo>
                    <a:lnTo>
                      <a:pt x="58" y="110"/>
                    </a:lnTo>
                    <a:lnTo>
                      <a:pt x="64" y="110"/>
                    </a:lnTo>
                    <a:lnTo>
                      <a:pt x="64" y="112"/>
                    </a:lnTo>
                    <a:lnTo>
                      <a:pt x="70" y="112"/>
                    </a:lnTo>
                    <a:lnTo>
                      <a:pt x="75" y="112"/>
                    </a:lnTo>
                    <a:lnTo>
                      <a:pt x="75" y="113"/>
                    </a:lnTo>
                    <a:lnTo>
                      <a:pt x="83" y="113"/>
                    </a:lnTo>
                    <a:lnTo>
                      <a:pt x="83" y="114"/>
                    </a:lnTo>
                    <a:lnTo>
                      <a:pt x="133" y="114"/>
                    </a:lnTo>
                    <a:lnTo>
                      <a:pt x="133" y="113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7" y="112"/>
                    </a:lnTo>
                    <a:lnTo>
                      <a:pt x="152" y="112"/>
                    </a:lnTo>
                    <a:lnTo>
                      <a:pt x="152" y="110"/>
                    </a:lnTo>
                    <a:lnTo>
                      <a:pt x="158" y="110"/>
                    </a:lnTo>
                    <a:lnTo>
                      <a:pt x="161" y="110"/>
                    </a:lnTo>
                    <a:lnTo>
                      <a:pt x="161" y="109"/>
                    </a:lnTo>
                    <a:lnTo>
                      <a:pt x="165" y="108"/>
                    </a:lnTo>
                    <a:lnTo>
                      <a:pt x="168" y="107"/>
                    </a:lnTo>
                    <a:lnTo>
                      <a:pt x="172" y="106"/>
                    </a:lnTo>
                    <a:lnTo>
                      <a:pt x="176" y="105"/>
                    </a:lnTo>
                    <a:lnTo>
                      <a:pt x="176" y="104"/>
                    </a:lnTo>
                    <a:lnTo>
                      <a:pt x="179" y="104"/>
                    </a:lnTo>
                    <a:lnTo>
                      <a:pt x="183" y="103"/>
                    </a:lnTo>
                    <a:lnTo>
                      <a:pt x="183" y="102"/>
                    </a:lnTo>
                    <a:lnTo>
                      <a:pt x="187" y="101"/>
                    </a:lnTo>
                    <a:lnTo>
                      <a:pt x="187" y="100"/>
                    </a:lnTo>
                    <a:lnTo>
                      <a:pt x="190" y="100"/>
                    </a:lnTo>
                    <a:lnTo>
                      <a:pt x="190" y="98"/>
                    </a:lnTo>
                    <a:lnTo>
                      <a:pt x="194" y="98"/>
                    </a:lnTo>
                    <a:lnTo>
                      <a:pt x="194" y="96"/>
                    </a:lnTo>
                    <a:lnTo>
                      <a:pt x="198" y="96"/>
                    </a:lnTo>
                    <a:lnTo>
                      <a:pt x="198" y="94"/>
                    </a:lnTo>
                    <a:lnTo>
                      <a:pt x="202" y="94"/>
                    </a:lnTo>
                    <a:lnTo>
                      <a:pt x="202" y="92"/>
                    </a:lnTo>
                    <a:lnTo>
                      <a:pt x="205" y="91"/>
                    </a:lnTo>
                    <a:lnTo>
                      <a:pt x="205" y="89"/>
                    </a:lnTo>
                    <a:lnTo>
                      <a:pt x="209" y="88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1" y="83"/>
                    </a:lnTo>
                    <a:lnTo>
                      <a:pt x="213" y="83"/>
                    </a:lnTo>
                    <a:lnTo>
                      <a:pt x="213" y="80"/>
                    </a:lnTo>
                    <a:lnTo>
                      <a:pt x="214" y="80"/>
                    </a:lnTo>
                    <a:lnTo>
                      <a:pt x="214" y="76"/>
                    </a:lnTo>
                    <a:lnTo>
                      <a:pt x="216" y="76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40" name="Group 90"/>
              <p:cNvGrpSpPr>
                <a:grpSpLocks/>
              </p:cNvGrpSpPr>
              <p:nvPr/>
            </p:nvGrpSpPr>
            <p:grpSpPr bwMode="auto">
              <a:xfrm>
                <a:off x="1668" y="1626"/>
                <a:ext cx="217" cy="85"/>
                <a:chOff x="1668" y="1626"/>
                <a:chExt cx="217" cy="85"/>
              </a:xfrm>
            </p:grpSpPr>
            <p:sp>
              <p:nvSpPr>
                <p:cNvPr id="142" name="Freeform 91"/>
                <p:cNvSpPr>
                  <a:spLocks/>
                </p:cNvSpPr>
                <p:nvPr/>
              </p:nvSpPr>
              <p:spPr bwMode="auto">
                <a:xfrm>
                  <a:off x="1668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43" name="Freeform 92"/>
                <p:cNvSpPr>
                  <a:spLocks/>
                </p:cNvSpPr>
                <p:nvPr/>
              </p:nvSpPr>
              <p:spPr bwMode="auto">
                <a:xfrm>
                  <a:off x="1668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41" name="Oval 93"/>
              <p:cNvSpPr>
                <a:spLocks noChangeArrowheads="1"/>
              </p:cNvSpPr>
              <p:nvPr/>
            </p:nvSpPr>
            <p:spPr bwMode="auto">
              <a:xfrm>
                <a:off x="1672" y="184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31" name="Group 94"/>
            <p:cNvGrpSpPr>
              <a:grpSpLocks/>
            </p:cNvGrpSpPr>
            <p:nvPr/>
          </p:nvGrpSpPr>
          <p:grpSpPr bwMode="auto">
            <a:xfrm>
              <a:off x="6430145" y="2744166"/>
              <a:ext cx="344488" cy="554038"/>
              <a:chOff x="2484" y="1626"/>
              <a:chExt cx="217" cy="349"/>
            </a:xfrm>
          </p:grpSpPr>
          <p:sp>
            <p:nvSpPr>
              <p:cNvPr id="132" name="Freeform 95"/>
              <p:cNvSpPr>
                <a:spLocks/>
              </p:cNvSpPr>
              <p:nvPr/>
            </p:nvSpPr>
            <p:spPr bwMode="auto">
              <a:xfrm>
                <a:off x="2484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33" name="Freeform 96"/>
              <p:cNvSpPr>
                <a:spLocks/>
              </p:cNvSpPr>
              <p:nvPr/>
            </p:nvSpPr>
            <p:spPr bwMode="auto">
              <a:xfrm>
                <a:off x="2484" y="1860"/>
                <a:ext cx="217" cy="115"/>
              </a:xfrm>
              <a:custGeom>
                <a:avLst/>
                <a:gdLst>
                  <a:gd name="T0" fmla="*/ 0 w 217"/>
                  <a:gd name="T1" fmla="*/ 76 h 115"/>
                  <a:gd name="T2" fmla="*/ 2 w 217"/>
                  <a:gd name="T3" fmla="*/ 80 h 115"/>
                  <a:gd name="T4" fmla="*/ 4 w 217"/>
                  <a:gd name="T5" fmla="*/ 83 h 115"/>
                  <a:gd name="T6" fmla="*/ 6 w 217"/>
                  <a:gd name="T7" fmla="*/ 85 h 115"/>
                  <a:gd name="T8" fmla="*/ 7 w 217"/>
                  <a:gd name="T9" fmla="*/ 88 h 115"/>
                  <a:gd name="T10" fmla="*/ 11 w 217"/>
                  <a:gd name="T11" fmla="*/ 90 h 115"/>
                  <a:gd name="T12" fmla="*/ 13 w 217"/>
                  <a:gd name="T13" fmla="*/ 91 h 115"/>
                  <a:gd name="T14" fmla="*/ 15 w 217"/>
                  <a:gd name="T15" fmla="*/ 94 h 115"/>
                  <a:gd name="T16" fmla="*/ 18 w 217"/>
                  <a:gd name="T17" fmla="*/ 96 h 115"/>
                  <a:gd name="T18" fmla="*/ 22 w 217"/>
                  <a:gd name="T19" fmla="*/ 98 h 115"/>
                  <a:gd name="T20" fmla="*/ 26 w 217"/>
                  <a:gd name="T21" fmla="*/ 99 h 115"/>
                  <a:gd name="T22" fmla="*/ 29 w 217"/>
                  <a:gd name="T23" fmla="*/ 100 h 115"/>
                  <a:gd name="T24" fmla="*/ 33 w 217"/>
                  <a:gd name="T25" fmla="*/ 102 h 115"/>
                  <a:gd name="T26" fmla="*/ 37 w 217"/>
                  <a:gd name="T27" fmla="*/ 104 h 115"/>
                  <a:gd name="T28" fmla="*/ 42 w 217"/>
                  <a:gd name="T29" fmla="*/ 106 h 115"/>
                  <a:gd name="T30" fmla="*/ 46 w 217"/>
                  <a:gd name="T31" fmla="*/ 107 h 115"/>
                  <a:gd name="T32" fmla="*/ 49 w 217"/>
                  <a:gd name="T33" fmla="*/ 108 h 115"/>
                  <a:gd name="T34" fmla="*/ 55 w 217"/>
                  <a:gd name="T35" fmla="*/ 110 h 115"/>
                  <a:gd name="T36" fmla="*/ 64 w 217"/>
                  <a:gd name="T37" fmla="*/ 110 h 115"/>
                  <a:gd name="T38" fmla="*/ 70 w 217"/>
                  <a:gd name="T39" fmla="*/ 112 h 115"/>
                  <a:gd name="T40" fmla="*/ 75 w 217"/>
                  <a:gd name="T41" fmla="*/ 113 h 115"/>
                  <a:gd name="T42" fmla="*/ 83 w 217"/>
                  <a:gd name="T43" fmla="*/ 114 h 115"/>
                  <a:gd name="T44" fmla="*/ 133 w 217"/>
                  <a:gd name="T45" fmla="*/ 113 h 115"/>
                  <a:gd name="T46" fmla="*/ 141 w 217"/>
                  <a:gd name="T47" fmla="*/ 112 h 115"/>
                  <a:gd name="T48" fmla="*/ 152 w 217"/>
                  <a:gd name="T49" fmla="*/ 112 h 115"/>
                  <a:gd name="T50" fmla="*/ 158 w 217"/>
                  <a:gd name="T51" fmla="*/ 110 h 115"/>
                  <a:gd name="T52" fmla="*/ 161 w 217"/>
                  <a:gd name="T53" fmla="*/ 109 h 115"/>
                  <a:gd name="T54" fmla="*/ 168 w 217"/>
                  <a:gd name="T55" fmla="*/ 107 h 115"/>
                  <a:gd name="T56" fmla="*/ 176 w 217"/>
                  <a:gd name="T57" fmla="*/ 105 h 115"/>
                  <a:gd name="T58" fmla="*/ 179 w 217"/>
                  <a:gd name="T59" fmla="*/ 104 h 115"/>
                  <a:gd name="T60" fmla="*/ 183 w 217"/>
                  <a:gd name="T61" fmla="*/ 102 h 115"/>
                  <a:gd name="T62" fmla="*/ 187 w 217"/>
                  <a:gd name="T63" fmla="*/ 100 h 115"/>
                  <a:gd name="T64" fmla="*/ 190 w 217"/>
                  <a:gd name="T65" fmla="*/ 98 h 115"/>
                  <a:gd name="T66" fmla="*/ 194 w 217"/>
                  <a:gd name="T67" fmla="*/ 96 h 115"/>
                  <a:gd name="T68" fmla="*/ 198 w 217"/>
                  <a:gd name="T69" fmla="*/ 94 h 115"/>
                  <a:gd name="T70" fmla="*/ 202 w 217"/>
                  <a:gd name="T71" fmla="*/ 92 h 115"/>
                  <a:gd name="T72" fmla="*/ 205 w 217"/>
                  <a:gd name="T73" fmla="*/ 89 h 115"/>
                  <a:gd name="T74" fmla="*/ 209 w 217"/>
                  <a:gd name="T75" fmla="*/ 85 h 115"/>
                  <a:gd name="T76" fmla="*/ 211 w 217"/>
                  <a:gd name="T77" fmla="*/ 83 h 115"/>
                  <a:gd name="T78" fmla="*/ 213 w 217"/>
                  <a:gd name="T79" fmla="*/ 80 h 115"/>
                  <a:gd name="T80" fmla="*/ 214 w 217"/>
                  <a:gd name="T81" fmla="*/ 76 h 115"/>
                  <a:gd name="T82" fmla="*/ 216 w 217"/>
                  <a:gd name="T8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7" h="115">
                    <a:moveTo>
                      <a:pt x="0" y="0"/>
                    </a:moveTo>
                    <a:lnTo>
                      <a:pt x="0" y="76"/>
                    </a:lnTo>
                    <a:lnTo>
                      <a:pt x="2" y="76"/>
                    </a:lnTo>
                    <a:lnTo>
                      <a:pt x="2" y="80"/>
                    </a:lnTo>
                    <a:lnTo>
                      <a:pt x="4" y="80"/>
                    </a:lnTo>
                    <a:lnTo>
                      <a:pt x="4" y="83"/>
                    </a:lnTo>
                    <a:lnTo>
                      <a:pt x="6" y="83"/>
                    </a:lnTo>
                    <a:lnTo>
                      <a:pt x="6" y="85"/>
                    </a:lnTo>
                    <a:lnTo>
                      <a:pt x="7" y="85"/>
                    </a:lnTo>
                    <a:lnTo>
                      <a:pt x="7" y="88"/>
                    </a:lnTo>
                    <a:lnTo>
                      <a:pt x="9" y="88"/>
                    </a:lnTo>
                    <a:lnTo>
                      <a:pt x="11" y="90"/>
                    </a:lnTo>
                    <a:lnTo>
                      <a:pt x="11" y="91"/>
                    </a:lnTo>
                    <a:lnTo>
                      <a:pt x="13" y="91"/>
                    </a:lnTo>
                    <a:lnTo>
                      <a:pt x="15" y="93"/>
                    </a:lnTo>
                    <a:lnTo>
                      <a:pt x="15" y="94"/>
                    </a:lnTo>
                    <a:lnTo>
                      <a:pt x="18" y="94"/>
                    </a:lnTo>
                    <a:lnTo>
                      <a:pt x="18" y="96"/>
                    </a:lnTo>
                    <a:lnTo>
                      <a:pt x="20" y="96"/>
                    </a:lnTo>
                    <a:lnTo>
                      <a:pt x="22" y="98"/>
                    </a:lnTo>
                    <a:lnTo>
                      <a:pt x="24" y="98"/>
                    </a:lnTo>
                    <a:lnTo>
                      <a:pt x="26" y="99"/>
                    </a:lnTo>
                    <a:lnTo>
                      <a:pt x="26" y="100"/>
                    </a:lnTo>
                    <a:lnTo>
                      <a:pt x="29" y="100"/>
                    </a:lnTo>
                    <a:lnTo>
                      <a:pt x="32" y="102"/>
                    </a:lnTo>
                    <a:lnTo>
                      <a:pt x="33" y="102"/>
                    </a:lnTo>
                    <a:lnTo>
                      <a:pt x="35" y="104"/>
                    </a:lnTo>
                    <a:lnTo>
                      <a:pt x="37" y="104"/>
                    </a:lnTo>
                    <a:lnTo>
                      <a:pt x="40" y="104"/>
                    </a:lnTo>
                    <a:lnTo>
                      <a:pt x="42" y="106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9" y="107"/>
                    </a:lnTo>
                    <a:lnTo>
                      <a:pt x="49" y="108"/>
                    </a:lnTo>
                    <a:lnTo>
                      <a:pt x="53" y="108"/>
                    </a:lnTo>
                    <a:lnTo>
                      <a:pt x="55" y="110"/>
                    </a:lnTo>
                    <a:lnTo>
                      <a:pt x="58" y="110"/>
                    </a:lnTo>
                    <a:lnTo>
                      <a:pt x="64" y="110"/>
                    </a:lnTo>
                    <a:lnTo>
                      <a:pt x="64" y="112"/>
                    </a:lnTo>
                    <a:lnTo>
                      <a:pt x="70" y="112"/>
                    </a:lnTo>
                    <a:lnTo>
                      <a:pt x="75" y="112"/>
                    </a:lnTo>
                    <a:lnTo>
                      <a:pt x="75" y="113"/>
                    </a:lnTo>
                    <a:lnTo>
                      <a:pt x="83" y="113"/>
                    </a:lnTo>
                    <a:lnTo>
                      <a:pt x="83" y="114"/>
                    </a:lnTo>
                    <a:lnTo>
                      <a:pt x="133" y="114"/>
                    </a:lnTo>
                    <a:lnTo>
                      <a:pt x="133" y="113"/>
                    </a:lnTo>
                    <a:lnTo>
                      <a:pt x="141" y="113"/>
                    </a:lnTo>
                    <a:lnTo>
                      <a:pt x="141" y="112"/>
                    </a:lnTo>
                    <a:lnTo>
                      <a:pt x="147" y="112"/>
                    </a:lnTo>
                    <a:lnTo>
                      <a:pt x="152" y="112"/>
                    </a:lnTo>
                    <a:lnTo>
                      <a:pt x="152" y="110"/>
                    </a:lnTo>
                    <a:lnTo>
                      <a:pt x="158" y="110"/>
                    </a:lnTo>
                    <a:lnTo>
                      <a:pt x="161" y="110"/>
                    </a:lnTo>
                    <a:lnTo>
                      <a:pt x="161" y="109"/>
                    </a:lnTo>
                    <a:lnTo>
                      <a:pt x="165" y="108"/>
                    </a:lnTo>
                    <a:lnTo>
                      <a:pt x="168" y="107"/>
                    </a:lnTo>
                    <a:lnTo>
                      <a:pt x="172" y="106"/>
                    </a:lnTo>
                    <a:lnTo>
                      <a:pt x="176" y="105"/>
                    </a:lnTo>
                    <a:lnTo>
                      <a:pt x="176" y="104"/>
                    </a:lnTo>
                    <a:lnTo>
                      <a:pt x="179" y="104"/>
                    </a:lnTo>
                    <a:lnTo>
                      <a:pt x="183" y="103"/>
                    </a:lnTo>
                    <a:lnTo>
                      <a:pt x="183" y="102"/>
                    </a:lnTo>
                    <a:lnTo>
                      <a:pt x="187" y="101"/>
                    </a:lnTo>
                    <a:lnTo>
                      <a:pt x="187" y="100"/>
                    </a:lnTo>
                    <a:lnTo>
                      <a:pt x="190" y="100"/>
                    </a:lnTo>
                    <a:lnTo>
                      <a:pt x="190" y="98"/>
                    </a:lnTo>
                    <a:lnTo>
                      <a:pt x="194" y="98"/>
                    </a:lnTo>
                    <a:lnTo>
                      <a:pt x="194" y="96"/>
                    </a:lnTo>
                    <a:lnTo>
                      <a:pt x="198" y="96"/>
                    </a:lnTo>
                    <a:lnTo>
                      <a:pt x="198" y="94"/>
                    </a:lnTo>
                    <a:lnTo>
                      <a:pt x="202" y="94"/>
                    </a:lnTo>
                    <a:lnTo>
                      <a:pt x="202" y="92"/>
                    </a:lnTo>
                    <a:lnTo>
                      <a:pt x="205" y="91"/>
                    </a:lnTo>
                    <a:lnTo>
                      <a:pt x="205" y="89"/>
                    </a:lnTo>
                    <a:lnTo>
                      <a:pt x="209" y="88"/>
                    </a:lnTo>
                    <a:lnTo>
                      <a:pt x="209" y="85"/>
                    </a:lnTo>
                    <a:lnTo>
                      <a:pt x="211" y="85"/>
                    </a:lnTo>
                    <a:lnTo>
                      <a:pt x="211" y="83"/>
                    </a:lnTo>
                    <a:lnTo>
                      <a:pt x="213" y="83"/>
                    </a:lnTo>
                    <a:lnTo>
                      <a:pt x="213" y="80"/>
                    </a:lnTo>
                    <a:lnTo>
                      <a:pt x="214" y="80"/>
                    </a:lnTo>
                    <a:lnTo>
                      <a:pt x="214" y="76"/>
                    </a:lnTo>
                    <a:lnTo>
                      <a:pt x="216" y="76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34" name="Group 97"/>
              <p:cNvGrpSpPr>
                <a:grpSpLocks/>
              </p:cNvGrpSpPr>
              <p:nvPr/>
            </p:nvGrpSpPr>
            <p:grpSpPr bwMode="auto">
              <a:xfrm>
                <a:off x="2484" y="1626"/>
                <a:ext cx="217" cy="85"/>
                <a:chOff x="2484" y="1626"/>
                <a:chExt cx="217" cy="85"/>
              </a:xfrm>
            </p:grpSpPr>
            <p:sp>
              <p:nvSpPr>
                <p:cNvPr id="136" name="Freeform 98"/>
                <p:cNvSpPr>
                  <a:spLocks/>
                </p:cNvSpPr>
                <p:nvPr/>
              </p:nvSpPr>
              <p:spPr bwMode="auto">
                <a:xfrm>
                  <a:off x="2484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37" name="Freeform 99"/>
                <p:cNvSpPr>
                  <a:spLocks/>
                </p:cNvSpPr>
                <p:nvPr/>
              </p:nvSpPr>
              <p:spPr bwMode="auto">
                <a:xfrm>
                  <a:off x="2484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35" name="Oval 100"/>
              <p:cNvSpPr>
                <a:spLocks noChangeArrowheads="1"/>
              </p:cNvSpPr>
              <p:nvPr/>
            </p:nvSpPr>
            <p:spPr bwMode="auto">
              <a:xfrm>
                <a:off x="2488" y="184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</p:grpSp>
      <p:grpSp>
        <p:nvGrpSpPr>
          <p:cNvPr id="180" name="Grup 179"/>
          <p:cNvGrpSpPr/>
          <p:nvPr/>
        </p:nvGrpSpPr>
        <p:grpSpPr>
          <a:xfrm>
            <a:off x="622600" y="3766850"/>
            <a:ext cx="3420311" cy="554038"/>
            <a:chOff x="821560" y="3013342"/>
            <a:chExt cx="3420311" cy="554038"/>
          </a:xfrm>
        </p:grpSpPr>
        <p:grpSp>
          <p:nvGrpSpPr>
            <p:cNvPr id="181" name="Group 59"/>
            <p:cNvGrpSpPr>
              <a:grpSpLocks/>
            </p:cNvGrpSpPr>
            <p:nvPr/>
          </p:nvGrpSpPr>
          <p:grpSpPr bwMode="auto">
            <a:xfrm>
              <a:off x="821560" y="3013342"/>
              <a:ext cx="344488" cy="554038"/>
              <a:chOff x="1956" y="1626"/>
              <a:chExt cx="217" cy="349"/>
            </a:xfrm>
          </p:grpSpPr>
          <p:sp>
            <p:nvSpPr>
              <p:cNvPr id="231" name="Freeform 60"/>
              <p:cNvSpPr>
                <a:spLocks/>
              </p:cNvSpPr>
              <p:nvPr/>
            </p:nvSpPr>
            <p:spPr bwMode="auto">
              <a:xfrm>
                <a:off x="195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2" name="Freeform 61"/>
              <p:cNvSpPr>
                <a:spLocks/>
              </p:cNvSpPr>
              <p:nvPr/>
            </p:nvSpPr>
            <p:spPr bwMode="auto">
              <a:xfrm>
                <a:off x="1956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233" name="Group 62"/>
              <p:cNvGrpSpPr>
                <a:grpSpLocks/>
              </p:cNvGrpSpPr>
              <p:nvPr/>
            </p:nvGrpSpPr>
            <p:grpSpPr bwMode="auto">
              <a:xfrm>
                <a:off x="1956" y="1626"/>
                <a:ext cx="217" cy="85"/>
                <a:chOff x="1956" y="1626"/>
                <a:chExt cx="217" cy="85"/>
              </a:xfrm>
            </p:grpSpPr>
            <p:sp>
              <p:nvSpPr>
                <p:cNvPr id="235" name="Freeform 63"/>
                <p:cNvSpPr>
                  <a:spLocks/>
                </p:cNvSpPr>
                <p:nvPr/>
              </p:nvSpPr>
              <p:spPr bwMode="auto">
                <a:xfrm>
                  <a:off x="195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6" name="Freeform 64"/>
                <p:cNvSpPr>
                  <a:spLocks/>
                </p:cNvSpPr>
                <p:nvPr/>
              </p:nvSpPr>
              <p:spPr bwMode="auto">
                <a:xfrm>
                  <a:off x="195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234" name="Oval 65"/>
              <p:cNvSpPr>
                <a:spLocks noChangeArrowheads="1"/>
              </p:cNvSpPr>
              <p:nvPr/>
            </p:nvSpPr>
            <p:spPr bwMode="auto">
              <a:xfrm>
                <a:off x="1960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82" name="Group 59"/>
            <p:cNvGrpSpPr>
              <a:grpSpLocks/>
            </p:cNvGrpSpPr>
            <p:nvPr/>
          </p:nvGrpSpPr>
          <p:grpSpPr bwMode="auto">
            <a:xfrm>
              <a:off x="1265790" y="3013342"/>
              <a:ext cx="344488" cy="554038"/>
              <a:chOff x="1956" y="1626"/>
              <a:chExt cx="217" cy="349"/>
            </a:xfrm>
          </p:grpSpPr>
          <p:sp>
            <p:nvSpPr>
              <p:cNvPr id="225" name="Freeform 60"/>
              <p:cNvSpPr>
                <a:spLocks/>
              </p:cNvSpPr>
              <p:nvPr/>
            </p:nvSpPr>
            <p:spPr bwMode="auto">
              <a:xfrm>
                <a:off x="195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6" name="Freeform 61"/>
              <p:cNvSpPr>
                <a:spLocks/>
              </p:cNvSpPr>
              <p:nvPr/>
            </p:nvSpPr>
            <p:spPr bwMode="auto">
              <a:xfrm>
                <a:off x="1956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227" name="Group 62"/>
              <p:cNvGrpSpPr>
                <a:grpSpLocks/>
              </p:cNvGrpSpPr>
              <p:nvPr/>
            </p:nvGrpSpPr>
            <p:grpSpPr bwMode="auto">
              <a:xfrm>
                <a:off x="1956" y="1626"/>
                <a:ext cx="217" cy="85"/>
                <a:chOff x="1956" y="1626"/>
                <a:chExt cx="217" cy="85"/>
              </a:xfrm>
            </p:grpSpPr>
            <p:sp>
              <p:nvSpPr>
                <p:cNvPr id="229" name="Freeform 63"/>
                <p:cNvSpPr>
                  <a:spLocks/>
                </p:cNvSpPr>
                <p:nvPr/>
              </p:nvSpPr>
              <p:spPr bwMode="auto">
                <a:xfrm>
                  <a:off x="195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30" name="Freeform 64"/>
                <p:cNvSpPr>
                  <a:spLocks/>
                </p:cNvSpPr>
                <p:nvPr/>
              </p:nvSpPr>
              <p:spPr bwMode="auto">
                <a:xfrm>
                  <a:off x="195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228" name="Oval 65"/>
              <p:cNvSpPr>
                <a:spLocks noChangeArrowheads="1"/>
              </p:cNvSpPr>
              <p:nvPr/>
            </p:nvSpPr>
            <p:spPr bwMode="auto">
              <a:xfrm>
                <a:off x="1960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83" name="Group 59"/>
            <p:cNvGrpSpPr>
              <a:grpSpLocks/>
            </p:cNvGrpSpPr>
            <p:nvPr/>
          </p:nvGrpSpPr>
          <p:grpSpPr bwMode="auto">
            <a:xfrm>
              <a:off x="1703612" y="3013342"/>
              <a:ext cx="344488" cy="554038"/>
              <a:chOff x="1956" y="1626"/>
              <a:chExt cx="217" cy="349"/>
            </a:xfrm>
          </p:grpSpPr>
          <p:sp>
            <p:nvSpPr>
              <p:cNvPr id="219" name="Freeform 60"/>
              <p:cNvSpPr>
                <a:spLocks/>
              </p:cNvSpPr>
              <p:nvPr/>
            </p:nvSpPr>
            <p:spPr bwMode="auto">
              <a:xfrm>
                <a:off x="195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0" name="Freeform 61"/>
              <p:cNvSpPr>
                <a:spLocks/>
              </p:cNvSpPr>
              <p:nvPr/>
            </p:nvSpPr>
            <p:spPr bwMode="auto">
              <a:xfrm>
                <a:off x="1956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221" name="Group 62"/>
              <p:cNvGrpSpPr>
                <a:grpSpLocks/>
              </p:cNvGrpSpPr>
              <p:nvPr/>
            </p:nvGrpSpPr>
            <p:grpSpPr bwMode="auto">
              <a:xfrm>
                <a:off x="1956" y="1626"/>
                <a:ext cx="217" cy="85"/>
                <a:chOff x="1956" y="1626"/>
                <a:chExt cx="217" cy="85"/>
              </a:xfrm>
            </p:grpSpPr>
            <p:sp>
              <p:nvSpPr>
                <p:cNvPr id="223" name="Freeform 63"/>
                <p:cNvSpPr>
                  <a:spLocks/>
                </p:cNvSpPr>
                <p:nvPr/>
              </p:nvSpPr>
              <p:spPr bwMode="auto">
                <a:xfrm>
                  <a:off x="195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24" name="Freeform 64"/>
                <p:cNvSpPr>
                  <a:spLocks/>
                </p:cNvSpPr>
                <p:nvPr/>
              </p:nvSpPr>
              <p:spPr bwMode="auto">
                <a:xfrm>
                  <a:off x="195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222" name="Oval 65"/>
              <p:cNvSpPr>
                <a:spLocks noChangeArrowheads="1"/>
              </p:cNvSpPr>
              <p:nvPr/>
            </p:nvSpPr>
            <p:spPr bwMode="auto">
              <a:xfrm>
                <a:off x="1960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84" name="Group 59"/>
            <p:cNvGrpSpPr>
              <a:grpSpLocks/>
            </p:cNvGrpSpPr>
            <p:nvPr/>
          </p:nvGrpSpPr>
          <p:grpSpPr bwMode="auto">
            <a:xfrm>
              <a:off x="2124915" y="3013342"/>
              <a:ext cx="344488" cy="554038"/>
              <a:chOff x="1956" y="1626"/>
              <a:chExt cx="217" cy="349"/>
            </a:xfrm>
          </p:grpSpPr>
          <p:sp>
            <p:nvSpPr>
              <p:cNvPr id="213" name="Freeform 60"/>
              <p:cNvSpPr>
                <a:spLocks/>
              </p:cNvSpPr>
              <p:nvPr/>
            </p:nvSpPr>
            <p:spPr bwMode="auto">
              <a:xfrm>
                <a:off x="195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14" name="Freeform 61"/>
              <p:cNvSpPr>
                <a:spLocks/>
              </p:cNvSpPr>
              <p:nvPr/>
            </p:nvSpPr>
            <p:spPr bwMode="auto">
              <a:xfrm>
                <a:off x="1956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215" name="Group 62"/>
              <p:cNvGrpSpPr>
                <a:grpSpLocks/>
              </p:cNvGrpSpPr>
              <p:nvPr/>
            </p:nvGrpSpPr>
            <p:grpSpPr bwMode="auto">
              <a:xfrm>
                <a:off x="1956" y="1626"/>
                <a:ext cx="217" cy="85"/>
                <a:chOff x="1956" y="1626"/>
                <a:chExt cx="217" cy="85"/>
              </a:xfrm>
            </p:grpSpPr>
            <p:sp>
              <p:nvSpPr>
                <p:cNvPr id="217" name="Freeform 63"/>
                <p:cNvSpPr>
                  <a:spLocks/>
                </p:cNvSpPr>
                <p:nvPr/>
              </p:nvSpPr>
              <p:spPr bwMode="auto">
                <a:xfrm>
                  <a:off x="195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18" name="Freeform 64"/>
                <p:cNvSpPr>
                  <a:spLocks/>
                </p:cNvSpPr>
                <p:nvPr/>
              </p:nvSpPr>
              <p:spPr bwMode="auto">
                <a:xfrm>
                  <a:off x="195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216" name="Oval 65"/>
              <p:cNvSpPr>
                <a:spLocks noChangeArrowheads="1"/>
              </p:cNvSpPr>
              <p:nvPr/>
            </p:nvSpPr>
            <p:spPr bwMode="auto">
              <a:xfrm>
                <a:off x="1960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85" name="Group 59"/>
            <p:cNvGrpSpPr>
              <a:grpSpLocks/>
            </p:cNvGrpSpPr>
            <p:nvPr/>
          </p:nvGrpSpPr>
          <p:grpSpPr bwMode="auto">
            <a:xfrm>
              <a:off x="2569145" y="3013342"/>
              <a:ext cx="344488" cy="554038"/>
              <a:chOff x="1956" y="1626"/>
              <a:chExt cx="217" cy="349"/>
            </a:xfrm>
          </p:grpSpPr>
          <p:sp>
            <p:nvSpPr>
              <p:cNvPr id="207" name="Freeform 60"/>
              <p:cNvSpPr>
                <a:spLocks/>
              </p:cNvSpPr>
              <p:nvPr/>
            </p:nvSpPr>
            <p:spPr bwMode="auto">
              <a:xfrm>
                <a:off x="195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08" name="Freeform 61"/>
              <p:cNvSpPr>
                <a:spLocks/>
              </p:cNvSpPr>
              <p:nvPr/>
            </p:nvSpPr>
            <p:spPr bwMode="auto">
              <a:xfrm>
                <a:off x="1956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209" name="Group 62"/>
              <p:cNvGrpSpPr>
                <a:grpSpLocks/>
              </p:cNvGrpSpPr>
              <p:nvPr/>
            </p:nvGrpSpPr>
            <p:grpSpPr bwMode="auto">
              <a:xfrm>
                <a:off x="1956" y="1626"/>
                <a:ext cx="217" cy="85"/>
                <a:chOff x="1956" y="1626"/>
                <a:chExt cx="217" cy="85"/>
              </a:xfrm>
            </p:grpSpPr>
            <p:sp>
              <p:nvSpPr>
                <p:cNvPr id="211" name="Freeform 63"/>
                <p:cNvSpPr>
                  <a:spLocks/>
                </p:cNvSpPr>
                <p:nvPr/>
              </p:nvSpPr>
              <p:spPr bwMode="auto">
                <a:xfrm>
                  <a:off x="195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12" name="Freeform 64"/>
                <p:cNvSpPr>
                  <a:spLocks/>
                </p:cNvSpPr>
                <p:nvPr/>
              </p:nvSpPr>
              <p:spPr bwMode="auto">
                <a:xfrm>
                  <a:off x="195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210" name="Oval 65"/>
              <p:cNvSpPr>
                <a:spLocks noChangeArrowheads="1"/>
              </p:cNvSpPr>
              <p:nvPr/>
            </p:nvSpPr>
            <p:spPr bwMode="auto">
              <a:xfrm>
                <a:off x="1960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86" name="Group 59"/>
            <p:cNvGrpSpPr>
              <a:grpSpLocks/>
            </p:cNvGrpSpPr>
            <p:nvPr/>
          </p:nvGrpSpPr>
          <p:grpSpPr bwMode="auto">
            <a:xfrm>
              <a:off x="3031850" y="3013342"/>
              <a:ext cx="344488" cy="554038"/>
              <a:chOff x="1956" y="1626"/>
              <a:chExt cx="217" cy="349"/>
            </a:xfrm>
          </p:grpSpPr>
          <p:sp>
            <p:nvSpPr>
              <p:cNvPr id="201" name="Freeform 60"/>
              <p:cNvSpPr>
                <a:spLocks/>
              </p:cNvSpPr>
              <p:nvPr/>
            </p:nvSpPr>
            <p:spPr bwMode="auto">
              <a:xfrm>
                <a:off x="195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02" name="Freeform 61"/>
              <p:cNvSpPr>
                <a:spLocks/>
              </p:cNvSpPr>
              <p:nvPr/>
            </p:nvSpPr>
            <p:spPr bwMode="auto">
              <a:xfrm>
                <a:off x="1956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203" name="Group 62"/>
              <p:cNvGrpSpPr>
                <a:grpSpLocks/>
              </p:cNvGrpSpPr>
              <p:nvPr/>
            </p:nvGrpSpPr>
            <p:grpSpPr bwMode="auto">
              <a:xfrm>
                <a:off x="1956" y="1626"/>
                <a:ext cx="217" cy="85"/>
                <a:chOff x="1956" y="1626"/>
                <a:chExt cx="217" cy="85"/>
              </a:xfrm>
            </p:grpSpPr>
            <p:sp>
              <p:nvSpPr>
                <p:cNvPr id="205" name="Freeform 63"/>
                <p:cNvSpPr>
                  <a:spLocks/>
                </p:cNvSpPr>
                <p:nvPr/>
              </p:nvSpPr>
              <p:spPr bwMode="auto">
                <a:xfrm>
                  <a:off x="195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06" name="Freeform 64"/>
                <p:cNvSpPr>
                  <a:spLocks/>
                </p:cNvSpPr>
                <p:nvPr/>
              </p:nvSpPr>
              <p:spPr bwMode="auto">
                <a:xfrm>
                  <a:off x="195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204" name="Oval 65"/>
              <p:cNvSpPr>
                <a:spLocks noChangeArrowheads="1"/>
              </p:cNvSpPr>
              <p:nvPr/>
            </p:nvSpPr>
            <p:spPr bwMode="auto">
              <a:xfrm>
                <a:off x="1960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87" name="Group 59"/>
            <p:cNvGrpSpPr>
              <a:grpSpLocks/>
            </p:cNvGrpSpPr>
            <p:nvPr/>
          </p:nvGrpSpPr>
          <p:grpSpPr bwMode="auto">
            <a:xfrm>
              <a:off x="3453153" y="3013342"/>
              <a:ext cx="344488" cy="554038"/>
              <a:chOff x="1956" y="1626"/>
              <a:chExt cx="217" cy="349"/>
            </a:xfrm>
          </p:grpSpPr>
          <p:sp>
            <p:nvSpPr>
              <p:cNvPr id="195" name="Freeform 60"/>
              <p:cNvSpPr>
                <a:spLocks/>
              </p:cNvSpPr>
              <p:nvPr/>
            </p:nvSpPr>
            <p:spPr bwMode="auto">
              <a:xfrm>
                <a:off x="195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96" name="Freeform 61"/>
              <p:cNvSpPr>
                <a:spLocks/>
              </p:cNvSpPr>
              <p:nvPr/>
            </p:nvSpPr>
            <p:spPr bwMode="auto">
              <a:xfrm>
                <a:off x="1956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97" name="Group 62"/>
              <p:cNvGrpSpPr>
                <a:grpSpLocks/>
              </p:cNvGrpSpPr>
              <p:nvPr/>
            </p:nvGrpSpPr>
            <p:grpSpPr bwMode="auto">
              <a:xfrm>
                <a:off x="1956" y="1626"/>
                <a:ext cx="217" cy="85"/>
                <a:chOff x="1956" y="1626"/>
                <a:chExt cx="217" cy="85"/>
              </a:xfrm>
            </p:grpSpPr>
            <p:sp>
              <p:nvSpPr>
                <p:cNvPr id="199" name="Freeform 63"/>
                <p:cNvSpPr>
                  <a:spLocks/>
                </p:cNvSpPr>
                <p:nvPr/>
              </p:nvSpPr>
              <p:spPr bwMode="auto">
                <a:xfrm>
                  <a:off x="195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00" name="Freeform 64"/>
                <p:cNvSpPr>
                  <a:spLocks/>
                </p:cNvSpPr>
                <p:nvPr/>
              </p:nvSpPr>
              <p:spPr bwMode="auto">
                <a:xfrm>
                  <a:off x="195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98" name="Oval 65"/>
              <p:cNvSpPr>
                <a:spLocks noChangeArrowheads="1"/>
              </p:cNvSpPr>
              <p:nvPr/>
            </p:nvSpPr>
            <p:spPr bwMode="auto">
              <a:xfrm>
                <a:off x="1960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88" name="Group 59"/>
            <p:cNvGrpSpPr>
              <a:grpSpLocks/>
            </p:cNvGrpSpPr>
            <p:nvPr/>
          </p:nvGrpSpPr>
          <p:grpSpPr bwMode="auto">
            <a:xfrm>
              <a:off x="3897383" y="3013342"/>
              <a:ext cx="344488" cy="554038"/>
              <a:chOff x="1956" y="1626"/>
              <a:chExt cx="217" cy="349"/>
            </a:xfrm>
          </p:grpSpPr>
          <p:sp>
            <p:nvSpPr>
              <p:cNvPr id="189" name="Freeform 60"/>
              <p:cNvSpPr>
                <a:spLocks/>
              </p:cNvSpPr>
              <p:nvPr/>
            </p:nvSpPr>
            <p:spPr bwMode="auto">
              <a:xfrm>
                <a:off x="1956" y="1650"/>
                <a:ext cx="217" cy="325"/>
              </a:xfrm>
              <a:custGeom>
                <a:avLst/>
                <a:gdLst>
                  <a:gd name="T0" fmla="*/ 0 w 217"/>
                  <a:gd name="T1" fmla="*/ 194 h 325"/>
                  <a:gd name="T2" fmla="*/ 2 w 217"/>
                  <a:gd name="T3" fmla="*/ 217 h 325"/>
                  <a:gd name="T4" fmla="*/ 4 w 217"/>
                  <a:gd name="T5" fmla="*/ 227 h 325"/>
                  <a:gd name="T6" fmla="*/ 6 w 217"/>
                  <a:gd name="T7" fmla="*/ 237 h 325"/>
                  <a:gd name="T8" fmla="*/ 7 w 217"/>
                  <a:gd name="T9" fmla="*/ 242 h 325"/>
                  <a:gd name="T10" fmla="*/ 11 w 217"/>
                  <a:gd name="T11" fmla="*/ 252 h 325"/>
                  <a:gd name="T12" fmla="*/ 13 w 217"/>
                  <a:gd name="T13" fmla="*/ 257 h 325"/>
                  <a:gd name="T14" fmla="*/ 15 w 217"/>
                  <a:gd name="T15" fmla="*/ 262 h 325"/>
                  <a:gd name="T16" fmla="*/ 17 w 217"/>
                  <a:gd name="T17" fmla="*/ 265 h 325"/>
                  <a:gd name="T18" fmla="*/ 18 w 217"/>
                  <a:gd name="T19" fmla="*/ 269 h 325"/>
                  <a:gd name="T20" fmla="*/ 26 w 217"/>
                  <a:gd name="T21" fmla="*/ 282 h 325"/>
                  <a:gd name="T22" fmla="*/ 35 w 217"/>
                  <a:gd name="T23" fmla="*/ 292 h 325"/>
                  <a:gd name="T24" fmla="*/ 37 w 217"/>
                  <a:gd name="T25" fmla="*/ 294 h 325"/>
                  <a:gd name="T26" fmla="*/ 40 w 217"/>
                  <a:gd name="T27" fmla="*/ 297 h 325"/>
                  <a:gd name="T28" fmla="*/ 42 w 217"/>
                  <a:gd name="T29" fmla="*/ 299 h 325"/>
                  <a:gd name="T30" fmla="*/ 46 w 217"/>
                  <a:gd name="T31" fmla="*/ 301 h 325"/>
                  <a:gd name="T32" fmla="*/ 49 w 217"/>
                  <a:gd name="T33" fmla="*/ 304 h 325"/>
                  <a:gd name="T34" fmla="*/ 53 w 217"/>
                  <a:gd name="T35" fmla="*/ 307 h 325"/>
                  <a:gd name="T36" fmla="*/ 55 w 217"/>
                  <a:gd name="T37" fmla="*/ 309 h 325"/>
                  <a:gd name="T38" fmla="*/ 58 w 217"/>
                  <a:gd name="T39" fmla="*/ 312 h 325"/>
                  <a:gd name="T40" fmla="*/ 64 w 217"/>
                  <a:gd name="T41" fmla="*/ 314 h 325"/>
                  <a:gd name="T42" fmla="*/ 70 w 217"/>
                  <a:gd name="T43" fmla="*/ 317 h 325"/>
                  <a:gd name="T44" fmla="*/ 75 w 217"/>
                  <a:gd name="T45" fmla="*/ 319 h 325"/>
                  <a:gd name="T46" fmla="*/ 83 w 217"/>
                  <a:gd name="T47" fmla="*/ 322 h 325"/>
                  <a:gd name="T48" fmla="*/ 93 w 217"/>
                  <a:gd name="T49" fmla="*/ 324 h 325"/>
                  <a:gd name="T50" fmla="*/ 124 w 217"/>
                  <a:gd name="T51" fmla="*/ 322 h 325"/>
                  <a:gd name="T52" fmla="*/ 136 w 217"/>
                  <a:gd name="T53" fmla="*/ 319 h 325"/>
                  <a:gd name="T54" fmla="*/ 143 w 217"/>
                  <a:gd name="T55" fmla="*/ 317 h 325"/>
                  <a:gd name="T56" fmla="*/ 148 w 217"/>
                  <a:gd name="T57" fmla="*/ 314 h 325"/>
                  <a:gd name="T58" fmla="*/ 154 w 217"/>
                  <a:gd name="T59" fmla="*/ 312 h 325"/>
                  <a:gd name="T60" fmla="*/ 159 w 217"/>
                  <a:gd name="T61" fmla="*/ 309 h 325"/>
                  <a:gd name="T62" fmla="*/ 165 w 217"/>
                  <a:gd name="T63" fmla="*/ 304 h 325"/>
                  <a:gd name="T64" fmla="*/ 168 w 217"/>
                  <a:gd name="T65" fmla="*/ 301 h 325"/>
                  <a:gd name="T66" fmla="*/ 172 w 217"/>
                  <a:gd name="T67" fmla="*/ 299 h 325"/>
                  <a:gd name="T68" fmla="*/ 174 w 217"/>
                  <a:gd name="T69" fmla="*/ 297 h 325"/>
                  <a:gd name="T70" fmla="*/ 178 w 217"/>
                  <a:gd name="T71" fmla="*/ 294 h 325"/>
                  <a:gd name="T72" fmla="*/ 179 w 217"/>
                  <a:gd name="T73" fmla="*/ 292 h 325"/>
                  <a:gd name="T74" fmla="*/ 188 w 217"/>
                  <a:gd name="T75" fmla="*/ 282 h 325"/>
                  <a:gd name="T76" fmla="*/ 190 w 217"/>
                  <a:gd name="T77" fmla="*/ 279 h 325"/>
                  <a:gd name="T78" fmla="*/ 198 w 217"/>
                  <a:gd name="T79" fmla="*/ 267 h 325"/>
                  <a:gd name="T80" fmla="*/ 202 w 217"/>
                  <a:gd name="T81" fmla="*/ 265 h 325"/>
                  <a:gd name="T82" fmla="*/ 203 w 217"/>
                  <a:gd name="T83" fmla="*/ 259 h 325"/>
                  <a:gd name="T84" fmla="*/ 205 w 217"/>
                  <a:gd name="T85" fmla="*/ 257 h 325"/>
                  <a:gd name="T86" fmla="*/ 209 w 217"/>
                  <a:gd name="T87" fmla="*/ 247 h 325"/>
                  <a:gd name="T88" fmla="*/ 211 w 217"/>
                  <a:gd name="T89" fmla="*/ 240 h 325"/>
                  <a:gd name="T90" fmla="*/ 213 w 217"/>
                  <a:gd name="T91" fmla="*/ 234 h 325"/>
                  <a:gd name="T92" fmla="*/ 214 w 217"/>
                  <a:gd name="T93" fmla="*/ 225 h 325"/>
                  <a:gd name="T94" fmla="*/ 216 w 217"/>
                  <a:gd name="T95" fmla="*/ 215 h 325"/>
                  <a:gd name="T96" fmla="*/ 216 w 217"/>
                  <a:gd name="T97" fmla="*/ 0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17" h="325">
                    <a:moveTo>
                      <a:pt x="0" y="0"/>
                    </a:moveTo>
                    <a:lnTo>
                      <a:pt x="0" y="194"/>
                    </a:lnTo>
                    <a:lnTo>
                      <a:pt x="0" y="215"/>
                    </a:lnTo>
                    <a:lnTo>
                      <a:pt x="2" y="217"/>
                    </a:lnTo>
                    <a:lnTo>
                      <a:pt x="2" y="225"/>
                    </a:lnTo>
                    <a:lnTo>
                      <a:pt x="4" y="227"/>
                    </a:lnTo>
                    <a:lnTo>
                      <a:pt x="4" y="234"/>
                    </a:lnTo>
                    <a:lnTo>
                      <a:pt x="6" y="237"/>
                    </a:lnTo>
                    <a:lnTo>
                      <a:pt x="6" y="240"/>
                    </a:lnTo>
                    <a:lnTo>
                      <a:pt x="7" y="242"/>
                    </a:lnTo>
                    <a:lnTo>
                      <a:pt x="7" y="247"/>
                    </a:lnTo>
                    <a:lnTo>
                      <a:pt x="11" y="252"/>
                    </a:lnTo>
                    <a:lnTo>
                      <a:pt x="11" y="257"/>
                    </a:lnTo>
                    <a:lnTo>
                      <a:pt x="13" y="257"/>
                    </a:lnTo>
                    <a:lnTo>
                      <a:pt x="13" y="259"/>
                    </a:lnTo>
                    <a:lnTo>
                      <a:pt x="15" y="262"/>
                    </a:lnTo>
                    <a:lnTo>
                      <a:pt x="15" y="265"/>
                    </a:lnTo>
                    <a:lnTo>
                      <a:pt x="17" y="265"/>
                    </a:lnTo>
                    <a:lnTo>
                      <a:pt x="18" y="267"/>
                    </a:lnTo>
                    <a:lnTo>
                      <a:pt x="18" y="269"/>
                    </a:lnTo>
                    <a:lnTo>
                      <a:pt x="26" y="279"/>
                    </a:lnTo>
                    <a:lnTo>
                      <a:pt x="26" y="282"/>
                    </a:lnTo>
                    <a:lnTo>
                      <a:pt x="28" y="282"/>
                    </a:lnTo>
                    <a:lnTo>
                      <a:pt x="35" y="292"/>
                    </a:lnTo>
                    <a:lnTo>
                      <a:pt x="37" y="292"/>
                    </a:lnTo>
                    <a:lnTo>
                      <a:pt x="37" y="294"/>
                    </a:lnTo>
                    <a:lnTo>
                      <a:pt x="38" y="294"/>
                    </a:lnTo>
                    <a:lnTo>
                      <a:pt x="40" y="297"/>
                    </a:lnTo>
                    <a:lnTo>
                      <a:pt x="42" y="297"/>
                    </a:lnTo>
                    <a:lnTo>
                      <a:pt x="42" y="299"/>
                    </a:lnTo>
                    <a:lnTo>
                      <a:pt x="44" y="299"/>
                    </a:lnTo>
                    <a:lnTo>
                      <a:pt x="46" y="301"/>
                    </a:lnTo>
                    <a:lnTo>
                      <a:pt x="48" y="301"/>
                    </a:lnTo>
                    <a:lnTo>
                      <a:pt x="49" y="304"/>
                    </a:lnTo>
                    <a:lnTo>
                      <a:pt x="52" y="304"/>
                    </a:lnTo>
                    <a:lnTo>
                      <a:pt x="53" y="307"/>
                    </a:lnTo>
                    <a:lnTo>
                      <a:pt x="55" y="307"/>
                    </a:lnTo>
                    <a:lnTo>
                      <a:pt x="55" y="309"/>
                    </a:lnTo>
                    <a:lnTo>
                      <a:pt x="57" y="309"/>
                    </a:lnTo>
                    <a:lnTo>
                      <a:pt x="58" y="312"/>
                    </a:lnTo>
                    <a:lnTo>
                      <a:pt x="62" y="312"/>
                    </a:lnTo>
                    <a:lnTo>
                      <a:pt x="64" y="314"/>
                    </a:lnTo>
                    <a:lnTo>
                      <a:pt x="68" y="314"/>
                    </a:lnTo>
                    <a:lnTo>
                      <a:pt x="70" y="317"/>
                    </a:lnTo>
                    <a:lnTo>
                      <a:pt x="73" y="317"/>
                    </a:lnTo>
                    <a:lnTo>
                      <a:pt x="75" y="319"/>
                    </a:lnTo>
                    <a:lnTo>
                      <a:pt x="81" y="319"/>
                    </a:lnTo>
                    <a:lnTo>
                      <a:pt x="83" y="322"/>
                    </a:lnTo>
                    <a:lnTo>
                      <a:pt x="92" y="322"/>
                    </a:lnTo>
                    <a:lnTo>
                      <a:pt x="93" y="324"/>
                    </a:lnTo>
                    <a:lnTo>
                      <a:pt x="123" y="324"/>
                    </a:lnTo>
                    <a:lnTo>
                      <a:pt x="124" y="322"/>
                    </a:lnTo>
                    <a:lnTo>
                      <a:pt x="133" y="322"/>
                    </a:lnTo>
                    <a:lnTo>
                      <a:pt x="136" y="319"/>
                    </a:lnTo>
                    <a:lnTo>
                      <a:pt x="141" y="319"/>
                    </a:lnTo>
                    <a:lnTo>
                      <a:pt x="143" y="317"/>
                    </a:lnTo>
                    <a:lnTo>
                      <a:pt x="147" y="317"/>
                    </a:lnTo>
                    <a:lnTo>
                      <a:pt x="148" y="314"/>
                    </a:lnTo>
                    <a:lnTo>
                      <a:pt x="152" y="314"/>
                    </a:lnTo>
                    <a:lnTo>
                      <a:pt x="154" y="312"/>
                    </a:lnTo>
                    <a:lnTo>
                      <a:pt x="158" y="312"/>
                    </a:lnTo>
                    <a:lnTo>
                      <a:pt x="159" y="309"/>
                    </a:lnTo>
                    <a:lnTo>
                      <a:pt x="161" y="309"/>
                    </a:lnTo>
                    <a:lnTo>
                      <a:pt x="165" y="304"/>
                    </a:lnTo>
                    <a:lnTo>
                      <a:pt x="167" y="304"/>
                    </a:lnTo>
                    <a:lnTo>
                      <a:pt x="168" y="301"/>
                    </a:lnTo>
                    <a:lnTo>
                      <a:pt x="170" y="301"/>
                    </a:lnTo>
                    <a:lnTo>
                      <a:pt x="172" y="299"/>
                    </a:lnTo>
                    <a:lnTo>
                      <a:pt x="174" y="299"/>
                    </a:lnTo>
                    <a:lnTo>
                      <a:pt x="174" y="297"/>
                    </a:lnTo>
                    <a:lnTo>
                      <a:pt x="176" y="297"/>
                    </a:lnTo>
                    <a:lnTo>
                      <a:pt x="178" y="294"/>
                    </a:lnTo>
                    <a:lnTo>
                      <a:pt x="179" y="294"/>
                    </a:lnTo>
                    <a:lnTo>
                      <a:pt x="179" y="292"/>
                    </a:lnTo>
                    <a:lnTo>
                      <a:pt x="182" y="292"/>
                    </a:lnTo>
                    <a:lnTo>
                      <a:pt x="188" y="282"/>
                    </a:lnTo>
                    <a:lnTo>
                      <a:pt x="190" y="282"/>
                    </a:lnTo>
                    <a:lnTo>
                      <a:pt x="190" y="279"/>
                    </a:lnTo>
                    <a:lnTo>
                      <a:pt x="198" y="269"/>
                    </a:lnTo>
                    <a:lnTo>
                      <a:pt x="198" y="267"/>
                    </a:lnTo>
                    <a:lnTo>
                      <a:pt x="199" y="265"/>
                    </a:lnTo>
                    <a:lnTo>
                      <a:pt x="202" y="265"/>
                    </a:lnTo>
                    <a:lnTo>
                      <a:pt x="202" y="262"/>
                    </a:lnTo>
                    <a:lnTo>
                      <a:pt x="203" y="259"/>
                    </a:lnTo>
                    <a:lnTo>
                      <a:pt x="203" y="257"/>
                    </a:lnTo>
                    <a:lnTo>
                      <a:pt x="205" y="257"/>
                    </a:lnTo>
                    <a:lnTo>
                      <a:pt x="205" y="252"/>
                    </a:lnTo>
                    <a:lnTo>
                      <a:pt x="209" y="247"/>
                    </a:lnTo>
                    <a:lnTo>
                      <a:pt x="209" y="242"/>
                    </a:lnTo>
                    <a:lnTo>
                      <a:pt x="211" y="240"/>
                    </a:lnTo>
                    <a:lnTo>
                      <a:pt x="211" y="237"/>
                    </a:lnTo>
                    <a:lnTo>
                      <a:pt x="213" y="234"/>
                    </a:lnTo>
                    <a:lnTo>
                      <a:pt x="213" y="227"/>
                    </a:lnTo>
                    <a:lnTo>
                      <a:pt x="214" y="225"/>
                    </a:lnTo>
                    <a:lnTo>
                      <a:pt x="214" y="217"/>
                    </a:lnTo>
                    <a:lnTo>
                      <a:pt x="216" y="215"/>
                    </a:lnTo>
                    <a:lnTo>
                      <a:pt x="216" y="194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/>
              </a:solidFill>
              <a:ln w="254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190" name="Freeform 61"/>
              <p:cNvSpPr>
                <a:spLocks/>
              </p:cNvSpPr>
              <p:nvPr/>
            </p:nvSpPr>
            <p:spPr bwMode="auto">
              <a:xfrm>
                <a:off x="1956" y="1740"/>
                <a:ext cx="217" cy="235"/>
              </a:xfrm>
              <a:custGeom>
                <a:avLst/>
                <a:gdLst>
                  <a:gd name="T0" fmla="*/ 0 w 217"/>
                  <a:gd name="T1" fmla="*/ 157 h 235"/>
                  <a:gd name="T2" fmla="*/ 2 w 217"/>
                  <a:gd name="T3" fmla="*/ 164 h 235"/>
                  <a:gd name="T4" fmla="*/ 4 w 217"/>
                  <a:gd name="T5" fmla="*/ 171 h 235"/>
                  <a:gd name="T6" fmla="*/ 6 w 217"/>
                  <a:gd name="T7" fmla="*/ 175 h 235"/>
                  <a:gd name="T8" fmla="*/ 7 w 217"/>
                  <a:gd name="T9" fmla="*/ 180 h 235"/>
                  <a:gd name="T10" fmla="*/ 11 w 217"/>
                  <a:gd name="T11" fmla="*/ 184 h 235"/>
                  <a:gd name="T12" fmla="*/ 13 w 217"/>
                  <a:gd name="T13" fmla="*/ 187 h 235"/>
                  <a:gd name="T14" fmla="*/ 15 w 217"/>
                  <a:gd name="T15" fmla="*/ 193 h 235"/>
                  <a:gd name="T16" fmla="*/ 18 w 217"/>
                  <a:gd name="T17" fmla="*/ 196 h 235"/>
                  <a:gd name="T18" fmla="*/ 22 w 217"/>
                  <a:gd name="T19" fmla="*/ 200 h 235"/>
                  <a:gd name="T20" fmla="*/ 26 w 217"/>
                  <a:gd name="T21" fmla="*/ 204 h 235"/>
                  <a:gd name="T22" fmla="*/ 29 w 217"/>
                  <a:gd name="T23" fmla="*/ 205 h 235"/>
                  <a:gd name="T24" fmla="*/ 33 w 217"/>
                  <a:gd name="T25" fmla="*/ 209 h 235"/>
                  <a:gd name="T26" fmla="*/ 37 w 217"/>
                  <a:gd name="T27" fmla="*/ 213 h 235"/>
                  <a:gd name="T28" fmla="*/ 40 w 217"/>
                  <a:gd name="T29" fmla="*/ 214 h 235"/>
                  <a:gd name="T30" fmla="*/ 46 w 217"/>
                  <a:gd name="T31" fmla="*/ 218 h 235"/>
                  <a:gd name="T32" fmla="*/ 49 w 217"/>
                  <a:gd name="T33" fmla="*/ 220 h 235"/>
                  <a:gd name="T34" fmla="*/ 53 w 217"/>
                  <a:gd name="T35" fmla="*/ 222 h 235"/>
                  <a:gd name="T36" fmla="*/ 58 w 217"/>
                  <a:gd name="T37" fmla="*/ 225 h 235"/>
                  <a:gd name="T38" fmla="*/ 64 w 217"/>
                  <a:gd name="T39" fmla="*/ 227 h 235"/>
                  <a:gd name="T40" fmla="*/ 70 w 217"/>
                  <a:gd name="T41" fmla="*/ 229 h 235"/>
                  <a:gd name="T42" fmla="*/ 75 w 217"/>
                  <a:gd name="T43" fmla="*/ 231 h 235"/>
                  <a:gd name="T44" fmla="*/ 83 w 217"/>
                  <a:gd name="T45" fmla="*/ 232 h 235"/>
                  <a:gd name="T46" fmla="*/ 133 w 217"/>
                  <a:gd name="T47" fmla="*/ 234 h 235"/>
                  <a:gd name="T48" fmla="*/ 141 w 217"/>
                  <a:gd name="T49" fmla="*/ 232 h 235"/>
                  <a:gd name="T50" fmla="*/ 147 w 217"/>
                  <a:gd name="T51" fmla="*/ 231 h 235"/>
                  <a:gd name="T52" fmla="*/ 152 w 217"/>
                  <a:gd name="T53" fmla="*/ 229 h 235"/>
                  <a:gd name="T54" fmla="*/ 158 w 217"/>
                  <a:gd name="T55" fmla="*/ 227 h 235"/>
                  <a:gd name="T56" fmla="*/ 161 w 217"/>
                  <a:gd name="T57" fmla="*/ 225 h 235"/>
                  <a:gd name="T58" fmla="*/ 165 w 217"/>
                  <a:gd name="T59" fmla="*/ 222 h 235"/>
                  <a:gd name="T60" fmla="*/ 172 w 217"/>
                  <a:gd name="T61" fmla="*/ 218 h 235"/>
                  <a:gd name="T62" fmla="*/ 176 w 217"/>
                  <a:gd name="T63" fmla="*/ 214 h 235"/>
                  <a:gd name="T64" fmla="*/ 179 w 217"/>
                  <a:gd name="T65" fmla="*/ 213 h 235"/>
                  <a:gd name="T66" fmla="*/ 183 w 217"/>
                  <a:gd name="T67" fmla="*/ 209 h 235"/>
                  <a:gd name="T68" fmla="*/ 187 w 217"/>
                  <a:gd name="T69" fmla="*/ 205 h 235"/>
                  <a:gd name="T70" fmla="*/ 190 w 217"/>
                  <a:gd name="T71" fmla="*/ 202 h 235"/>
                  <a:gd name="T72" fmla="*/ 194 w 217"/>
                  <a:gd name="T73" fmla="*/ 198 h 235"/>
                  <a:gd name="T74" fmla="*/ 198 w 217"/>
                  <a:gd name="T75" fmla="*/ 193 h 235"/>
                  <a:gd name="T76" fmla="*/ 202 w 217"/>
                  <a:gd name="T77" fmla="*/ 189 h 235"/>
                  <a:gd name="T78" fmla="*/ 205 w 217"/>
                  <a:gd name="T79" fmla="*/ 182 h 235"/>
                  <a:gd name="T80" fmla="*/ 209 w 217"/>
                  <a:gd name="T81" fmla="*/ 175 h 235"/>
                  <a:gd name="T82" fmla="*/ 211 w 217"/>
                  <a:gd name="T83" fmla="*/ 171 h 235"/>
                  <a:gd name="T84" fmla="*/ 213 w 217"/>
                  <a:gd name="T85" fmla="*/ 164 h 235"/>
                  <a:gd name="T86" fmla="*/ 214 w 217"/>
                  <a:gd name="T87" fmla="*/ 157 h 235"/>
                  <a:gd name="T88" fmla="*/ 216 w 217"/>
                  <a:gd name="T89" fmla="*/ 0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235">
                    <a:moveTo>
                      <a:pt x="0" y="0"/>
                    </a:moveTo>
                    <a:lnTo>
                      <a:pt x="0" y="157"/>
                    </a:lnTo>
                    <a:lnTo>
                      <a:pt x="2" y="157"/>
                    </a:lnTo>
                    <a:lnTo>
                      <a:pt x="2" y="164"/>
                    </a:lnTo>
                    <a:lnTo>
                      <a:pt x="4" y="164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75"/>
                    </a:lnTo>
                    <a:lnTo>
                      <a:pt x="7" y="175"/>
                    </a:lnTo>
                    <a:lnTo>
                      <a:pt x="7" y="180"/>
                    </a:lnTo>
                    <a:lnTo>
                      <a:pt x="9" y="180"/>
                    </a:lnTo>
                    <a:lnTo>
                      <a:pt x="11" y="184"/>
                    </a:lnTo>
                    <a:lnTo>
                      <a:pt x="11" y="187"/>
                    </a:lnTo>
                    <a:lnTo>
                      <a:pt x="13" y="187"/>
                    </a:lnTo>
                    <a:lnTo>
                      <a:pt x="15" y="191"/>
                    </a:lnTo>
                    <a:lnTo>
                      <a:pt x="15" y="193"/>
                    </a:lnTo>
                    <a:lnTo>
                      <a:pt x="18" y="193"/>
                    </a:lnTo>
                    <a:lnTo>
                      <a:pt x="18" y="196"/>
                    </a:lnTo>
                    <a:lnTo>
                      <a:pt x="20" y="196"/>
                    </a:lnTo>
                    <a:lnTo>
                      <a:pt x="22" y="200"/>
                    </a:lnTo>
                    <a:lnTo>
                      <a:pt x="24" y="200"/>
                    </a:lnTo>
                    <a:lnTo>
                      <a:pt x="26" y="204"/>
                    </a:lnTo>
                    <a:lnTo>
                      <a:pt x="26" y="205"/>
                    </a:lnTo>
                    <a:lnTo>
                      <a:pt x="29" y="205"/>
                    </a:lnTo>
                    <a:lnTo>
                      <a:pt x="32" y="209"/>
                    </a:lnTo>
                    <a:lnTo>
                      <a:pt x="33" y="209"/>
                    </a:lnTo>
                    <a:lnTo>
                      <a:pt x="35" y="213"/>
                    </a:lnTo>
                    <a:lnTo>
                      <a:pt x="37" y="213"/>
                    </a:lnTo>
                    <a:lnTo>
                      <a:pt x="37" y="214"/>
                    </a:lnTo>
                    <a:lnTo>
                      <a:pt x="40" y="214"/>
                    </a:lnTo>
                    <a:lnTo>
                      <a:pt x="42" y="218"/>
                    </a:lnTo>
                    <a:lnTo>
                      <a:pt x="46" y="218"/>
                    </a:lnTo>
                    <a:lnTo>
                      <a:pt x="46" y="220"/>
                    </a:lnTo>
                    <a:lnTo>
                      <a:pt x="49" y="220"/>
                    </a:lnTo>
                    <a:lnTo>
                      <a:pt x="49" y="222"/>
                    </a:lnTo>
                    <a:lnTo>
                      <a:pt x="53" y="222"/>
                    </a:lnTo>
                    <a:lnTo>
                      <a:pt x="55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64" y="227"/>
                    </a:lnTo>
                    <a:lnTo>
                      <a:pt x="64" y="229"/>
                    </a:lnTo>
                    <a:lnTo>
                      <a:pt x="70" y="229"/>
                    </a:lnTo>
                    <a:lnTo>
                      <a:pt x="70" y="231"/>
                    </a:lnTo>
                    <a:lnTo>
                      <a:pt x="75" y="231"/>
                    </a:lnTo>
                    <a:lnTo>
                      <a:pt x="75" y="232"/>
                    </a:lnTo>
                    <a:lnTo>
                      <a:pt x="83" y="232"/>
                    </a:lnTo>
                    <a:lnTo>
                      <a:pt x="83" y="234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41" y="232"/>
                    </a:lnTo>
                    <a:lnTo>
                      <a:pt x="141" y="231"/>
                    </a:lnTo>
                    <a:lnTo>
                      <a:pt x="147" y="231"/>
                    </a:lnTo>
                    <a:lnTo>
                      <a:pt x="147" y="229"/>
                    </a:lnTo>
                    <a:lnTo>
                      <a:pt x="152" y="229"/>
                    </a:lnTo>
                    <a:lnTo>
                      <a:pt x="152" y="227"/>
                    </a:lnTo>
                    <a:lnTo>
                      <a:pt x="158" y="227"/>
                    </a:lnTo>
                    <a:lnTo>
                      <a:pt x="158" y="225"/>
                    </a:lnTo>
                    <a:lnTo>
                      <a:pt x="161" y="225"/>
                    </a:lnTo>
                    <a:lnTo>
                      <a:pt x="161" y="223"/>
                    </a:lnTo>
                    <a:lnTo>
                      <a:pt x="165" y="222"/>
                    </a:lnTo>
                    <a:lnTo>
                      <a:pt x="168" y="220"/>
                    </a:lnTo>
                    <a:lnTo>
                      <a:pt x="172" y="218"/>
                    </a:lnTo>
                    <a:lnTo>
                      <a:pt x="176" y="216"/>
                    </a:lnTo>
                    <a:lnTo>
                      <a:pt x="176" y="214"/>
                    </a:lnTo>
                    <a:lnTo>
                      <a:pt x="179" y="214"/>
                    </a:lnTo>
                    <a:lnTo>
                      <a:pt x="179" y="213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7" y="207"/>
                    </a:lnTo>
                    <a:lnTo>
                      <a:pt x="187" y="205"/>
                    </a:lnTo>
                    <a:lnTo>
                      <a:pt x="190" y="205"/>
                    </a:lnTo>
                    <a:lnTo>
                      <a:pt x="190" y="202"/>
                    </a:lnTo>
                    <a:lnTo>
                      <a:pt x="194" y="200"/>
                    </a:lnTo>
                    <a:lnTo>
                      <a:pt x="194" y="198"/>
                    </a:lnTo>
                    <a:lnTo>
                      <a:pt x="198" y="196"/>
                    </a:lnTo>
                    <a:lnTo>
                      <a:pt x="198" y="193"/>
                    </a:lnTo>
                    <a:lnTo>
                      <a:pt x="202" y="193"/>
                    </a:lnTo>
                    <a:lnTo>
                      <a:pt x="202" y="189"/>
                    </a:lnTo>
                    <a:lnTo>
                      <a:pt x="205" y="187"/>
                    </a:lnTo>
                    <a:lnTo>
                      <a:pt x="205" y="182"/>
                    </a:lnTo>
                    <a:lnTo>
                      <a:pt x="209" y="180"/>
                    </a:lnTo>
                    <a:lnTo>
                      <a:pt x="209" y="175"/>
                    </a:lnTo>
                    <a:lnTo>
                      <a:pt x="211" y="175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64"/>
                    </a:lnTo>
                    <a:lnTo>
                      <a:pt x="214" y="164"/>
                    </a:lnTo>
                    <a:lnTo>
                      <a:pt x="214" y="157"/>
                    </a:lnTo>
                    <a:lnTo>
                      <a:pt x="216" y="157"/>
                    </a:lnTo>
                    <a:lnTo>
                      <a:pt x="216" y="0"/>
                    </a:lnTo>
                    <a:lnTo>
                      <a:pt x="0" y="0"/>
                    </a:lnTo>
                  </a:path>
                </a:pathLst>
              </a:custGeom>
              <a:pattFill prst="smConfetti">
                <a:fgClr>
                  <a:srgbClr val="DADADA"/>
                </a:fgClr>
                <a:bgClr>
                  <a:schemeClr val="bg2"/>
                </a:bgClr>
              </a:patt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rnd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grpSp>
            <p:nvGrpSpPr>
              <p:cNvPr id="191" name="Group 62"/>
              <p:cNvGrpSpPr>
                <a:grpSpLocks/>
              </p:cNvGrpSpPr>
              <p:nvPr/>
            </p:nvGrpSpPr>
            <p:grpSpPr bwMode="auto">
              <a:xfrm>
                <a:off x="1956" y="1626"/>
                <a:ext cx="217" cy="85"/>
                <a:chOff x="1956" y="1626"/>
                <a:chExt cx="217" cy="85"/>
              </a:xfrm>
            </p:grpSpPr>
            <p:sp>
              <p:nvSpPr>
                <p:cNvPr id="193" name="Freeform 63"/>
                <p:cNvSpPr>
                  <a:spLocks/>
                </p:cNvSpPr>
                <p:nvPr/>
              </p:nvSpPr>
              <p:spPr bwMode="auto">
                <a:xfrm>
                  <a:off x="1956" y="1626"/>
                  <a:ext cx="217" cy="61"/>
                </a:xfrm>
                <a:custGeom>
                  <a:avLst/>
                  <a:gdLst>
                    <a:gd name="T0" fmla="*/ 0 w 217"/>
                    <a:gd name="T1" fmla="*/ 56 h 61"/>
                    <a:gd name="T2" fmla="*/ 2 w 217"/>
                    <a:gd name="T3" fmla="*/ 53 h 61"/>
                    <a:gd name="T4" fmla="*/ 6 w 217"/>
                    <a:gd name="T5" fmla="*/ 50 h 61"/>
                    <a:gd name="T6" fmla="*/ 11 w 217"/>
                    <a:gd name="T7" fmla="*/ 47 h 61"/>
                    <a:gd name="T8" fmla="*/ 17 w 217"/>
                    <a:gd name="T9" fmla="*/ 44 h 61"/>
                    <a:gd name="T10" fmla="*/ 25 w 217"/>
                    <a:gd name="T11" fmla="*/ 42 h 61"/>
                    <a:gd name="T12" fmla="*/ 34 w 217"/>
                    <a:gd name="T13" fmla="*/ 40 h 61"/>
                    <a:gd name="T14" fmla="*/ 45 w 217"/>
                    <a:gd name="T15" fmla="*/ 39 h 61"/>
                    <a:gd name="T16" fmla="*/ 56 w 217"/>
                    <a:gd name="T17" fmla="*/ 37 h 61"/>
                    <a:gd name="T18" fmla="*/ 68 w 217"/>
                    <a:gd name="T19" fmla="*/ 36 h 61"/>
                    <a:gd name="T20" fmla="*/ 81 w 217"/>
                    <a:gd name="T21" fmla="*/ 35 h 61"/>
                    <a:gd name="T22" fmla="*/ 95 w 217"/>
                    <a:gd name="T23" fmla="*/ 35 h 61"/>
                    <a:gd name="T24" fmla="*/ 108 w 217"/>
                    <a:gd name="T25" fmla="*/ 35 h 61"/>
                    <a:gd name="T26" fmla="*/ 121 w 217"/>
                    <a:gd name="T27" fmla="*/ 36 h 61"/>
                    <a:gd name="T28" fmla="*/ 135 w 217"/>
                    <a:gd name="T29" fmla="*/ 36 h 61"/>
                    <a:gd name="T30" fmla="*/ 147 w 217"/>
                    <a:gd name="T31" fmla="*/ 38 h 61"/>
                    <a:gd name="T32" fmla="*/ 159 w 217"/>
                    <a:gd name="T33" fmla="*/ 40 h 61"/>
                    <a:gd name="T34" fmla="*/ 171 w 217"/>
                    <a:gd name="T35" fmla="*/ 41 h 61"/>
                    <a:gd name="T36" fmla="*/ 181 w 217"/>
                    <a:gd name="T37" fmla="*/ 43 h 61"/>
                    <a:gd name="T38" fmla="*/ 191 w 217"/>
                    <a:gd name="T39" fmla="*/ 46 h 61"/>
                    <a:gd name="T40" fmla="*/ 199 w 217"/>
                    <a:gd name="T41" fmla="*/ 48 h 61"/>
                    <a:gd name="T42" fmla="*/ 204 w 217"/>
                    <a:gd name="T43" fmla="*/ 51 h 61"/>
                    <a:gd name="T44" fmla="*/ 210 w 217"/>
                    <a:gd name="T45" fmla="*/ 54 h 61"/>
                    <a:gd name="T46" fmla="*/ 213 w 217"/>
                    <a:gd name="T47" fmla="*/ 57 h 61"/>
                    <a:gd name="T48" fmla="*/ 215 w 217"/>
                    <a:gd name="T49" fmla="*/ 60 h 61"/>
                    <a:gd name="T50" fmla="*/ 215 w 217"/>
                    <a:gd name="T51" fmla="*/ 33 h 61"/>
                    <a:gd name="T52" fmla="*/ 213 w 217"/>
                    <a:gd name="T53" fmla="*/ 28 h 61"/>
                    <a:gd name="T54" fmla="*/ 209 w 217"/>
                    <a:gd name="T55" fmla="*/ 24 h 61"/>
                    <a:gd name="T56" fmla="*/ 203 w 217"/>
                    <a:gd name="T57" fmla="*/ 20 h 61"/>
                    <a:gd name="T58" fmla="*/ 195 w 217"/>
                    <a:gd name="T59" fmla="*/ 16 h 61"/>
                    <a:gd name="T60" fmla="*/ 187 w 217"/>
                    <a:gd name="T61" fmla="*/ 13 h 61"/>
                    <a:gd name="T62" fmla="*/ 178 w 217"/>
                    <a:gd name="T63" fmla="*/ 9 h 61"/>
                    <a:gd name="T64" fmla="*/ 166 w 217"/>
                    <a:gd name="T65" fmla="*/ 7 h 61"/>
                    <a:gd name="T66" fmla="*/ 155 w 217"/>
                    <a:gd name="T67" fmla="*/ 4 h 61"/>
                    <a:gd name="T68" fmla="*/ 142 w 217"/>
                    <a:gd name="T69" fmla="*/ 2 h 61"/>
                    <a:gd name="T70" fmla="*/ 129 w 217"/>
                    <a:gd name="T71" fmla="*/ 1 h 61"/>
                    <a:gd name="T72" fmla="*/ 116 w 217"/>
                    <a:gd name="T73" fmla="*/ 0 h 61"/>
                    <a:gd name="T74" fmla="*/ 102 w 217"/>
                    <a:gd name="T75" fmla="*/ 0 h 61"/>
                    <a:gd name="T76" fmla="*/ 89 w 217"/>
                    <a:gd name="T77" fmla="*/ 0 h 61"/>
                    <a:gd name="T78" fmla="*/ 76 w 217"/>
                    <a:gd name="T79" fmla="*/ 1 h 61"/>
                    <a:gd name="T80" fmla="*/ 63 w 217"/>
                    <a:gd name="T81" fmla="*/ 2 h 61"/>
                    <a:gd name="T82" fmla="*/ 52 w 217"/>
                    <a:gd name="T83" fmla="*/ 4 h 61"/>
                    <a:gd name="T84" fmla="*/ 41 w 217"/>
                    <a:gd name="T85" fmla="*/ 6 h 61"/>
                    <a:gd name="T86" fmla="*/ 30 w 217"/>
                    <a:gd name="T87" fmla="*/ 9 h 61"/>
                    <a:gd name="T88" fmla="*/ 22 w 217"/>
                    <a:gd name="T89" fmla="*/ 12 h 61"/>
                    <a:gd name="T90" fmla="*/ 15 w 217"/>
                    <a:gd name="T91" fmla="*/ 16 h 61"/>
                    <a:gd name="T92" fmla="*/ 9 w 217"/>
                    <a:gd name="T93" fmla="*/ 20 h 61"/>
                    <a:gd name="T94" fmla="*/ 4 w 217"/>
                    <a:gd name="T95" fmla="*/ 24 h 61"/>
                    <a:gd name="T96" fmla="*/ 2 w 217"/>
                    <a:gd name="T97" fmla="*/ 28 h 61"/>
                    <a:gd name="T98" fmla="*/ 1 w 217"/>
                    <a:gd name="T99" fmla="*/ 33 h 61"/>
                    <a:gd name="T100" fmla="*/ 0 w 217"/>
                    <a:gd name="T101" fmla="*/ 5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57"/>
                      </a:moveTo>
                      <a:lnTo>
                        <a:pt x="0" y="56"/>
                      </a:lnTo>
                      <a:lnTo>
                        <a:pt x="1" y="54"/>
                      </a:lnTo>
                      <a:lnTo>
                        <a:pt x="2" y="53"/>
                      </a:lnTo>
                      <a:lnTo>
                        <a:pt x="4" y="51"/>
                      </a:lnTo>
                      <a:lnTo>
                        <a:pt x="6" y="50"/>
                      </a:lnTo>
                      <a:lnTo>
                        <a:pt x="8" y="48"/>
                      </a:lnTo>
                      <a:lnTo>
                        <a:pt x="11" y="47"/>
                      </a:lnTo>
                      <a:lnTo>
                        <a:pt x="14" y="46"/>
                      </a:lnTo>
                      <a:lnTo>
                        <a:pt x="17" y="44"/>
                      </a:lnTo>
                      <a:lnTo>
                        <a:pt x="21" y="43"/>
                      </a:lnTo>
                      <a:lnTo>
                        <a:pt x="25" y="42"/>
                      </a:lnTo>
                      <a:lnTo>
                        <a:pt x="30" y="41"/>
                      </a:lnTo>
                      <a:lnTo>
                        <a:pt x="34" y="40"/>
                      </a:lnTo>
                      <a:lnTo>
                        <a:pt x="40" y="39"/>
                      </a:lnTo>
                      <a:lnTo>
                        <a:pt x="45" y="39"/>
                      </a:lnTo>
                      <a:lnTo>
                        <a:pt x="50" y="38"/>
                      </a:lnTo>
                      <a:lnTo>
                        <a:pt x="56" y="37"/>
                      </a:lnTo>
                      <a:lnTo>
                        <a:pt x="62" y="36"/>
                      </a:lnTo>
                      <a:lnTo>
                        <a:pt x="68" y="36"/>
                      </a:lnTo>
                      <a:lnTo>
                        <a:pt x="75" y="36"/>
                      </a:lnTo>
                      <a:lnTo>
                        <a:pt x="81" y="35"/>
                      </a:lnTo>
                      <a:lnTo>
                        <a:pt x="88" y="35"/>
                      </a:lnTo>
                      <a:lnTo>
                        <a:pt x="95" y="35"/>
                      </a:lnTo>
                      <a:lnTo>
                        <a:pt x="101" y="35"/>
                      </a:lnTo>
                      <a:lnTo>
                        <a:pt x="108" y="35"/>
                      </a:lnTo>
                      <a:lnTo>
                        <a:pt x="115" y="35"/>
                      </a:lnTo>
                      <a:lnTo>
                        <a:pt x="121" y="36"/>
                      </a:lnTo>
                      <a:lnTo>
                        <a:pt x="128" y="36"/>
                      </a:lnTo>
                      <a:lnTo>
                        <a:pt x="135" y="36"/>
                      </a:lnTo>
                      <a:lnTo>
                        <a:pt x="141" y="37"/>
                      </a:lnTo>
                      <a:lnTo>
                        <a:pt x="147" y="38"/>
                      </a:lnTo>
                      <a:lnTo>
                        <a:pt x="154" y="39"/>
                      </a:lnTo>
                      <a:lnTo>
                        <a:pt x="159" y="40"/>
                      </a:lnTo>
                      <a:lnTo>
                        <a:pt x="165" y="40"/>
                      </a:lnTo>
                      <a:lnTo>
                        <a:pt x="171" y="41"/>
                      </a:lnTo>
                      <a:lnTo>
                        <a:pt x="176" y="42"/>
                      </a:lnTo>
                      <a:lnTo>
                        <a:pt x="181" y="43"/>
                      </a:lnTo>
                      <a:lnTo>
                        <a:pt x="186" y="45"/>
                      </a:lnTo>
                      <a:lnTo>
                        <a:pt x="191" y="46"/>
                      </a:lnTo>
                      <a:lnTo>
                        <a:pt x="195" y="47"/>
                      </a:lnTo>
                      <a:lnTo>
                        <a:pt x="199" y="48"/>
                      </a:lnTo>
                      <a:lnTo>
                        <a:pt x="202" y="50"/>
                      </a:lnTo>
                      <a:lnTo>
                        <a:pt x="204" y="51"/>
                      </a:lnTo>
                      <a:lnTo>
                        <a:pt x="207" y="53"/>
                      </a:lnTo>
                      <a:lnTo>
                        <a:pt x="210" y="54"/>
                      </a:lnTo>
                      <a:lnTo>
                        <a:pt x="212" y="56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lnTo>
                        <a:pt x="215" y="60"/>
                      </a:lnTo>
                      <a:lnTo>
                        <a:pt x="216" y="34"/>
                      </a:lnTo>
                      <a:lnTo>
                        <a:pt x="215" y="33"/>
                      </a:lnTo>
                      <a:lnTo>
                        <a:pt x="214" y="30"/>
                      </a:lnTo>
                      <a:lnTo>
                        <a:pt x="213" y="28"/>
                      </a:lnTo>
                      <a:lnTo>
                        <a:pt x="210" y="26"/>
                      </a:lnTo>
                      <a:lnTo>
                        <a:pt x="209" y="24"/>
                      </a:lnTo>
                      <a:lnTo>
                        <a:pt x="206" y="22"/>
                      </a:lnTo>
                      <a:lnTo>
                        <a:pt x="203" y="20"/>
                      </a:lnTo>
                      <a:lnTo>
                        <a:pt x="199" y="18"/>
                      </a:lnTo>
                      <a:lnTo>
                        <a:pt x="195" y="16"/>
                      </a:lnTo>
                      <a:lnTo>
                        <a:pt x="191" y="14"/>
                      </a:lnTo>
                      <a:lnTo>
                        <a:pt x="187" y="13"/>
                      </a:lnTo>
                      <a:lnTo>
                        <a:pt x="182" y="10"/>
                      </a:lnTo>
                      <a:lnTo>
                        <a:pt x="178" y="9"/>
                      </a:lnTo>
                      <a:lnTo>
                        <a:pt x="172" y="8"/>
                      </a:lnTo>
                      <a:lnTo>
                        <a:pt x="166" y="7"/>
                      </a:lnTo>
                      <a:lnTo>
                        <a:pt x="161" y="5"/>
                      </a:lnTo>
                      <a:lnTo>
                        <a:pt x="155" y="4"/>
                      </a:lnTo>
                      <a:lnTo>
                        <a:pt x="148" y="3"/>
                      </a:lnTo>
                      <a:lnTo>
                        <a:pt x="142" y="2"/>
                      </a:lnTo>
                      <a:lnTo>
                        <a:pt x="136" y="2"/>
                      </a:lnTo>
                      <a:lnTo>
                        <a:pt x="129" y="1"/>
                      </a:lnTo>
                      <a:lnTo>
                        <a:pt x="122" y="0"/>
                      </a:lnTo>
                      <a:lnTo>
                        <a:pt x="116" y="0"/>
                      </a:lnTo>
                      <a:lnTo>
                        <a:pt x="109" y="0"/>
                      </a:lnTo>
                      <a:lnTo>
                        <a:pt x="102" y="0"/>
                      </a:lnTo>
                      <a:lnTo>
                        <a:pt x="96" y="0"/>
                      </a:lnTo>
                      <a:lnTo>
                        <a:pt x="89" y="0"/>
                      </a:lnTo>
                      <a:lnTo>
                        <a:pt x="82" y="1"/>
                      </a:lnTo>
                      <a:lnTo>
                        <a:pt x="76" y="1"/>
                      </a:lnTo>
                      <a:lnTo>
                        <a:pt x="70" y="2"/>
                      </a:lnTo>
                      <a:lnTo>
                        <a:pt x="63" y="2"/>
                      </a:lnTo>
                      <a:lnTo>
                        <a:pt x="58" y="3"/>
                      </a:lnTo>
                      <a:lnTo>
                        <a:pt x="52" y="4"/>
                      </a:lnTo>
                      <a:lnTo>
                        <a:pt x="46" y="5"/>
                      </a:lnTo>
                      <a:lnTo>
                        <a:pt x="41" y="6"/>
                      </a:lnTo>
                      <a:lnTo>
                        <a:pt x="35" y="8"/>
                      </a:lnTo>
                      <a:lnTo>
                        <a:pt x="30" y="9"/>
                      </a:lnTo>
                      <a:lnTo>
                        <a:pt x="26" y="11"/>
                      </a:lnTo>
                      <a:lnTo>
                        <a:pt x="22" y="12"/>
                      </a:lnTo>
                      <a:lnTo>
                        <a:pt x="18" y="14"/>
                      </a:lnTo>
                      <a:lnTo>
                        <a:pt x="15" y="16"/>
                      </a:lnTo>
                      <a:lnTo>
                        <a:pt x="11" y="18"/>
                      </a:lnTo>
                      <a:lnTo>
                        <a:pt x="9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3" y="26"/>
                      </a:lnTo>
                      <a:lnTo>
                        <a:pt x="2" y="28"/>
                      </a:lnTo>
                      <a:lnTo>
                        <a:pt x="1" y="30"/>
                      </a:lnTo>
                      <a:lnTo>
                        <a:pt x="1" y="33"/>
                      </a:lnTo>
                      <a:lnTo>
                        <a:pt x="1" y="31"/>
                      </a:lnTo>
                      <a:lnTo>
                        <a:pt x="0" y="58"/>
                      </a:lnTo>
                      <a:lnTo>
                        <a:pt x="0" y="57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194" name="Freeform 64"/>
                <p:cNvSpPr>
                  <a:spLocks/>
                </p:cNvSpPr>
                <p:nvPr/>
              </p:nvSpPr>
              <p:spPr bwMode="auto">
                <a:xfrm>
                  <a:off x="1956" y="1650"/>
                  <a:ext cx="217" cy="61"/>
                </a:xfrm>
                <a:custGeom>
                  <a:avLst/>
                  <a:gdLst>
                    <a:gd name="T0" fmla="*/ 0 w 217"/>
                    <a:gd name="T1" fmla="*/ 4 h 61"/>
                    <a:gd name="T2" fmla="*/ 2 w 217"/>
                    <a:gd name="T3" fmla="*/ 7 h 61"/>
                    <a:gd name="T4" fmla="*/ 6 w 217"/>
                    <a:gd name="T5" fmla="*/ 10 h 61"/>
                    <a:gd name="T6" fmla="*/ 11 w 217"/>
                    <a:gd name="T7" fmla="*/ 13 h 61"/>
                    <a:gd name="T8" fmla="*/ 17 w 217"/>
                    <a:gd name="T9" fmla="*/ 16 h 61"/>
                    <a:gd name="T10" fmla="*/ 25 w 217"/>
                    <a:gd name="T11" fmla="*/ 18 h 61"/>
                    <a:gd name="T12" fmla="*/ 34 w 217"/>
                    <a:gd name="T13" fmla="*/ 20 h 61"/>
                    <a:gd name="T14" fmla="*/ 45 w 217"/>
                    <a:gd name="T15" fmla="*/ 21 h 61"/>
                    <a:gd name="T16" fmla="*/ 56 w 217"/>
                    <a:gd name="T17" fmla="*/ 23 h 61"/>
                    <a:gd name="T18" fmla="*/ 68 w 217"/>
                    <a:gd name="T19" fmla="*/ 24 h 61"/>
                    <a:gd name="T20" fmla="*/ 81 w 217"/>
                    <a:gd name="T21" fmla="*/ 25 h 61"/>
                    <a:gd name="T22" fmla="*/ 95 w 217"/>
                    <a:gd name="T23" fmla="*/ 25 h 61"/>
                    <a:gd name="T24" fmla="*/ 108 w 217"/>
                    <a:gd name="T25" fmla="*/ 25 h 61"/>
                    <a:gd name="T26" fmla="*/ 121 w 217"/>
                    <a:gd name="T27" fmla="*/ 24 h 61"/>
                    <a:gd name="T28" fmla="*/ 135 w 217"/>
                    <a:gd name="T29" fmla="*/ 24 h 61"/>
                    <a:gd name="T30" fmla="*/ 147 w 217"/>
                    <a:gd name="T31" fmla="*/ 22 h 61"/>
                    <a:gd name="T32" fmla="*/ 159 w 217"/>
                    <a:gd name="T33" fmla="*/ 20 h 61"/>
                    <a:gd name="T34" fmla="*/ 171 w 217"/>
                    <a:gd name="T35" fmla="*/ 19 h 61"/>
                    <a:gd name="T36" fmla="*/ 181 w 217"/>
                    <a:gd name="T37" fmla="*/ 17 h 61"/>
                    <a:gd name="T38" fmla="*/ 191 w 217"/>
                    <a:gd name="T39" fmla="*/ 14 h 61"/>
                    <a:gd name="T40" fmla="*/ 199 w 217"/>
                    <a:gd name="T41" fmla="*/ 12 h 61"/>
                    <a:gd name="T42" fmla="*/ 204 w 217"/>
                    <a:gd name="T43" fmla="*/ 9 h 61"/>
                    <a:gd name="T44" fmla="*/ 210 w 217"/>
                    <a:gd name="T45" fmla="*/ 6 h 61"/>
                    <a:gd name="T46" fmla="*/ 213 w 217"/>
                    <a:gd name="T47" fmla="*/ 3 h 61"/>
                    <a:gd name="T48" fmla="*/ 215 w 217"/>
                    <a:gd name="T49" fmla="*/ 0 h 61"/>
                    <a:gd name="T50" fmla="*/ 215 w 217"/>
                    <a:gd name="T51" fmla="*/ 27 h 61"/>
                    <a:gd name="T52" fmla="*/ 213 w 217"/>
                    <a:gd name="T53" fmla="*/ 32 h 61"/>
                    <a:gd name="T54" fmla="*/ 209 w 217"/>
                    <a:gd name="T55" fmla="*/ 36 h 61"/>
                    <a:gd name="T56" fmla="*/ 203 w 217"/>
                    <a:gd name="T57" fmla="*/ 40 h 61"/>
                    <a:gd name="T58" fmla="*/ 195 w 217"/>
                    <a:gd name="T59" fmla="*/ 44 h 61"/>
                    <a:gd name="T60" fmla="*/ 187 w 217"/>
                    <a:gd name="T61" fmla="*/ 47 h 61"/>
                    <a:gd name="T62" fmla="*/ 178 w 217"/>
                    <a:gd name="T63" fmla="*/ 51 h 61"/>
                    <a:gd name="T64" fmla="*/ 166 w 217"/>
                    <a:gd name="T65" fmla="*/ 53 h 61"/>
                    <a:gd name="T66" fmla="*/ 155 w 217"/>
                    <a:gd name="T67" fmla="*/ 56 h 61"/>
                    <a:gd name="T68" fmla="*/ 142 w 217"/>
                    <a:gd name="T69" fmla="*/ 58 h 61"/>
                    <a:gd name="T70" fmla="*/ 129 w 217"/>
                    <a:gd name="T71" fmla="*/ 59 h 61"/>
                    <a:gd name="T72" fmla="*/ 116 w 217"/>
                    <a:gd name="T73" fmla="*/ 60 h 61"/>
                    <a:gd name="T74" fmla="*/ 102 w 217"/>
                    <a:gd name="T75" fmla="*/ 60 h 61"/>
                    <a:gd name="T76" fmla="*/ 89 w 217"/>
                    <a:gd name="T77" fmla="*/ 60 h 61"/>
                    <a:gd name="T78" fmla="*/ 76 w 217"/>
                    <a:gd name="T79" fmla="*/ 59 h 61"/>
                    <a:gd name="T80" fmla="*/ 63 w 217"/>
                    <a:gd name="T81" fmla="*/ 58 h 61"/>
                    <a:gd name="T82" fmla="*/ 52 w 217"/>
                    <a:gd name="T83" fmla="*/ 56 h 61"/>
                    <a:gd name="T84" fmla="*/ 41 w 217"/>
                    <a:gd name="T85" fmla="*/ 54 h 61"/>
                    <a:gd name="T86" fmla="*/ 30 w 217"/>
                    <a:gd name="T87" fmla="*/ 51 h 61"/>
                    <a:gd name="T88" fmla="*/ 22 w 217"/>
                    <a:gd name="T89" fmla="*/ 48 h 61"/>
                    <a:gd name="T90" fmla="*/ 15 w 217"/>
                    <a:gd name="T91" fmla="*/ 44 h 61"/>
                    <a:gd name="T92" fmla="*/ 9 w 217"/>
                    <a:gd name="T93" fmla="*/ 40 h 61"/>
                    <a:gd name="T94" fmla="*/ 4 w 217"/>
                    <a:gd name="T95" fmla="*/ 36 h 61"/>
                    <a:gd name="T96" fmla="*/ 2 w 217"/>
                    <a:gd name="T97" fmla="*/ 32 h 61"/>
                    <a:gd name="T98" fmla="*/ 1 w 217"/>
                    <a:gd name="T99" fmla="*/ 27 h 61"/>
                    <a:gd name="T100" fmla="*/ 0 w 217"/>
                    <a:gd name="T101" fmla="*/ 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17" h="61">
                      <a:moveTo>
                        <a:pt x="0" y="3"/>
                      </a:move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4" y="9"/>
                      </a:lnTo>
                      <a:lnTo>
                        <a:pt x="6" y="10"/>
                      </a:lnTo>
                      <a:lnTo>
                        <a:pt x="8" y="12"/>
                      </a:lnTo>
                      <a:lnTo>
                        <a:pt x="11" y="13"/>
                      </a:lnTo>
                      <a:lnTo>
                        <a:pt x="14" y="14"/>
                      </a:lnTo>
                      <a:lnTo>
                        <a:pt x="17" y="16"/>
                      </a:lnTo>
                      <a:lnTo>
                        <a:pt x="21" y="17"/>
                      </a:lnTo>
                      <a:lnTo>
                        <a:pt x="25" y="18"/>
                      </a:lnTo>
                      <a:lnTo>
                        <a:pt x="30" y="19"/>
                      </a:lnTo>
                      <a:lnTo>
                        <a:pt x="34" y="20"/>
                      </a:lnTo>
                      <a:lnTo>
                        <a:pt x="40" y="21"/>
                      </a:lnTo>
                      <a:lnTo>
                        <a:pt x="45" y="21"/>
                      </a:lnTo>
                      <a:lnTo>
                        <a:pt x="50" y="22"/>
                      </a:lnTo>
                      <a:lnTo>
                        <a:pt x="56" y="23"/>
                      </a:lnTo>
                      <a:lnTo>
                        <a:pt x="62" y="24"/>
                      </a:lnTo>
                      <a:lnTo>
                        <a:pt x="68" y="24"/>
                      </a:lnTo>
                      <a:lnTo>
                        <a:pt x="75" y="24"/>
                      </a:lnTo>
                      <a:lnTo>
                        <a:pt x="81" y="25"/>
                      </a:lnTo>
                      <a:lnTo>
                        <a:pt x="88" y="25"/>
                      </a:lnTo>
                      <a:lnTo>
                        <a:pt x="95" y="25"/>
                      </a:lnTo>
                      <a:lnTo>
                        <a:pt x="101" y="25"/>
                      </a:lnTo>
                      <a:lnTo>
                        <a:pt x="108" y="25"/>
                      </a:lnTo>
                      <a:lnTo>
                        <a:pt x="115" y="25"/>
                      </a:lnTo>
                      <a:lnTo>
                        <a:pt x="121" y="24"/>
                      </a:lnTo>
                      <a:lnTo>
                        <a:pt x="128" y="24"/>
                      </a:lnTo>
                      <a:lnTo>
                        <a:pt x="135" y="24"/>
                      </a:lnTo>
                      <a:lnTo>
                        <a:pt x="141" y="23"/>
                      </a:lnTo>
                      <a:lnTo>
                        <a:pt x="147" y="22"/>
                      </a:lnTo>
                      <a:lnTo>
                        <a:pt x="154" y="21"/>
                      </a:lnTo>
                      <a:lnTo>
                        <a:pt x="159" y="20"/>
                      </a:lnTo>
                      <a:lnTo>
                        <a:pt x="165" y="20"/>
                      </a:lnTo>
                      <a:lnTo>
                        <a:pt x="171" y="19"/>
                      </a:lnTo>
                      <a:lnTo>
                        <a:pt x="176" y="18"/>
                      </a:lnTo>
                      <a:lnTo>
                        <a:pt x="181" y="17"/>
                      </a:lnTo>
                      <a:lnTo>
                        <a:pt x="186" y="15"/>
                      </a:lnTo>
                      <a:lnTo>
                        <a:pt x="191" y="14"/>
                      </a:lnTo>
                      <a:lnTo>
                        <a:pt x="195" y="13"/>
                      </a:lnTo>
                      <a:lnTo>
                        <a:pt x="199" y="12"/>
                      </a:lnTo>
                      <a:lnTo>
                        <a:pt x="202" y="10"/>
                      </a:lnTo>
                      <a:lnTo>
                        <a:pt x="204" y="9"/>
                      </a:lnTo>
                      <a:lnTo>
                        <a:pt x="207" y="7"/>
                      </a:lnTo>
                      <a:lnTo>
                        <a:pt x="210" y="6"/>
                      </a:lnTo>
                      <a:lnTo>
                        <a:pt x="212" y="4"/>
                      </a:lnTo>
                      <a:lnTo>
                        <a:pt x="213" y="3"/>
                      </a:lnTo>
                      <a:lnTo>
                        <a:pt x="214" y="1"/>
                      </a:lnTo>
                      <a:lnTo>
                        <a:pt x="215" y="0"/>
                      </a:lnTo>
                      <a:lnTo>
                        <a:pt x="216" y="26"/>
                      </a:lnTo>
                      <a:lnTo>
                        <a:pt x="215" y="27"/>
                      </a:lnTo>
                      <a:lnTo>
                        <a:pt x="214" y="30"/>
                      </a:lnTo>
                      <a:lnTo>
                        <a:pt x="213" y="32"/>
                      </a:lnTo>
                      <a:lnTo>
                        <a:pt x="210" y="34"/>
                      </a:lnTo>
                      <a:lnTo>
                        <a:pt x="209" y="36"/>
                      </a:lnTo>
                      <a:lnTo>
                        <a:pt x="206" y="38"/>
                      </a:lnTo>
                      <a:lnTo>
                        <a:pt x="203" y="40"/>
                      </a:lnTo>
                      <a:lnTo>
                        <a:pt x="199" y="42"/>
                      </a:lnTo>
                      <a:lnTo>
                        <a:pt x="195" y="44"/>
                      </a:lnTo>
                      <a:lnTo>
                        <a:pt x="191" y="46"/>
                      </a:lnTo>
                      <a:lnTo>
                        <a:pt x="187" y="47"/>
                      </a:lnTo>
                      <a:lnTo>
                        <a:pt x="182" y="50"/>
                      </a:lnTo>
                      <a:lnTo>
                        <a:pt x="178" y="51"/>
                      </a:lnTo>
                      <a:lnTo>
                        <a:pt x="172" y="52"/>
                      </a:lnTo>
                      <a:lnTo>
                        <a:pt x="166" y="53"/>
                      </a:lnTo>
                      <a:lnTo>
                        <a:pt x="161" y="55"/>
                      </a:lnTo>
                      <a:lnTo>
                        <a:pt x="155" y="56"/>
                      </a:lnTo>
                      <a:lnTo>
                        <a:pt x="148" y="57"/>
                      </a:lnTo>
                      <a:lnTo>
                        <a:pt x="142" y="58"/>
                      </a:lnTo>
                      <a:lnTo>
                        <a:pt x="136" y="58"/>
                      </a:lnTo>
                      <a:lnTo>
                        <a:pt x="129" y="59"/>
                      </a:lnTo>
                      <a:lnTo>
                        <a:pt x="122" y="60"/>
                      </a:lnTo>
                      <a:lnTo>
                        <a:pt x="116" y="60"/>
                      </a:lnTo>
                      <a:lnTo>
                        <a:pt x="109" y="60"/>
                      </a:lnTo>
                      <a:lnTo>
                        <a:pt x="102" y="60"/>
                      </a:lnTo>
                      <a:lnTo>
                        <a:pt x="96" y="60"/>
                      </a:lnTo>
                      <a:lnTo>
                        <a:pt x="89" y="60"/>
                      </a:lnTo>
                      <a:lnTo>
                        <a:pt x="82" y="59"/>
                      </a:lnTo>
                      <a:lnTo>
                        <a:pt x="76" y="59"/>
                      </a:lnTo>
                      <a:lnTo>
                        <a:pt x="70" y="58"/>
                      </a:lnTo>
                      <a:lnTo>
                        <a:pt x="63" y="58"/>
                      </a:lnTo>
                      <a:lnTo>
                        <a:pt x="58" y="57"/>
                      </a:lnTo>
                      <a:lnTo>
                        <a:pt x="52" y="56"/>
                      </a:lnTo>
                      <a:lnTo>
                        <a:pt x="46" y="55"/>
                      </a:lnTo>
                      <a:lnTo>
                        <a:pt x="41" y="54"/>
                      </a:lnTo>
                      <a:lnTo>
                        <a:pt x="35" y="52"/>
                      </a:lnTo>
                      <a:lnTo>
                        <a:pt x="30" y="51"/>
                      </a:lnTo>
                      <a:lnTo>
                        <a:pt x="26" y="49"/>
                      </a:lnTo>
                      <a:lnTo>
                        <a:pt x="22" y="48"/>
                      </a:lnTo>
                      <a:lnTo>
                        <a:pt x="18" y="46"/>
                      </a:lnTo>
                      <a:lnTo>
                        <a:pt x="15" y="44"/>
                      </a:lnTo>
                      <a:lnTo>
                        <a:pt x="11" y="42"/>
                      </a:lnTo>
                      <a:lnTo>
                        <a:pt x="9" y="40"/>
                      </a:lnTo>
                      <a:lnTo>
                        <a:pt x="6" y="38"/>
                      </a:lnTo>
                      <a:lnTo>
                        <a:pt x="4" y="36"/>
                      </a:lnTo>
                      <a:lnTo>
                        <a:pt x="3" y="34"/>
                      </a:lnTo>
                      <a:lnTo>
                        <a:pt x="2" y="32"/>
                      </a:lnTo>
                      <a:lnTo>
                        <a:pt x="1" y="30"/>
                      </a:lnTo>
                      <a:lnTo>
                        <a:pt x="1" y="27"/>
                      </a:lnTo>
                      <a:lnTo>
                        <a:pt x="1" y="29"/>
                      </a:lnTo>
                      <a:lnTo>
                        <a:pt x="0" y="2"/>
                      </a:lnTo>
                      <a:lnTo>
                        <a:pt x="0" y="3"/>
                      </a:lnTo>
                    </a:path>
                  </a:pathLst>
                </a:custGeom>
                <a:solidFill>
                  <a:schemeClr val="tx2"/>
                </a:solidFill>
                <a:ln w="12700" cap="rnd" cmpd="sng">
                  <a:solidFill>
                    <a:srgbClr val="000000"/>
                  </a:solidFill>
                  <a:prstDash val="lgDash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tr-TR"/>
                </a:p>
              </p:txBody>
            </p:sp>
          </p:grpSp>
          <p:sp>
            <p:nvSpPr>
              <p:cNvPr id="192" name="Oval 65"/>
              <p:cNvSpPr>
                <a:spLocks noChangeArrowheads="1"/>
              </p:cNvSpPr>
              <p:nvPr/>
            </p:nvSpPr>
            <p:spPr bwMode="auto">
              <a:xfrm>
                <a:off x="1960" y="1726"/>
                <a:ext cx="208" cy="28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</p:grpSp>
      <p:grpSp>
        <p:nvGrpSpPr>
          <p:cNvPr id="237" name="Grup 236"/>
          <p:cNvGrpSpPr/>
          <p:nvPr/>
        </p:nvGrpSpPr>
        <p:grpSpPr>
          <a:xfrm>
            <a:off x="5141095" y="2371667"/>
            <a:ext cx="3405188" cy="1142206"/>
            <a:chOff x="5141095" y="2371667"/>
            <a:chExt cx="3405188" cy="1142206"/>
          </a:xfrm>
        </p:grpSpPr>
        <p:sp>
          <p:nvSpPr>
            <p:cNvPr id="238" name="Freeform 119"/>
            <p:cNvSpPr>
              <a:spLocks/>
            </p:cNvSpPr>
            <p:nvPr/>
          </p:nvSpPr>
          <p:spPr bwMode="auto">
            <a:xfrm>
              <a:off x="5479435" y="3379478"/>
              <a:ext cx="123825" cy="131762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1 w 78"/>
                <a:gd name="T11" fmla="*/ 4 h 83"/>
                <a:gd name="T12" fmla="*/ 58 w 78"/>
                <a:gd name="T13" fmla="*/ 6 h 83"/>
                <a:gd name="T14" fmla="*/ 56 w 78"/>
                <a:gd name="T15" fmla="*/ 6 h 83"/>
                <a:gd name="T16" fmla="*/ 50 w 78"/>
                <a:gd name="T17" fmla="*/ 8 h 83"/>
                <a:gd name="T18" fmla="*/ 48 w 78"/>
                <a:gd name="T19" fmla="*/ 8 h 83"/>
                <a:gd name="T20" fmla="*/ 44 w 78"/>
                <a:gd name="T21" fmla="*/ 13 h 83"/>
                <a:gd name="T22" fmla="*/ 39 w 78"/>
                <a:gd name="T23" fmla="*/ 13 h 83"/>
                <a:gd name="T24" fmla="*/ 33 w 78"/>
                <a:gd name="T25" fmla="*/ 18 h 83"/>
                <a:gd name="T26" fmla="*/ 31 w 78"/>
                <a:gd name="T27" fmla="*/ 18 h 83"/>
                <a:gd name="T28" fmla="*/ 28 w 78"/>
                <a:gd name="T29" fmla="*/ 20 h 83"/>
                <a:gd name="T30" fmla="*/ 23 w 78"/>
                <a:gd name="T31" fmla="*/ 23 h 83"/>
                <a:gd name="T32" fmla="*/ 20 w 78"/>
                <a:gd name="T33" fmla="*/ 25 h 83"/>
                <a:gd name="T34" fmla="*/ 17 w 78"/>
                <a:gd name="T35" fmla="*/ 25 h 83"/>
                <a:gd name="T36" fmla="*/ 13 w 78"/>
                <a:gd name="T37" fmla="*/ 30 h 83"/>
                <a:gd name="T38" fmla="*/ 13 w 78"/>
                <a:gd name="T39" fmla="*/ 31 h 83"/>
                <a:gd name="T40" fmla="*/ 11 w 78"/>
                <a:gd name="T41" fmla="*/ 33 h 83"/>
                <a:gd name="T42" fmla="*/ 8 w 78"/>
                <a:gd name="T43" fmla="*/ 33 h 83"/>
                <a:gd name="T44" fmla="*/ 8 w 78"/>
                <a:gd name="T45" fmla="*/ 36 h 83"/>
                <a:gd name="T46" fmla="*/ 5 w 78"/>
                <a:gd name="T47" fmla="*/ 38 h 83"/>
                <a:gd name="T48" fmla="*/ 5 w 78"/>
                <a:gd name="T49" fmla="*/ 40 h 83"/>
                <a:gd name="T50" fmla="*/ 3 w 78"/>
                <a:gd name="T51" fmla="*/ 45 h 83"/>
                <a:gd name="T52" fmla="*/ 3 w 78"/>
                <a:gd name="T53" fmla="*/ 52 h 83"/>
                <a:gd name="T54" fmla="*/ 0 w 78"/>
                <a:gd name="T55" fmla="*/ 55 h 83"/>
                <a:gd name="T56" fmla="*/ 0 w 78"/>
                <a:gd name="T57" fmla="*/ 68 h 83"/>
                <a:gd name="T58" fmla="*/ 3 w 78"/>
                <a:gd name="T59" fmla="*/ 70 h 83"/>
                <a:gd name="T60" fmla="*/ 3 w 78"/>
                <a:gd name="T61" fmla="*/ 72 h 83"/>
                <a:gd name="T62" fmla="*/ 11 w 78"/>
                <a:gd name="T63" fmla="*/ 80 h 83"/>
                <a:gd name="T64" fmla="*/ 13 w 78"/>
                <a:gd name="T65" fmla="*/ 80 h 83"/>
                <a:gd name="T66" fmla="*/ 13 w 78"/>
                <a:gd name="T67" fmla="*/ 82 h 83"/>
                <a:gd name="T68" fmla="*/ 31 w 78"/>
                <a:gd name="T69" fmla="*/ 82 h 83"/>
                <a:gd name="T70" fmla="*/ 33 w 78"/>
                <a:gd name="T71" fmla="*/ 80 h 83"/>
                <a:gd name="T72" fmla="*/ 36 w 78"/>
                <a:gd name="T73" fmla="*/ 80 h 83"/>
                <a:gd name="T74" fmla="*/ 39 w 78"/>
                <a:gd name="T75" fmla="*/ 77 h 83"/>
                <a:gd name="T76" fmla="*/ 44 w 78"/>
                <a:gd name="T77" fmla="*/ 77 h 83"/>
                <a:gd name="T78" fmla="*/ 53 w 78"/>
                <a:gd name="T79" fmla="*/ 68 h 83"/>
                <a:gd name="T80" fmla="*/ 53 w 78"/>
                <a:gd name="T81" fmla="*/ 65 h 83"/>
                <a:gd name="T82" fmla="*/ 56 w 78"/>
                <a:gd name="T83" fmla="*/ 65 h 83"/>
                <a:gd name="T84" fmla="*/ 58 w 78"/>
                <a:gd name="T85" fmla="*/ 63 h 83"/>
                <a:gd name="T86" fmla="*/ 58 w 78"/>
                <a:gd name="T87" fmla="*/ 61 h 83"/>
                <a:gd name="T88" fmla="*/ 61 w 78"/>
                <a:gd name="T89" fmla="*/ 59 h 83"/>
                <a:gd name="T90" fmla="*/ 61 w 78"/>
                <a:gd name="T91" fmla="*/ 55 h 83"/>
                <a:gd name="T92" fmla="*/ 64 w 78"/>
                <a:gd name="T93" fmla="*/ 52 h 83"/>
                <a:gd name="T94" fmla="*/ 64 w 78"/>
                <a:gd name="T95" fmla="*/ 50 h 83"/>
                <a:gd name="T96" fmla="*/ 66 w 78"/>
                <a:gd name="T97" fmla="*/ 48 h 83"/>
                <a:gd name="T98" fmla="*/ 66 w 78"/>
                <a:gd name="T99" fmla="*/ 43 h 83"/>
                <a:gd name="T100" fmla="*/ 69 w 78"/>
                <a:gd name="T101" fmla="*/ 40 h 83"/>
                <a:gd name="T102" fmla="*/ 69 w 78"/>
                <a:gd name="T103" fmla="*/ 33 h 83"/>
                <a:gd name="T104" fmla="*/ 72 w 78"/>
                <a:gd name="T105" fmla="*/ 31 h 83"/>
                <a:gd name="T106" fmla="*/ 72 w 78"/>
                <a:gd name="T107" fmla="*/ 27 h 83"/>
                <a:gd name="T108" fmla="*/ 74 w 78"/>
                <a:gd name="T109" fmla="*/ 23 h 83"/>
                <a:gd name="T110" fmla="*/ 74 w 78"/>
                <a:gd name="T111" fmla="*/ 11 h 83"/>
                <a:gd name="T112" fmla="*/ 77 w 78"/>
                <a:gd name="T113" fmla="*/ 8 h 83"/>
                <a:gd name="T114" fmla="*/ 77 w 78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4" y="13"/>
                  </a:lnTo>
                  <a:lnTo>
                    <a:pt x="39" y="13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8" y="20"/>
                  </a:lnTo>
                  <a:lnTo>
                    <a:pt x="23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11" y="80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6" y="65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3"/>
                  </a:lnTo>
                  <a:lnTo>
                    <a:pt x="69" y="40"/>
                  </a:lnTo>
                  <a:lnTo>
                    <a:pt x="69" y="33"/>
                  </a:lnTo>
                  <a:lnTo>
                    <a:pt x="72" y="31"/>
                  </a:lnTo>
                  <a:lnTo>
                    <a:pt x="72" y="27"/>
                  </a:lnTo>
                  <a:lnTo>
                    <a:pt x="74" y="23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39" name="Freeform 142"/>
            <p:cNvSpPr>
              <a:spLocks/>
            </p:cNvSpPr>
            <p:nvPr/>
          </p:nvSpPr>
          <p:spPr bwMode="auto">
            <a:xfrm>
              <a:off x="6077719" y="3197166"/>
              <a:ext cx="109538" cy="146050"/>
            </a:xfrm>
            <a:custGeom>
              <a:avLst/>
              <a:gdLst>
                <a:gd name="T0" fmla="*/ 68 w 69"/>
                <a:gd name="T1" fmla="*/ 0 h 92"/>
                <a:gd name="T2" fmla="*/ 66 w 69"/>
                <a:gd name="T3" fmla="*/ 0 h 92"/>
                <a:gd name="T4" fmla="*/ 63 w 69"/>
                <a:gd name="T5" fmla="*/ 3 h 92"/>
                <a:gd name="T6" fmla="*/ 61 w 69"/>
                <a:gd name="T7" fmla="*/ 3 h 92"/>
                <a:gd name="T8" fmla="*/ 59 w 69"/>
                <a:gd name="T9" fmla="*/ 4 h 92"/>
                <a:gd name="T10" fmla="*/ 54 w 69"/>
                <a:gd name="T11" fmla="*/ 4 h 92"/>
                <a:gd name="T12" fmla="*/ 52 w 69"/>
                <a:gd name="T13" fmla="*/ 7 h 92"/>
                <a:gd name="T14" fmla="*/ 49 w 69"/>
                <a:gd name="T15" fmla="*/ 7 h 92"/>
                <a:gd name="T16" fmla="*/ 45 w 69"/>
                <a:gd name="T17" fmla="*/ 9 h 92"/>
                <a:gd name="T18" fmla="*/ 42 w 69"/>
                <a:gd name="T19" fmla="*/ 9 h 92"/>
                <a:gd name="T20" fmla="*/ 39 w 69"/>
                <a:gd name="T21" fmla="*/ 15 h 92"/>
                <a:gd name="T22" fmla="*/ 34 w 69"/>
                <a:gd name="T23" fmla="*/ 15 h 92"/>
                <a:gd name="T24" fmla="*/ 29 w 69"/>
                <a:gd name="T25" fmla="*/ 20 h 92"/>
                <a:gd name="T26" fmla="*/ 27 w 69"/>
                <a:gd name="T27" fmla="*/ 20 h 92"/>
                <a:gd name="T28" fmla="*/ 25 w 69"/>
                <a:gd name="T29" fmla="*/ 22 h 92"/>
                <a:gd name="T30" fmla="*/ 20 w 69"/>
                <a:gd name="T31" fmla="*/ 25 h 92"/>
                <a:gd name="T32" fmla="*/ 18 w 69"/>
                <a:gd name="T33" fmla="*/ 28 h 92"/>
                <a:gd name="T34" fmla="*/ 15 w 69"/>
                <a:gd name="T35" fmla="*/ 28 h 92"/>
                <a:gd name="T36" fmla="*/ 12 w 69"/>
                <a:gd name="T37" fmla="*/ 33 h 92"/>
                <a:gd name="T38" fmla="*/ 12 w 69"/>
                <a:gd name="T39" fmla="*/ 34 h 92"/>
                <a:gd name="T40" fmla="*/ 9 w 69"/>
                <a:gd name="T41" fmla="*/ 37 h 92"/>
                <a:gd name="T42" fmla="*/ 7 w 69"/>
                <a:gd name="T43" fmla="*/ 37 h 92"/>
                <a:gd name="T44" fmla="*/ 7 w 69"/>
                <a:gd name="T45" fmla="*/ 40 h 92"/>
                <a:gd name="T46" fmla="*/ 5 w 69"/>
                <a:gd name="T47" fmla="*/ 42 h 92"/>
                <a:gd name="T48" fmla="*/ 5 w 69"/>
                <a:gd name="T49" fmla="*/ 45 h 92"/>
                <a:gd name="T50" fmla="*/ 2 w 69"/>
                <a:gd name="T51" fmla="*/ 50 h 92"/>
                <a:gd name="T52" fmla="*/ 2 w 69"/>
                <a:gd name="T53" fmla="*/ 58 h 92"/>
                <a:gd name="T54" fmla="*/ 0 w 69"/>
                <a:gd name="T55" fmla="*/ 61 h 92"/>
                <a:gd name="T56" fmla="*/ 0 w 69"/>
                <a:gd name="T57" fmla="*/ 75 h 92"/>
                <a:gd name="T58" fmla="*/ 2 w 69"/>
                <a:gd name="T59" fmla="*/ 78 h 92"/>
                <a:gd name="T60" fmla="*/ 2 w 69"/>
                <a:gd name="T61" fmla="*/ 80 h 92"/>
                <a:gd name="T62" fmla="*/ 9 w 69"/>
                <a:gd name="T63" fmla="*/ 88 h 92"/>
                <a:gd name="T64" fmla="*/ 12 w 69"/>
                <a:gd name="T65" fmla="*/ 88 h 92"/>
                <a:gd name="T66" fmla="*/ 12 w 69"/>
                <a:gd name="T67" fmla="*/ 91 h 92"/>
                <a:gd name="T68" fmla="*/ 27 w 69"/>
                <a:gd name="T69" fmla="*/ 91 h 92"/>
                <a:gd name="T70" fmla="*/ 29 w 69"/>
                <a:gd name="T71" fmla="*/ 88 h 92"/>
                <a:gd name="T72" fmla="*/ 32 w 69"/>
                <a:gd name="T73" fmla="*/ 88 h 92"/>
                <a:gd name="T74" fmla="*/ 34 w 69"/>
                <a:gd name="T75" fmla="*/ 86 h 92"/>
                <a:gd name="T76" fmla="*/ 39 w 69"/>
                <a:gd name="T77" fmla="*/ 86 h 92"/>
                <a:gd name="T78" fmla="*/ 47 w 69"/>
                <a:gd name="T79" fmla="*/ 75 h 92"/>
                <a:gd name="T80" fmla="*/ 47 w 69"/>
                <a:gd name="T81" fmla="*/ 73 h 92"/>
                <a:gd name="T82" fmla="*/ 49 w 69"/>
                <a:gd name="T83" fmla="*/ 73 h 92"/>
                <a:gd name="T84" fmla="*/ 52 w 69"/>
                <a:gd name="T85" fmla="*/ 70 h 92"/>
                <a:gd name="T86" fmla="*/ 52 w 69"/>
                <a:gd name="T87" fmla="*/ 67 h 92"/>
                <a:gd name="T88" fmla="*/ 54 w 69"/>
                <a:gd name="T89" fmla="*/ 66 h 92"/>
                <a:gd name="T90" fmla="*/ 54 w 69"/>
                <a:gd name="T91" fmla="*/ 61 h 92"/>
                <a:gd name="T92" fmla="*/ 56 w 69"/>
                <a:gd name="T93" fmla="*/ 58 h 92"/>
                <a:gd name="T94" fmla="*/ 56 w 69"/>
                <a:gd name="T95" fmla="*/ 55 h 92"/>
                <a:gd name="T96" fmla="*/ 59 w 69"/>
                <a:gd name="T97" fmla="*/ 53 h 92"/>
                <a:gd name="T98" fmla="*/ 59 w 69"/>
                <a:gd name="T99" fmla="*/ 47 h 92"/>
                <a:gd name="T100" fmla="*/ 61 w 69"/>
                <a:gd name="T101" fmla="*/ 45 h 92"/>
                <a:gd name="T102" fmla="*/ 61 w 69"/>
                <a:gd name="T103" fmla="*/ 37 h 92"/>
                <a:gd name="T104" fmla="*/ 63 w 69"/>
                <a:gd name="T105" fmla="*/ 34 h 92"/>
                <a:gd name="T106" fmla="*/ 63 w 69"/>
                <a:gd name="T107" fmla="*/ 30 h 92"/>
                <a:gd name="T108" fmla="*/ 66 w 69"/>
                <a:gd name="T109" fmla="*/ 25 h 92"/>
                <a:gd name="T110" fmla="*/ 66 w 69"/>
                <a:gd name="T111" fmla="*/ 12 h 92"/>
                <a:gd name="T112" fmla="*/ 68 w 69"/>
                <a:gd name="T113" fmla="*/ 9 h 92"/>
                <a:gd name="T114" fmla="*/ 68 w 69"/>
                <a:gd name="T11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9" h="92">
                  <a:moveTo>
                    <a:pt x="68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4"/>
                  </a:lnTo>
                  <a:lnTo>
                    <a:pt x="54" y="4"/>
                  </a:lnTo>
                  <a:lnTo>
                    <a:pt x="52" y="7"/>
                  </a:lnTo>
                  <a:lnTo>
                    <a:pt x="49" y="7"/>
                  </a:lnTo>
                  <a:lnTo>
                    <a:pt x="45" y="9"/>
                  </a:lnTo>
                  <a:lnTo>
                    <a:pt x="42" y="9"/>
                  </a:lnTo>
                  <a:lnTo>
                    <a:pt x="39" y="15"/>
                  </a:lnTo>
                  <a:lnTo>
                    <a:pt x="34" y="15"/>
                  </a:lnTo>
                  <a:lnTo>
                    <a:pt x="29" y="20"/>
                  </a:lnTo>
                  <a:lnTo>
                    <a:pt x="27" y="20"/>
                  </a:lnTo>
                  <a:lnTo>
                    <a:pt x="25" y="22"/>
                  </a:lnTo>
                  <a:lnTo>
                    <a:pt x="20" y="25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2" y="33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7" y="40"/>
                  </a:lnTo>
                  <a:lnTo>
                    <a:pt x="5" y="42"/>
                  </a:lnTo>
                  <a:lnTo>
                    <a:pt x="5" y="45"/>
                  </a:lnTo>
                  <a:lnTo>
                    <a:pt x="2" y="50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5"/>
                  </a:lnTo>
                  <a:lnTo>
                    <a:pt x="2" y="78"/>
                  </a:lnTo>
                  <a:lnTo>
                    <a:pt x="2" y="80"/>
                  </a:lnTo>
                  <a:lnTo>
                    <a:pt x="9" y="88"/>
                  </a:lnTo>
                  <a:lnTo>
                    <a:pt x="12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6"/>
                  </a:lnTo>
                  <a:lnTo>
                    <a:pt x="39" y="86"/>
                  </a:lnTo>
                  <a:lnTo>
                    <a:pt x="47" y="75"/>
                  </a:lnTo>
                  <a:lnTo>
                    <a:pt x="47" y="73"/>
                  </a:lnTo>
                  <a:lnTo>
                    <a:pt x="49" y="7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5"/>
                  </a:lnTo>
                  <a:lnTo>
                    <a:pt x="59" y="53"/>
                  </a:lnTo>
                  <a:lnTo>
                    <a:pt x="59" y="47"/>
                  </a:lnTo>
                  <a:lnTo>
                    <a:pt x="61" y="45"/>
                  </a:lnTo>
                  <a:lnTo>
                    <a:pt x="61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25"/>
                  </a:lnTo>
                  <a:lnTo>
                    <a:pt x="66" y="12"/>
                  </a:lnTo>
                  <a:lnTo>
                    <a:pt x="68" y="9"/>
                  </a:ln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0" name="Freeform 144"/>
            <p:cNvSpPr>
              <a:spLocks/>
            </p:cNvSpPr>
            <p:nvPr/>
          </p:nvSpPr>
          <p:spPr bwMode="auto">
            <a:xfrm>
              <a:off x="6363877" y="3290717"/>
              <a:ext cx="111125" cy="146050"/>
            </a:xfrm>
            <a:custGeom>
              <a:avLst/>
              <a:gdLst>
                <a:gd name="T0" fmla="*/ 69 w 70"/>
                <a:gd name="T1" fmla="*/ 0 h 92"/>
                <a:gd name="T2" fmla="*/ 67 w 70"/>
                <a:gd name="T3" fmla="*/ 0 h 92"/>
                <a:gd name="T4" fmla="*/ 64 w 70"/>
                <a:gd name="T5" fmla="*/ 3 h 92"/>
                <a:gd name="T6" fmla="*/ 62 w 70"/>
                <a:gd name="T7" fmla="*/ 3 h 92"/>
                <a:gd name="T8" fmla="*/ 59 w 70"/>
                <a:gd name="T9" fmla="*/ 5 h 92"/>
                <a:gd name="T10" fmla="*/ 55 w 70"/>
                <a:gd name="T11" fmla="*/ 5 h 92"/>
                <a:gd name="T12" fmla="*/ 52 w 70"/>
                <a:gd name="T13" fmla="*/ 8 h 92"/>
                <a:gd name="T14" fmla="*/ 50 w 70"/>
                <a:gd name="T15" fmla="*/ 8 h 92"/>
                <a:gd name="T16" fmla="*/ 48 w 70"/>
                <a:gd name="T17" fmla="*/ 11 h 92"/>
                <a:gd name="T18" fmla="*/ 46 w 70"/>
                <a:gd name="T19" fmla="*/ 11 h 92"/>
                <a:gd name="T20" fmla="*/ 42 w 70"/>
                <a:gd name="T21" fmla="*/ 13 h 92"/>
                <a:gd name="T22" fmla="*/ 39 w 70"/>
                <a:gd name="T23" fmla="*/ 16 h 92"/>
                <a:gd name="T24" fmla="*/ 37 w 70"/>
                <a:gd name="T25" fmla="*/ 16 h 92"/>
                <a:gd name="T26" fmla="*/ 35 w 70"/>
                <a:gd name="T27" fmla="*/ 18 h 92"/>
                <a:gd name="T28" fmla="*/ 30 w 70"/>
                <a:gd name="T29" fmla="*/ 21 h 92"/>
                <a:gd name="T30" fmla="*/ 27 w 70"/>
                <a:gd name="T31" fmla="*/ 21 h 92"/>
                <a:gd name="T32" fmla="*/ 20 w 70"/>
                <a:gd name="T33" fmla="*/ 28 h 92"/>
                <a:gd name="T34" fmla="*/ 19 w 70"/>
                <a:gd name="T35" fmla="*/ 28 h 92"/>
                <a:gd name="T36" fmla="*/ 10 w 70"/>
                <a:gd name="T37" fmla="*/ 38 h 92"/>
                <a:gd name="T38" fmla="*/ 7 w 70"/>
                <a:gd name="T39" fmla="*/ 38 h 92"/>
                <a:gd name="T40" fmla="*/ 7 w 70"/>
                <a:gd name="T41" fmla="*/ 41 h 92"/>
                <a:gd name="T42" fmla="*/ 5 w 70"/>
                <a:gd name="T43" fmla="*/ 44 h 92"/>
                <a:gd name="T44" fmla="*/ 5 w 70"/>
                <a:gd name="T45" fmla="*/ 46 h 92"/>
                <a:gd name="T46" fmla="*/ 2 w 70"/>
                <a:gd name="T47" fmla="*/ 51 h 92"/>
                <a:gd name="T48" fmla="*/ 2 w 70"/>
                <a:gd name="T49" fmla="*/ 58 h 92"/>
                <a:gd name="T50" fmla="*/ 0 w 70"/>
                <a:gd name="T51" fmla="*/ 61 h 92"/>
                <a:gd name="T52" fmla="*/ 0 w 70"/>
                <a:gd name="T53" fmla="*/ 76 h 92"/>
                <a:gd name="T54" fmla="*/ 2 w 70"/>
                <a:gd name="T55" fmla="*/ 79 h 92"/>
                <a:gd name="T56" fmla="*/ 2 w 70"/>
                <a:gd name="T57" fmla="*/ 82 h 92"/>
                <a:gd name="T58" fmla="*/ 10 w 70"/>
                <a:gd name="T59" fmla="*/ 88 h 92"/>
                <a:gd name="T60" fmla="*/ 12 w 70"/>
                <a:gd name="T61" fmla="*/ 88 h 92"/>
                <a:gd name="T62" fmla="*/ 12 w 70"/>
                <a:gd name="T63" fmla="*/ 91 h 92"/>
                <a:gd name="T64" fmla="*/ 27 w 70"/>
                <a:gd name="T65" fmla="*/ 91 h 92"/>
                <a:gd name="T66" fmla="*/ 30 w 70"/>
                <a:gd name="T67" fmla="*/ 88 h 92"/>
                <a:gd name="T68" fmla="*/ 32 w 70"/>
                <a:gd name="T69" fmla="*/ 88 h 92"/>
                <a:gd name="T70" fmla="*/ 35 w 70"/>
                <a:gd name="T71" fmla="*/ 86 h 92"/>
                <a:gd name="T72" fmla="*/ 39 w 70"/>
                <a:gd name="T73" fmla="*/ 86 h 92"/>
                <a:gd name="T74" fmla="*/ 48 w 70"/>
                <a:gd name="T75" fmla="*/ 76 h 92"/>
                <a:gd name="T76" fmla="*/ 48 w 70"/>
                <a:gd name="T77" fmla="*/ 74 h 92"/>
                <a:gd name="T78" fmla="*/ 50 w 70"/>
                <a:gd name="T79" fmla="*/ 74 h 92"/>
                <a:gd name="T80" fmla="*/ 52 w 70"/>
                <a:gd name="T81" fmla="*/ 71 h 92"/>
                <a:gd name="T82" fmla="*/ 52 w 70"/>
                <a:gd name="T83" fmla="*/ 69 h 92"/>
                <a:gd name="T84" fmla="*/ 55 w 70"/>
                <a:gd name="T85" fmla="*/ 66 h 92"/>
                <a:gd name="T86" fmla="*/ 55 w 70"/>
                <a:gd name="T87" fmla="*/ 61 h 92"/>
                <a:gd name="T88" fmla="*/ 57 w 70"/>
                <a:gd name="T89" fmla="*/ 58 h 92"/>
                <a:gd name="T90" fmla="*/ 57 w 70"/>
                <a:gd name="T91" fmla="*/ 55 h 92"/>
                <a:gd name="T92" fmla="*/ 59 w 70"/>
                <a:gd name="T93" fmla="*/ 53 h 92"/>
                <a:gd name="T94" fmla="*/ 59 w 70"/>
                <a:gd name="T95" fmla="*/ 49 h 92"/>
                <a:gd name="T96" fmla="*/ 62 w 70"/>
                <a:gd name="T97" fmla="*/ 46 h 92"/>
                <a:gd name="T98" fmla="*/ 62 w 70"/>
                <a:gd name="T99" fmla="*/ 38 h 92"/>
                <a:gd name="T100" fmla="*/ 64 w 70"/>
                <a:gd name="T101" fmla="*/ 36 h 92"/>
                <a:gd name="T102" fmla="*/ 64 w 70"/>
                <a:gd name="T103" fmla="*/ 30 h 92"/>
                <a:gd name="T104" fmla="*/ 67 w 70"/>
                <a:gd name="T105" fmla="*/ 25 h 92"/>
                <a:gd name="T106" fmla="*/ 67 w 70"/>
                <a:gd name="T107" fmla="*/ 13 h 92"/>
                <a:gd name="T108" fmla="*/ 69 w 70"/>
                <a:gd name="T109" fmla="*/ 11 h 92"/>
                <a:gd name="T110" fmla="*/ 69 w 70"/>
                <a:gd name="T1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0" h="92">
                  <a:moveTo>
                    <a:pt x="69" y="0"/>
                  </a:moveTo>
                  <a:lnTo>
                    <a:pt x="67" y="0"/>
                  </a:lnTo>
                  <a:lnTo>
                    <a:pt x="64" y="3"/>
                  </a:lnTo>
                  <a:lnTo>
                    <a:pt x="62" y="3"/>
                  </a:lnTo>
                  <a:lnTo>
                    <a:pt x="59" y="5"/>
                  </a:lnTo>
                  <a:lnTo>
                    <a:pt x="55" y="5"/>
                  </a:lnTo>
                  <a:lnTo>
                    <a:pt x="52" y="8"/>
                  </a:lnTo>
                  <a:lnTo>
                    <a:pt x="50" y="8"/>
                  </a:lnTo>
                  <a:lnTo>
                    <a:pt x="48" y="11"/>
                  </a:lnTo>
                  <a:lnTo>
                    <a:pt x="46" y="11"/>
                  </a:lnTo>
                  <a:lnTo>
                    <a:pt x="42" y="13"/>
                  </a:lnTo>
                  <a:lnTo>
                    <a:pt x="39" y="16"/>
                  </a:lnTo>
                  <a:lnTo>
                    <a:pt x="37" y="16"/>
                  </a:lnTo>
                  <a:lnTo>
                    <a:pt x="35" y="18"/>
                  </a:lnTo>
                  <a:lnTo>
                    <a:pt x="30" y="21"/>
                  </a:lnTo>
                  <a:lnTo>
                    <a:pt x="27" y="21"/>
                  </a:lnTo>
                  <a:lnTo>
                    <a:pt x="20" y="28"/>
                  </a:lnTo>
                  <a:lnTo>
                    <a:pt x="19" y="28"/>
                  </a:lnTo>
                  <a:lnTo>
                    <a:pt x="10" y="38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5" y="44"/>
                  </a:lnTo>
                  <a:lnTo>
                    <a:pt x="5" y="46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2" y="82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5" y="86"/>
                  </a:lnTo>
                  <a:lnTo>
                    <a:pt x="39" y="86"/>
                  </a:lnTo>
                  <a:lnTo>
                    <a:pt x="48" y="76"/>
                  </a:lnTo>
                  <a:lnTo>
                    <a:pt x="48" y="74"/>
                  </a:lnTo>
                  <a:lnTo>
                    <a:pt x="50" y="74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5" y="66"/>
                  </a:lnTo>
                  <a:lnTo>
                    <a:pt x="55" y="61"/>
                  </a:lnTo>
                  <a:lnTo>
                    <a:pt x="57" y="58"/>
                  </a:lnTo>
                  <a:lnTo>
                    <a:pt x="57" y="55"/>
                  </a:lnTo>
                  <a:lnTo>
                    <a:pt x="59" y="53"/>
                  </a:lnTo>
                  <a:lnTo>
                    <a:pt x="59" y="49"/>
                  </a:lnTo>
                  <a:lnTo>
                    <a:pt x="62" y="46"/>
                  </a:lnTo>
                  <a:lnTo>
                    <a:pt x="62" y="38"/>
                  </a:lnTo>
                  <a:lnTo>
                    <a:pt x="64" y="36"/>
                  </a:lnTo>
                  <a:lnTo>
                    <a:pt x="64" y="30"/>
                  </a:lnTo>
                  <a:lnTo>
                    <a:pt x="67" y="25"/>
                  </a:lnTo>
                  <a:lnTo>
                    <a:pt x="67" y="13"/>
                  </a:lnTo>
                  <a:lnTo>
                    <a:pt x="69" y="11"/>
                  </a:lnTo>
                  <a:lnTo>
                    <a:pt x="69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1" name="Freeform 145"/>
            <p:cNvSpPr>
              <a:spLocks/>
            </p:cNvSpPr>
            <p:nvPr/>
          </p:nvSpPr>
          <p:spPr bwMode="auto">
            <a:xfrm>
              <a:off x="5799914" y="3215423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5 w 68"/>
                <a:gd name="T3" fmla="*/ 0 h 92"/>
                <a:gd name="T4" fmla="*/ 62 w 68"/>
                <a:gd name="T5" fmla="*/ 3 h 92"/>
                <a:gd name="T6" fmla="*/ 60 w 68"/>
                <a:gd name="T7" fmla="*/ 3 h 92"/>
                <a:gd name="T8" fmla="*/ 58 w 68"/>
                <a:gd name="T9" fmla="*/ 5 h 92"/>
                <a:gd name="T10" fmla="*/ 54 w 68"/>
                <a:gd name="T11" fmla="*/ 5 h 92"/>
                <a:gd name="T12" fmla="*/ 52 w 68"/>
                <a:gd name="T13" fmla="*/ 8 h 92"/>
                <a:gd name="T14" fmla="*/ 49 w 68"/>
                <a:gd name="T15" fmla="*/ 8 h 92"/>
                <a:gd name="T16" fmla="*/ 45 w 68"/>
                <a:gd name="T17" fmla="*/ 11 h 92"/>
                <a:gd name="T18" fmla="*/ 42 w 68"/>
                <a:gd name="T19" fmla="*/ 11 h 92"/>
                <a:gd name="T20" fmla="*/ 38 w 68"/>
                <a:gd name="T21" fmla="*/ 16 h 92"/>
                <a:gd name="T22" fmla="*/ 33 w 68"/>
                <a:gd name="T23" fmla="*/ 16 h 92"/>
                <a:gd name="T24" fmla="*/ 28 w 68"/>
                <a:gd name="T25" fmla="*/ 20 h 92"/>
                <a:gd name="T26" fmla="*/ 27 w 68"/>
                <a:gd name="T27" fmla="*/ 20 h 92"/>
                <a:gd name="T28" fmla="*/ 25 w 68"/>
                <a:gd name="T29" fmla="*/ 22 h 92"/>
                <a:gd name="T30" fmla="*/ 20 w 68"/>
                <a:gd name="T31" fmla="*/ 25 h 92"/>
                <a:gd name="T32" fmla="*/ 18 w 68"/>
                <a:gd name="T33" fmla="*/ 28 h 92"/>
                <a:gd name="T34" fmla="*/ 15 w 68"/>
                <a:gd name="T35" fmla="*/ 28 h 92"/>
                <a:gd name="T36" fmla="*/ 11 w 68"/>
                <a:gd name="T37" fmla="*/ 33 h 92"/>
                <a:gd name="T38" fmla="*/ 11 w 68"/>
                <a:gd name="T39" fmla="*/ 36 h 92"/>
                <a:gd name="T40" fmla="*/ 8 w 68"/>
                <a:gd name="T41" fmla="*/ 38 h 92"/>
                <a:gd name="T42" fmla="*/ 6 w 68"/>
                <a:gd name="T43" fmla="*/ 38 h 92"/>
                <a:gd name="T44" fmla="*/ 6 w 68"/>
                <a:gd name="T45" fmla="*/ 41 h 92"/>
                <a:gd name="T46" fmla="*/ 4 w 68"/>
                <a:gd name="T47" fmla="*/ 44 h 92"/>
                <a:gd name="T48" fmla="*/ 4 w 68"/>
                <a:gd name="T49" fmla="*/ 46 h 92"/>
                <a:gd name="T50" fmla="*/ 1 w 68"/>
                <a:gd name="T51" fmla="*/ 50 h 92"/>
                <a:gd name="T52" fmla="*/ 1 w 68"/>
                <a:gd name="T53" fmla="*/ 58 h 92"/>
                <a:gd name="T54" fmla="*/ 0 w 68"/>
                <a:gd name="T55" fmla="*/ 61 h 92"/>
                <a:gd name="T56" fmla="*/ 0 w 68"/>
                <a:gd name="T57" fmla="*/ 79 h 92"/>
                <a:gd name="T58" fmla="*/ 4 w 68"/>
                <a:gd name="T59" fmla="*/ 83 h 92"/>
                <a:gd name="T60" fmla="*/ 4 w 68"/>
                <a:gd name="T61" fmla="*/ 86 h 92"/>
                <a:gd name="T62" fmla="*/ 6 w 68"/>
                <a:gd name="T63" fmla="*/ 86 h 92"/>
                <a:gd name="T64" fmla="*/ 6 w 68"/>
                <a:gd name="T65" fmla="*/ 88 h 92"/>
                <a:gd name="T66" fmla="*/ 8 w 68"/>
                <a:gd name="T67" fmla="*/ 88 h 92"/>
                <a:gd name="T68" fmla="*/ 11 w 68"/>
                <a:gd name="T69" fmla="*/ 91 h 92"/>
                <a:gd name="T70" fmla="*/ 27 w 68"/>
                <a:gd name="T71" fmla="*/ 91 h 92"/>
                <a:gd name="T72" fmla="*/ 28 w 68"/>
                <a:gd name="T73" fmla="*/ 88 h 92"/>
                <a:gd name="T74" fmla="*/ 31 w 68"/>
                <a:gd name="T75" fmla="*/ 88 h 92"/>
                <a:gd name="T76" fmla="*/ 33 w 68"/>
                <a:gd name="T77" fmla="*/ 86 h 92"/>
                <a:gd name="T78" fmla="*/ 35 w 68"/>
                <a:gd name="T79" fmla="*/ 86 h 92"/>
                <a:gd name="T80" fmla="*/ 40 w 68"/>
                <a:gd name="T81" fmla="*/ 83 h 92"/>
                <a:gd name="T82" fmla="*/ 47 w 68"/>
                <a:gd name="T83" fmla="*/ 76 h 92"/>
                <a:gd name="T84" fmla="*/ 47 w 68"/>
                <a:gd name="T85" fmla="*/ 74 h 92"/>
                <a:gd name="T86" fmla="*/ 49 w 68"/>
                <a:gd name="T87" fmla="*/ 74 h 92"/>
                <a:gd name="T88" fmla="*/ 49 w 68"/>
                <a:gd name="T89" fmla="*/ 71 h 92"/>
                <a:gd name="T90" fmla="*/ 54 w 68"/>
                <a:gd name="T91" fmla="*/ 66 h 92"/>
                <a:gd name="T92" fmla="*/ 54 w 68"/>
                <a:gd name="T93" fmla="*/ 61 h 92"/>
                <a:gd name="T94" fmla="*/ 55 w 68"/>
                <a:gd name="T95" fmla="*/ 58 h 92"/>
                <a:gd name="T96" fmla="*/ 55 w 68"/>
                <a:gd name="T97" fmla="*/ 53 h 92"/>
                <a:gd name="T98" fmla="*/ 58 w 68"/>
                <a:gd name="T99" fmla="*/ 49 h 92"/>
                <a:gd name="T100" fmla="*/ 58 w 68"/>
                <a:gd name="T101" fmla="*/ 46 h 92"/>
                <a:gd name="T102" fmla="*/ 60 w 68"/>
                <a:gd name="T103" fmla="*/ 44 h 92"/>
                <a:gd name="T104" fmla="*/ 60 w 68"/>
                <a:gd name="T105" fmla="*/ 36 h 92"/>
                <a:gd name="T106" fmla="*/ 62 w 68"/>
                <a:gd name="T107" fmla="*/ 33 h 92"/>
                <a:gd name="T108" fmla="*/ 62 w 68"/>
                <a:gd name="T109" fmla="*/ 22 h 92"/>
                <a:gd name="T110" fmla="*/ 65 w 68"/>
                <a:gd name="T111" fmla="*/ 20 h 92"/>
                <a:gd name="T112" fmla="*/ 65 w 68"/>
                <a:gd name="T113" fmla="*/ 11 h 92"/>
                <a:gd name="T114" fmla="*/ 67 w 68"/>
                <a:gd name="T115" fmla="*/ 8 h 92"/>
                <a:gd name="T116" fmla="*/ 67 w 68"/>
                <a:gd name="T1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5" y="0"/>
                  </a:lnTo>
                  <a:lnTo>
                    <a:pt x="62" y="3"/>
                  </a:lnTo>
                  <a:lnTo>
                    <a:pt x="60" y="3"/>
                  </a:lnTo>
                  <a:lnTo>
                    <a:pt x="58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2" y="11"/>
                  </a:lnTo>
                  <a:lnTo>
                    <a:pt x="38" y="16"/>
                  </a:lnTo>
                  <a:lnTo>
                    <a:pt x="33" y="16"/>
                  </a:lnTo>
                  <a:lnTo>
                    <a:pt x="28" y="20"/>
                  </a:lnTo>
                  <a:lnTo>
                    <a:pt x="27" y="20"/>
                  </a:lnTo>
                  <a:lnTo>
                    <a:pt x="25" y="22"/>
                  </a:lnTo>
                  <a:lnTo>
                    <a:pt x="20" y="25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1" y="33"/>
                  </a:lnTo>
                  <a:lnTo>
                    <a:pt x="11" y="36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41"/>
                  </a:lnTo>
                  <a:lnTo>
                    <a:pt x="4" y="44"/>
                  </a:lnTo>
                  <a:lnTo>
                    <a:pt x="4" y="46"/>
                  </a:lnTo>
                  <a:lnTo>
                    <a:pt x="1" y="50"/>
                  </a:lnTo>
                  <a:lnTo>
                    <a:pt x="1" y="58"/>
                  </a:lnTo>
                  <a:lnTo>
                    <a:pt x="0" y="61"/>
                  </a:lnTo>
                  <a:lnTo>
                    <a:pt x="0" y="79"/>
                  </a:lnTo>
                  <a:lnTo>
                    <a:pt x="4" y="83"/>
                  </a:lnTo>
                  <a:lnTo>
                    <a:pt x="4" y="86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88"/>
                  </a:lnTo>
                  <a:lnTo>
                    <a:pt x="11" y="91"/>
                  </a:lnTo>
                  <a:lnTo>
                    <a:pt x="27" y="91"/>
                  </a:lnTo>
                  <a:lnTo>
                    <a:pt x="28" y="88"/>
                  </a:lnTo>
                  <a:lnTo>
                    <a:pt x="31" y="88"/>
                  </a:lnTo>
                  <a:lnTo>
                    <a:pt x="33" y="86"/>
                  </a:lnTo>
                  <a:lnTo>
                    <a:pt x="35" y="86"/>
                  </a:lnTo>
                  <a:lnTo>
                    <a:pt x="40" y="83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5" y="58"/>
                  </a:lnTo>
                  <a:lnTo>
                    <a:pt x="55" y="53"/>
                  </a:lnTo>
                  <a:lnTo>
                    <a:pt x="58" y="49"/>
                  </a:lnTo>
                  <a:lnTo>
                    <a:pt x="58" y="46"/>
                  </a:lnTo>
                  <a:lnTo>
                    <a:pt x="60" y="44"/>
                  </a:lnTo>
                  <a:lnTo>
                    <a:pt x="60" y="36"/>
                  </a:lnTo>
                  <a:lnTo>
                    <a:pt x="62" y="33"/>
                  </a:lnTo>
                  <a:lnTo>
                    <a:pt x="62" y="22"/>
                  </a:lnTo>
                  <a:lnTo>
                    <a:pt x="65" y="20"/>
                  </a:lnTo>
                  <a:lnTo>
                    <a:pt x="65" y="11"/>
                  </a:lnTo>
                  <a:lnTo>
                    <a:pt x="67" y="8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2" name="Freeform 146"/>
            <p:cNvSpPr>
              <a:spLocks/>
            </p:cNvSpPr>
            <p:nvPr/>
          </p:nvSpPr>
          <p:spPr bwMode="auto">
            <a:xfrm>
              <a:off x="5141095" y="3136048"/>
              <a:ext cx="109537" cy="146050"/>
            </a:xfrm>
            <a:custGeom>
              <a:avLst/>
              <a:gdLst>
                <a:gd name="T0" fmla="*/ 68 w 69"/>
                <a:gd name="T1" fmla="*/ 0 h 92"/>
                <a:gd name="T2" fmla="*/ 66 w 69"/>
                <a:gd name="T3" fmla="*/ 0 h 92"/>
                <a:gd name="T4" fmla="*/ 63 w 69"/>
                <a:gd name="T5" fmla="*/ 3 h 92"/>
                <a:gd name="T6" fmla="*/ 61 w 69"/>
                <a:gd name="T7" fmla="*/ 3 h 92"/>
                <a:gd name="T8" fmla="*/ 59 w 69"/>
                <a:gd name="T9" fmla="*/ 4 h 92"/>
                <a:gd name="T10" fmla="*/ 56 w 69"/>
                <a:gd name="T11" fmla="*/ 4 h 92"/>
                <a:gd name="T12" fmla="*/ 54 w 69"/>
                <a:gd name="T13" fmla="*/ 7 h 92"/>
                <a:gd name="T14" fmla="*/ 52 w 69"/>
                <a:gd name="T15" fmla="*/ 7 h 92"/>
                <a:gd name="T16" fmla="*/ 50 w 69"/>
                <a:gd name="T17" fmla="*/ 9 h 92"/>
                <a:gd name="T18" fmla="*/ 48 w 69"/>
                <a:gd name="T19" fmla="*/ 9 h 92"/>
                <a:gd name="T20" fmla="*/ 46 w 69"/>
                <a:gd name="T21" fmla="*/ 12 h 92"/>
                <a:gd name="T22" fmla="*/ 41 w 69"/>
                <a:gd name="T23" fmla="*/ 12 h 92"/>
                <a:gd name="T24" fmla="*/ 34 w 69"/>
                <a:gd name="T25" fmla="*/ 20 h 92"/>
                <a:gd name="T26" fmla="*/ 29 w 69"/>
                <a:gd name="T27" fmla="*/ 20 h 92"/>
                <a:gd name="T28" fmla="*/ 23 w 69"/>
                <a:gd name="T29" fmla="*/ 28 h 92"/>
                <a:gd name="T30" fmla="*/ 21 w 69"/>
                <a:gd name="T31" fmla="*/ 28 h 92"/>
                <a:gd name="T32" fmla="*/ 9 w 69"/>
                <a:gd name="T33" fmla="*/ 40 h 92"/>
                <a:gd name="T34" fmla="*/ 7 w 69"/>
                <a:gd name="T35" fmla="*/ 40 h 92"/>
                <a:gd name="T36" fmla="*/ 7 w 69"/>
                <a:gd name="T37" fmla="*/ 42 h 92"/>
                <a:gd name="T38" fmla="*/ 5 w 69"/>
                <a:gd name="T39" fmla="*/ 45 h 92"/>
                <a:gd name="T40" fmla="*/ 5 w 69"/>
                <a:gd name="T41" fmla="*/ 47 h 92"/>
                <a:gd name="T42" fmla="*/ 2 w 69"/>
                <a:gd name="T43" fmla="*/ 50 h 92"/>
                <a:gd name="T44" fmla="*/ 2 w 69"/>
                <a:gd name="T45" fmla="*/ 58 h 92"/>
                <a:gd name="T46" fmla="*/ 0 w 69"/>
                <a:gd name="T47" fmla="*/ 63 h 92"/>
                <a:gd name="T48" fmla="*/ 0 w 69"/>
                <a:gd name="T49" fmla="*/ 75 h 92"/>
                <a:gd name="T50" fmla="*/ 2 w 69"/>
                <a:gd name="T51" fmla="*/ 78 h 92"/>
                <a:gd name="T52" fmla="*/ 2 w 69"/>
                <a:gd name="T53" fmla="*/ 83 h 92"/>
                <a:gd name="T54" fmla="*/ 5 w 69"/>
                <a:gd name="T55" fmla="*/ 83 h 92"/>
                <a:gd name="T56" fmla="*/ 7 w 69"/>
                <a:gd name="T57" fmla="*/ 86 h 92"/>
                <a:gd name="T58" fmla="*/ 7 w 69"/>
                <a:gd name="T59" fmla="*/ 88 h 92"/>
                <a:gd name="T60" fmla="*/ 9 w 69"/>
                <a:gd name="T61" fmla="*/ 88 h 92"/>
                <a:gd name="T62" fmla="*/ 12 w 69"/>
                <a:gd name="T63" fmla="*/ 91 h 92"/>
                <a:gd name="T64" fmla="*/ 27 w 69"/>
                <a:gd name="T65" fmla="*/ 91 h 92"/>
                <a:gd name="T66" fmla="*/ 29 w 69"/>
                <a:gd name="T67" fmla="*/ 88 h 92"/>
                <a:gd name="T68" fmla="*/ 32 w 69"/>
                <a:gd name="T69" fmla="*/ 88 h 92"/>
                <a:gd name="T70" fmla="*/ 34 w 69"/>
                <a:gd name="T71" fmla="*/ 86 h 92"/>
                <a:gd name="T72" fmla="*/ 39 w 69"/>
                <a:gd name="T73" fmla="*/ 86 h 92"/>
                <a:gd name="T74" fmla="*/ 52 w 69"/>
                <a:gd name="T75" fmla="*/ 70 h 92"/>
                <a:gd name="T76" fmla="*/ 52 w 69"/>
                <a:gd name="T77" fmla="*/ 67 h 92"/>
                <a:gd name="T78" fmla="*/ 54 w 69"/>
                <a:gd name="T79" fmla="*/ 65 h 92"/>
                <a:gd name="T80" fmla="*/ 54 w 69"/>
                <a:gd name="T81" fmla="*/ 63 h 92"/>
                <a:gd name="T82" fmla="*/ 56 w 69"/>
                <a:gd name="T83" fmla="*/ 61 h 92"/>
                <a:gd name="T84" fmla="*/ 56 w 69"/>
                <a:gd name="T85" fmla="*/ 55 h 92"/>
                <a:gd name="T86" fmla="*/ 59 w 69"/>
                <a:gd name="T87" fmla="*/ 53 h 92"/>
                <a:gd name="T88" fmla="*/ 59 w 69"/>
                <a:gd name="T89" fmla="*/ 50 h 92"/>
                <a:gd name="T90" fmla="*/ 61 w 69"/>
                <a:gd name="T91" fmla="*/ 47 h 92"/>
                <a:gd name="T92" fmla="*/ 61 w 69"/>
                <a:gd name="T93" fmla="*/ 40 h 92"/>
                <a:gd name="T94" fmla="*/ 63 w 69"/>
                <a:gd name="T95" fmla="*/ 37 h 92"/>
                <a:gd name="T96" fmla="*/ 63 w 69"/>
                <a:gd name="T97" fmla="*/ 30 h 92"/>
                <a:gd name="T98" fmla="*/ 66 w 69"/>
                <a:gd name="T99" fmla="*/ 28 h 92"/>
                <a:gd name="T100" fmla="*/ 66 w 69"/>
                <a:gd name="T101" fmla="*/ 12 h 92"/>
                <a:gd name="T102" fmla="*/ 68 w 69"/>
                <a:gd name="T103" fmla="*/ 9 h 92"/>
                <a:gd name="T104" fmla="*/ 68 w 69"/>
                <a:gd name="T10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92">
                  <a:moveTo>
                    <a:pt x="68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4"/>
                  </a:lnTo>
                  <a:lnTo>
                    <a:pt x="56" y="4"/>
                  </a:lnTo>
                  <a:lnTo>
                    <a:pt x="54" y="7"/>
                  </a:lnTo>
                  <a:lnTo>
                    <a:pt x="52" y="7"/>
                  </a:lnTo>
                  <a:lnTo>
                    <a:pt x="50" y="9"/>
                  </a:lnTo>
                  <a:lnTo>
                    <a:pt x="48" y="9"/>
                  </a:lnTo>
                  <a:lnTo>
                    <a:pt x="46" y="12"/>
                  </a:lnTo>
                  <a:lnTo>
                    <a:pt x="41" y="12"/>
                  </a:lnTo>
                  <a:lnTo>
                    <a:pt x="34" y="20"/>
                  </a:lnTo>
                  <a:lnTo>
                    <a:pt x="29" y="20"/>
                  </a:lnTo>
                  <a:lnTo>
                    <a:pt x="23" y="28"/>
                  </a:lnTo>
                  <a:lnTo>
                    <a:pt x="21" y="28"/>
                  </a:lnTo>
                  <a:lnTo>
                    <a:pt x="9" y="40"/>
                  </a:lnTo>
                  <a:lnTo>
                    <a:pt x="7" y="40"/>
                  </a:lnTo>
                  <a:lnTo>
                    <a:pt x="7" y="42"/>
                  </a:lnTo>
                  <a:lnTo>
                    <a:pt x="5" y="45"/>
                  </a:lnTo>
                  <a:lnTo>
                    <a:pt x="5" y="47"/>
                  </a:lnTo>
                  <a:lnTo>
                    <a:pt x="2" y="50"/>
                  </a:lnTo>
                  <a:lnTo>
                    <a:pt x="2" y="58"/>
                  </a:lnTo>
                  <a:lnTo>
                    <a:pt x="0" y="63"/>
                  </a:lnTo>
                  <a:lnTo>
                    <a:pt x="0" y="75"/>
                  </a:lnTo>
                  <a:lnTo>
                    <a:pt x="2" y="78"/>
                  </a:lnTo>
                  <a:lnTo>
                    <a:pt x="2" y="83"/>
                  </a:lnTo>
                  <a:lnTo>
                    <a:pt x="5" y="83"/>
                  </a:lnTo>
                  <a:lnTo>
                    <a:pt x="7" y="86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6"/>
                  </a:lnTo>
                  <a:lnTo>
                    <a:pt x="39" y="86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54" y="65"/>
                  </a:lnTo>
                  <a:lnTo>
                    <a:pt x="54" y="63"/>
                  </a:lnTo>
                  <a:lnTo>
                    <a:pt x="56" y="61"/>
                  </a:lnTo>
                  <a:lnTo>
                    <a:pt x="56" y="55"/>
                  </a:lnTo>
                  <a:lnTo>
                    <a:pt x="59" y="53"/>
                  </a:lnTo>
                  <a:lnTo>
                    <a:pt x="59" y="50"/>
                  </a:lnTo>
                  <a:lnTo>
                    <a:pt x="61" y="47"/>
                  </a:lnTo>
                  <a:lnTo>
                    <a:pt x="61" y="40"/>
                  </a:lnTo>
                  <a:lnTo>
                    <a:pt x="63" y="37"/>
                  </a:lnTo>
                  <a:lnTo>
                    <a:pt x="63" y="30"/>
                  </a:lnTo>
                  <a:lnTo>
                    <a:pt x="66" y="28"/>
                  </a:lnTo>
                  <a:lnTo>
                    <a:pt x="66" y="12"/>
                  </a:lnTo>
                  <a:lnTo>
                    <a:pt x="68" y="9"/>
                  </a:ln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3" name="Freeform 150"/>
            <p:cNvSpPr>
              <a:spLocks/>
            </p:cNvSpPr>
            <p:nvPr/>
          </p:nvSpPr>
          <p:spPr bwMode="auto">
            <a:xfrm>
              <a:off x="7755708" y="3367823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6 w 68"/>
                <a:gd name="T3" fmla="*/ 0 h 92"/>
                <a:gd name="T4" fmla="*/ 63 w 68"/>
                <a:gd name="T5" fmla="*/ 3 h 92"/>
                <a:gd name="T6" fmla="*/ 61 w 68"/>
                <a:gd name="T7" fmla="*/ 3 h 92"/>
                <a:gd name="T8" fmla="*/ 59 w 68"/>
                <a:gd name="T9" fmla="*/ 5 h 92"/>
                <a:gd name="T10" fmla="*/ 56 w 68"/>
                <a:gd name="T11" fmla="*/ 5 h 92"/>
                <a:gd name="T12" fmla="*/ 54 w 68"/>
                <a:gd name="T13" fmla="*/ 8 h 92"/>
                <a:gd name="T14" fmla="*/ 52 w 68"/>
                <a:gd name="T15" fmla="*/ 8 h 92"/>
                <a:gd name="T16" fmla="*/ 49 w 68"/>
                <a:gd name="T17" fmla="*/ 11 h 92"/>
                <a:gd name="T18" fmla="*/ 45 w 68"/>
                <a:gd name="T19" fmla="*/ 11 h 92"/>
                <a:gd name="T20" fmla="*/ 42 w 68"/>
                <a:gd name="T21" fmla="*/ 13 h 92"/>
                <a:gd name="T22" fmla="*/ 40 w 68"/>
                <a:gd name="T23" fmla="*/ 13 h 92"/>
                <a:gd name="T24" fmla="*/ 39 w 68"/>
                <a:gd name="T25" fmla="*/ 16 h 92"/>
                <a:gd name="T26" fmla="*/ 34 w 68"/>
                <a:gd name="T27" fmla="*/ 18 h 92"/>
                <a:gd name="T28" fmla="*/ 32 w 68"/>
                <a:gd name="T29" fmla="*/ 21 h 92"/>
                <a:gd name="T30" fmla="*/ 29 w 68"/>
                <a:gd name="T31" fmla="*/ 21 h 92"/>
                <a:gd name="T32" fmla="*/ 25 w 68"/>
                <a:gd name="T33" fmla="*/ 26 h 92"/>
                <a:gd name="T34" fmla="*/ 20 w 68"/>
                <a:gd name="T35" fmla="*/ 28 h 92"/>
                <a:gd name="T36" fmla="*/ 18 w 68"/>
                <a:gd name="T37" fmla="*/ 28 h 92"/>
                <a:gd name="T38" fmla="*/ 12 w 68"/>
                <a:gd name="T39" fmla="*/ 36 h 92"/>
                <a:gd name="T40" fmla="*/ 12 w 68"/>
                <a:gd name="T41" fmla="*/ 38 h 92"/>
                <a:gd name="T42" fmla="*/ 9 w 68"/>
                <a:gd name="T43" fmla="*/ 41 h 92"/>
                <a:gd name="T44" fmla="*/ 7 w 68"/>
                <a:gd name="T45" fmla="*/ 41 h 92"/>
                <a:gd name="T46" fmla="*/ 7 w 68"/>
                <a:gd name="T47" fmla="*/ 44 h 92"/>
                <a:gd name="T48" fmla="*/ 5 w 68"/>
                <a:gd name="T49" fmla="*/ 46 h 92"/>
                <a:gd name="T50" fmla="*/ 5 w 68"/>
                <a:gd name="T51" fmla="*/ 49 h 92"/>
                <a:gd name="T52" fmla="*/ 2 w 68"/>
                <a:gd name="T53" fmla="*/ 51 h 92"/>
                <a:gd name="T54" fmla="*/ 2 w 68"/>
                <a:gd name="T55" fmla="*/ 58 h 92"/>
                <a:gd name="T56" fmla="*/ 0 w 68"/>
                <a:gd name="T57" fmla="*/ 63 h 92"/>
                <a:gd name="T58" fmla="*/ 0 w 68"/>
                <a:gd name="T59" fmla="*/ 79 h 92"/>
                <a:gd name="T60" fmla="*/ 2 w 68"/>
                <a:gd name="T61" fmla="*/ 82 h 92"/>
                <a:gd name="T62" fmla="*/ 2 w 68"/>
                <a:gd name="T63" fmla="*/ 84 h 92"/>
                <a:gd name="T64" fmla="*/ 5 w 68"/>
                <a:gd name="T65" fmla="*/ 84 h 92"/>
                <a:gd name="T66" fmla="*/ 5 w 68"/>
                <a:gd name="T67" fmla="*/ 87 h 92"/>
                <a:gd name="T68" fmla="*/ 9 w 68"/>
                <a:gd name="T69" fmla="*/ 91 h 92"/>
                <a:gd name="T70" fmla="*/ 27 w 68"/>
                <a:gd name="T71" fmla="*/ 91 h 92"/>
                <a:gd name="T72" fmla="*/ 29 w 68"/>
                <a:gd name="T73" fmla="*/ 88 h 92"/>
                <a:gd name="T74" fmla="*/ 32 w 68"/>
                <a:gd name="T75" fmla="*/ 88 h 92"/>
                <a:gd name="T76" fmla="*/ 34 w 68"/>
                <a:gd name="T77" fmla="*/ 87 h 92"/>
                <a:gd name="T78" fmla="*/ 36 w 68"/>
                <a:gd name="T79" fmla="*/ 87 h 92"/>
                <a:gd name="T80" fmla="*/ 40 w 68"/>
                <a:gd name="T81" fmla="*/ 84 h 92"/>
                <a:gd name="T82" fmla="*/ 49 w 68"/>
                <a:gd name="T83" fmla="*/ 74 h 92"/>
                <a:gd name="T84" fmla="*/ 49 w 68"/>
                <a:gd name="T85" fmla="*/ 71 h 92"/>
                <a:gd name="T86" fmla="*/ 54 w 68"/>
                <a:gd name="T87" fmla="*/ 66 h 92"/>
                <a:gd name="T88" fmla="*/ 54 w 68"/>
                <a:gd name="T89" fmla="*/ 63 h 92"/>
                <a:gd name="T90" fmla="*/ 56 w 68"/>
                <a:gd name="T91" fmla="*/ 61 h 92"/>
                <a:gd name="T92" fmla="*/ 56 w 68"/>
                <a:gd name="T93" fmla="*/ 54 h 92"/>
                <a:gd name="T94" fmla="*/ 59 w 68"/>
                <a:gd name="T95" fmla="*/ 51 h 92"/>
                <a:gd name="T96" fmla="*/ 59 w 68"/>
                <a:gd name="T97" fmla="*/ 49 h 92"/>
                <a:gd name="T98" fmla="*/ 61 w 68"/>
                <a:gd name="T99" fmla="*/ 44 h 92"/>
                <a:gd name="T100" fmla="*/ 61 w 68"/>
                <a:gd name="T101" fmla="*/ 38 h 92"/>
                <a:gd name="T102" fmla="*/ 63 w 68"/>
                <a:gd name="T103" fmla="*/ 33 h 92"/>
                <a:gd name="T104" fmla="*/ 63 w 68"/>
                <a:gd name="T105" fmla="*/ 24 h 92"/>
                <a:gd name="T106" fmla="*/ 66 w 68"/>
                <a:gd name="T107" fmla="*/ 21 h 92"/>
                <a:gd name="T108" fmla="*/ 66 w 68"/>
                <a:gd name="T109" fmla="*/ 11 h 92"/>
                <a:gd name="T110" fmla="*/ 67 w 68"/>
                <a:gd name="T111" fmla="*/ 8 h 92"/>
                <a:gd name="T112" fmla="*/ 67 w 68"/>
                <a:gd name="T1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5"/>
                  </a:lnTo>
                  <a:lnTo>
                    <a:pt x="56" y="5"/>
                  </a:lnTo>
                  <a:lnTo>
                    <a:pt x="54" y="8"/>
                  </a:lnTo>
                  <a:lnTo>
                    <a:pt x="52" y="8"/>
                  </a:lnTo>
                  <a:lnTo>
                    <a:pt x="49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40" y="13"/>
                  </a:lnTo>
                  <a:lnTo>
                    <a:pt x="39" y="16"/>
                  </a:lnTo>
                  <a:lnTo>
                    <a:pt x="34" y="18"/>
                  </a:lnTo>
                  <a:lnTo>
                    <a:pt x="32" y="21"/>
                  </a:lnTo>
                  <a:lnTo>
                    <a:pt x="29" y="21"/>
                  </a:lnTo>
                  <a:lnTo>
                    <a:pt x="25" y="26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12" y="36"/>
                  </a:lnTo>
                  <a:lnTo>
                    <a:pt x="12" y="38"/>
                  </a:lnTo>
                  <a:lnTo>
                    <a:pt x="9" y="41"/>
                  </a:lnTo>
                  <a:lnTo>
                    <a:pt x="7" y="41"/>
                  </a:lnTo>
                  <a:lnTo>
                    <a:pt x="7" y="44"/>
                  </a:lnTo>
                  <a:lnTo>
                    <a:pt x="5" y="46"/>
                  </a:lnTo>
                  <a:lnTo>
                    <a:pt x="5" y="49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3"/>
                  </a:lnTo>
                  <a:lnTo>
                    <a:pt x="0" y="79"/>
                  </a:lnTo>
                  <a:lnTo>
                    <a:pt x="2" y="82"/>
                  </a:lnTo>
                  <a:lnTo>
                    <a:pt x="2" y="84"/>
                  </a:lnTo>
                  <a:lnTo>
                    <a:pt x="5" y="84"/>
                  </a:lnTo>
                  <a:lnTo>
                    <a:pt x="5" y="87"/>
                  </a:lnTo>
                  <a:lnTo>
                    <a:pt x="9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7"/>
                  </a:lnTo>
                  <a:lnTo>
                    <a:pt x="36" y="87"/>
                  </a:lnTo>
                  <a:lnTo>
                    <a:pt x="40" y="84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54" y="66"/>
                  </a:lnTo>
                  <a:lnTo>
                    <a:pt x="54" y="63"/>
                  </a:lnTo>
                  <a:lnTo>
                    <a:pt x="56" y="61"/>
                  </a:lnTo>
                  <a:lnTo>
                    <a:pt x="56" y="54"/>
                  </a:lnTo>
                  <a:lnTo>
                    <a:pt x="59" y="51"/>
                  </a:lnTo>
                  <a:lnTo>
                    <a:pt x="59" y="49"/>
                  </a:lnTo>
                  <a:lnTo>
                    <a:pt x="61" y="44"/>
                  </a:lnTo>
                  <a:lnTo>
                    <a:pt x="61" y="38"/>
                  </a:lnTo>
                  <a:lnTo>
                    <a:pt x="63" y="33"/>
                  </a:lnTo>
                  <a:lnTo>
                    <a:pt x="63" y="24"/>
                  </a:lnTo>
                  <a:lnTo>
                    <a:pt x="66" y="21"/>
                  </a:lnTo>
                  <a:lnTo>
                    <a:pt x="66" y="11"/>
                  </a:lnTo>
                  <a:lnTo>
                    <a:pt x="67" y="8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4" name="Freeform 152"/>
            <p:cNvSpPr>
              <a:spLocks/>
            </p:cNvSpPr>
            <p:nvPr/>
          </p:nvSpPr>
          <p:spPr bwMode="auto">
            <a:xfrm>
              <a:off x="5523682" y="3029686"/>
              <a:ext cx="109538" cy="146050"/>
            </a:xfrm>
            <a:custGeom>
              <a:avLst/>
              <a:gdLst>
                <a:gd name="T0" fmla="*/ 68 w 69"/>
                <a:gd name="T1" fmla="*/ 0 h 92"/>
                <a:gd name="T2" fmla="*/ 66 w 69"/>
                <a:gd name="T3" fmla="*/ 0 h 92"/>
                <a:gd name="T4" fmla="*/ 63 w 69"/>
                <a:gd name="T5" fmla="*/ 3 h 92"/>
                <a:gd name="T6" fmla="*/ 61 w 69"/>
                <a:gd name="T7" fmla="*/ 3 h 92"/>
                <a:gd name="T8" fmla="*/ 59 w 69"/>
                <a:gd name="T9" fmla="*/ 5 h 92"/>
                <a:gd name="T10" fmla="*/ 54 w 69"/>
                <a:gd name="T11" fmla="*/ 5 h 92"/>
                <a:gd name="T12" fmla="*/ 52 w 69"/>
                <a:gd name="T13" fmla="*/ 8 h 92"/>
                <a:gd name="T14" fmla="*/ 49 w 69"/>
                <a:gd name="T15" fmla="*/ 8 h 92"/>
                <a:gd name="T16" fmla="*/ 45 w 69"/>
                <a:gd name="T17" fmla="*/ 11 h 92"/>
                <a:gd name="T18" fmla="*/ 42 w 69"/>
                <a:gd name="T19" fmla="*/ 11 h 92"/>
                <a:gd name="T20" fmla="*/ 39 w 69"/>
                <a:gd name="T21" fmla="*/ 16 h 92"/>
                <a:gd name="T22" fmla="*/ 34 w 69"/>
                <a:gd name="T23" fmla="*/ 16 h 92"/>
                <a:gd name="T24" fmla="*/ 29 w 69"/>
                <a:gd name="T25" fmla="*/ 21 h 92"/>
                <a:gd name="T26" fmla="*/ 27 w 69"/>
                <a:gd name="T27" fmla="*/ 21 h 92"/>
                <a:gd name="T28" fmla="*/ 25 w 69"/>
                <a:gd name="T29" fmla="*/ 24 h 92"/>
                <a:gd name="T30" fmla="*/ 20 w 69"/>
                <a:gd name="T31" fmla="*/ 25 h 92"/>
                <a:gd name="T32" fmla="*/ 18 w 69"/>
                <a:gd name="T33" fmla="*/ 28 h 92"/>
                <a:gd name="T34" fmla="*/ 15 w 69"/>
                <a:gd name="T35" fmla="*/ 28 h 92"/>
                <a:gd name="T36" fmla="*/ 12 w 69"/>
                <a:gd name="T37" fmla="*/ 33 h 92"/>
                <a:gd name="T38" fmla="*/ 12 w 69"/>
                <a:gd name="T39" fmla="*/ 36 h 92"/>
                <a:gd name="T40" fmla="*/ 9 w 69"/>
                <a:gd name="T41" fmla="*/ 38 h 92"/>
                <a:gd name="T42" fmla="*/ 7 w 69"/>
                <a:gd name="T43" fmla="*/ 38 h 92"/>
                <a:gd name="T44" fmla="*/ 7 w 69"/>
                <a:gd name="T45" fmla="*/ 41 h 92"/>
                <a:gd name="T46" fmla="*/ 5 w 69"/>
                <a:gd name="T47" fmla="*/ 44 h 92"/>
                <a:gd name="T48" fmla="*/ 5 w 69"/>
                <a:gd name="T49" fmla="*/ 46 h 92"/>
                <a:gd name="T50" fmla="*/ 2 w 69"/>
                <a:gd name="T51" fmla="*/ 51 h 92"/>
                <a:gd name="T52" fmla="*/ 2 w 69"/>
                <a:gd name="T53" fmla="*/ 58 h 92"/>
                <a:gd name="T54" fmla="*/ 0 w 69"/>
                <a:gd name="T55" fmla="*/ 61 h 92"/>
                <a:gd name="T56" fmla="*/ 0 w 69"/>
                <a:gd name="T57" fmla="*/ 79 h 92"/>
                <a:gd name="T58" fmla="*/ 5 w 69"/>
                <a:gd name="T59" fmla="*/ 84 h 92"/>
                <a:gd name="T60" fmla="*/ 5 w 69"/>
                <a:gd name="T61" fmla="*/ 86 h 92"/>
                <a:gd name="T62" fmla="*/ 7 w 69"/>
                <a:gd name="T63" fmla="*/ 86 h 92"/>
                <a:gd name="T64" fmla="*/ 7 w 69"/>
                <a:gd name="T65" fmla="*/ 88 h 92"/>
                <a:gd name="T66" fmla="*/ 9 w 69"/>
                <a:gd name="T67" fmla="*/ 88 h 92"/>
                <a:gd name="T68" fmla="*/ 12 w 69"/>
                <a:gd name="T69" fmla="*/ 91 h 92"/>
                <a:gd name="T70" fmla="*/ 27 w 69"/>
                <a:gd name="T71" fmla="*/ 91 h 92"/>
                <a:gd name="T72" fmla="*/ 29 w 69"/>
                <a:gd name="T73" fmla="*/ 88 h 92"/>
                <a:gd name="T74" fmla="*/ 32 w 69"/>
                <a:gd name="T75" fmla="*/ 88 h 92"/>
                <a:gd name="T76" fmla="*/ 34 w 69"/>
                <a:gd name="T77" fmla="*/ 86 h 92"/>
                <a:gd name="T78" fmla="*/ 36 w 69"/>
                <a:gd name="T79" fmla="*/ 86 h 92"/>
                <a:gd name="T80" fmla="*/ 41 w 69"/>
                <a:gd name="T81" fmla="*/ 84 h 92"/>
                <a:gd name="T82" fmla="*/ 47 w 69"/>
                <a:gd name="T83" fmla="*/ 76 h 92"/>
                <a:gd name="T84" fmla="*/ 47 w 69"/>
                <a:gd name="T85" fmla="*/ 74 h 92"/>
                <a:gd name="T86" fmla="*/ 49 w 69"/>
                <a:gd name="T87" fmla="*/ 74 h 92"/>
                <a:gd name="T88" fmla="*/ 49 w 69"/>
                <a:gd name="T89" fmla="*/ 71 h 92"/>
                <a:gd name="T90" fmla="*/ 54 w 69"/>
                <a:gd name="T91" fmla="*/ 66 h 92"/>
                <a:gd name="T92" fmla="*/ 54 w 69"/>
                <a:gd name="T93" fmla="*/ 61 h 92"/>
                <a:gd name="T94" fmla="*/ 56 w 69"/>
                <a:gd name="T95" fmla="*/ 58 h 92"/>
                <a:gd name="T96" fmla="*/ 56 w 69"/>
                <a:gd name="T97" fmla="*/ 54 h 92"/>
                <a:gd name="T98" fmla="*/ 59 w 69"/>
                <a:gd name="T99" fmla="*/ 49 h 92"/>
                <a:gd name="T100" fmla="*/ 59 w 69"/>
                <a:gd name="T101" fmla="*/ 46 h 92"/>
                <a:gd name="T102" fmla="*/ 61 w 69"/>
                <a:gd name="T103" fmla="*/ 44 h 92"/>
                <a:gd name="T104" fmla="*/ 61 w 69"/>
                <a:gd name="T105" fmla="*/ 36 h 92"/>
                <a:gd name="T106" fmla="*/ 63 w 69"/>
                <a:gd name="T107" fmla="*/ 33 h 92"/>
                <a:gd name="T108" fmla="*/ 63 w 69"/>
                <a:gd name="T109" fmla="*/ 24 h 92"/>
                <a:gd name="T110" fmla="*/ 66 w 69"/>
                <a:gd name="T111" fmla="*/ 21 h 92"/>
                <a:gd name="T112" fmla="*/ 66 w 69"/>
                <a:gd name="T113" fmla="*/ 11 h 92"/>
                <a:gd name="T114" fmla="*/ 68 w 69"/>
                <a:gd name="T115" fmla="*/ 8 h 92"/>
                <a:gd name="T116" fmla="*/ 68 w 69"/>
                <a:gd name="T1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" h="92">
                  <a:moveTo>
                    <a:pt x="68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2" y="11"/>
                  </a:lnTo>
                  <a:lnTo>
                    <a:pt x="39" y="16"/>
                  </a:lnTo>
                  <a:lnTo>
                    <a:pt x="34" y="16"/>
                  </a:lnTo>
                  <a:lnTo>
                    <a:pt x="29" y="21"/>
                  </a:lnTo>
                  <a:lnTo>
                    <a:pt x="27" y="21"/>
                  </a:lnTo>
                  <a:lnTo>
                    <a:pt x="25" y="24"/>
                  </a:lnTo>
                  <a:lnTo>
                    <a:pt x="20" y="25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2" y="33"/>
                  </a:lnTo>
                  <a:lnTo>
                    <a:pt x="12" y="36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5" y="44"/>
                  </a:lnTo>
                  <a:lnTo>
                    <a:pt x="5" y="46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9"/>
                  </a:lnTo>
                  <a:lnTo>
                    <a:pt x="5" y="84"/>
                  </a:lnTo>
                  <a:lnTo>
                    <a:pt x="5" y="86"/>
                  </a:lnTo>
                  <a:lnTo>
                    <a:pt x="7" y="86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6"/>
                  </a:lnTo>
                  <a:lnTo>
                    <a:pt x="36" y="86"/>
                  </a:lnTo>
                  <a:lnTo>
                    <a:pt x="41" y="84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4"/>
                  </a:lnTo>
                  <a:lnTo>
                    <a:pt x="59" y="49"/>
                  </a:lnTo>
                  <a:lnTo>
                    <a:pt x="59" y="46"/>
                  </a:lnTo>
                  <a:lnTo>
                    <a:pt x="61" y="44"/>
                  </a:lnTo>
                  <a:lnTo>
                    <a:pt x="61" y="36"/>
                  </a:lnTo>
                  <a:lnTo>
                    <a:pt x="63" y="33"/>
                  </a:lnTo>
                  <a:lnTo>
                    <a:pt x="63" y="24"/>
                  </a:lnTo>
                  <a:lnTo>
                    <a:pt x="66" y="21"/>
                  </a:lnTo>
                  <a:lnTo>
                    <a:pt x="66" y="11"/>
                  </a:lnTo>
                  <a:lnTo>
                    <a:pt x="68" y="8"/>
                  </a:ln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5" name="Freeform 153"/>
            <p:cNvSpPr>
              <a:spLocks/>
            </p:cNvSpPr>
            <p:nvPr/>
          </p:nvSpPr>
          <p:spPr bwMode="auto">
            <a:xfrm>
              <a:off x="7268345" y="3367823"/>
              <a:ext cx="107950" cy="146050"/>
            </a:xfrm>
            <a:custGeom>
              <a:avLst/>
              <a:gdLst>
                <a:gd name="T0" fmla="*/ 67 w 68"/>
                <a:gd name="T1" fmla="*/ 0 h 92"/>
                <a:gd name="T2" fmla="*/ 65 w 68"/>
                <a:gd name="T3" fmla="*/ 0 h 92"/>
                <a:gd name="T4" fmla="*/ 62 w 68"/>
                <a:gd name="T5" fmla="*/ 3 h 92"/>
                <a:gd name="T6" fmla="*/ 60 w 68"/>
                <a:gd name="T7" fmla="*/ 3 h 92"/>
                <a:gd name="T8" fmla="*/ 58 w 68"/>
                <a:gd name="T9" fmla="*/ 5 h 92"/>
                <a:gd name="T10" fmla="*/ 54 w 68"/>
                <a:gd name="T11" fmla="*/ 5 h 92"/>
                <a:gd name="T12" fmla="*/ 52 w 68"/>
                <a:gd name="T13" fmla="*/ 8 h 92"/>
                <a:gd name="T14" fmla="*/ 49 w 68"/>
                <a:gd name="T15" fmla="*/ 8 h 92"/>
                <a:gd name="T16" fmla="*/ 47 w 68"/>
                <a:gd name="T17" fmla="*/ 11 h 92"/>
                <a:gd name="T18" fmla="*/ 45 w 68"/>
                <a:gd name="T19" fmla="*/ 11 h 92"/>
                <a:gd name="T20" fmla="*/ 40 w 68"/>
                <a:gd name="T21" fmla="*/ 13 h 92"/>
                <a:gd name="T22" fmla="*/ 38 w 68"/>
                <a:gd name="T23" fmla="*/ 16 h 92"/>
                <a:gd name="T24" fmla="*/ 35 w 68"/>
                <a:gd name="T25" fmla="*/ 16 h 92"/>
                <a:gd name="T26" fmla="*/ 33 w 68"/>
                <a:gd name="T27" fmla="*/ 18 h 92"/>
                <a:gd name="T28" fmla="*/ 28 w 68"/>
                <a:gd name="T29" fmla="*/ 21 h 92"/>
                <a:gd name="T30" fmla="*/ 27 w 68"/>
                <a:gd name="T31" fmla="*/ 21 h 92"/>
                <a:gd name="T32" fmla="*/ 20 w 68"/>
                <a:gd name="T33" fmla="*/ 28 h 92"/>
                <a:gd name="T34" fmla="*/ 18 w 68"/>
                <a:gd name="T35" fmla="*/ 28 h 92"/>
                <a:gd name="T36" fmla="*/ 8 w 68"/>
                <a:gd name="T37" fmla="*/ 38 h 92"/>
                <a:gd name="T38" fmla="*/ 6 w 68"/>
                <a:gd name="T39" fmla="*/ 38 h 92"/>
                <a:gd name="T40" fmla="*/ 6 w 68"/>
                <a:gd name="T41" fmla="*/ 41 h 92"/>
                <a:gd name="T42" fmla="*/ 4 w 68"/>
                <a:gd name="T43" fmla="*/ 44 h 92"/>
                <a:gd name="T44" fmla="*/ 4 w 68"/>
                <a:gd name="T45" fmla="*/ 46 h 92"/>
                <a:gd name="T46" fmla="*/ 1 w 68"/>
                <a:gd name="T47" fmla="*/ 51 h 92"/>
                <a:gd name="T48" fmla="*/ 1 w 68"/>
                <a:gd name="T49" fmla="*/ 58 h 92"/>
                <a:gd name="T50" fmla="*/ 0 w 68"/>
                <a:gd name="T51" fmla="*/ 61 h 92"/>
                <a:gd name="T52" fmla="*/ 0 w 68"/>
                <a:gd name="T53" fmla="*/ 76 h 92"/>
                <a:gd name="T54" fmla="*/ 1 w 68"/>
                <a:gd name="T55" fmla="*/ 79 h 92"/>
                <a:gd name="T56" fmla="*/ 1 w 68"/>
                <a:gd name="T57" fmla="*/ 82 h 92"/>
                <a:gd name="T58" fmla="*/ 8 w 68"/>
                <a:gd name="T59" fmla="*/ 88 h 92"/>
                <a:gd name="T60" fmla="*/ 11 w 68"/>
                <a:gd name="T61" fmla="*/ 88 h 92"/>
                <a:gd name="T62" fmla="*/ 11 w 68"/>
                <a:gd name="T63" fmla="*/ 91 h 92"/>
                <a:gd name="T64" fmla="*/ 27 w 68"/>
                <a:gd name="T65" fmla="*/ 91 h 92"/>
                <a:gd name="T66" fmla="*/ 28 w 68"/>
                <a:gd name="T67" fmla="*/ 88 h 92"/>
                <a:gd name="T68" fmla="*/ 31 w 68"/>
                <a:gd name="T69" fmla="*/ 88 h 92"/>
                <a:gd name="T70" fmla="*/ 33 w 68"/>
                <a:gd name="T71" fmla="*/ 86 h 92"/>
                <a:gd name="T72" fmla="*/ 38 w 68"/>
                <a:gd name="T73" fmla="*/ 86 h 92"/>
                <a:gd name="T74" fmla="*/ 47 w 68"/>
                <a:gd name="T75" fmla="*/ 76 h 92"/>
                <a:gd name="T76" fmla="*/ 47 w 68"/>
                <a:gd name="T77" fmla="*/ 74 h 92"/>
                <a:gd name="T78" fmla="*/ 49 w 68"/>
                <a:gd name="T79" fmla="*/ 74 h 92"/>
                <a:gd name="T80" fmla="*/ 52 w 68"/>
                <a:gd name="T81" fmla="*/ 71 h 92"/>
                <a:gd name="T82" fmla="*/ 52 w 68"/>
                <a:gd name="T83" fmla="*/ 69 h 92"/>
                <a:gd name="T84" fmla="*/ 54 w 68"/>
                <a:gd name="T85" fmla="*/ 66 h 92"/>
                <a:gd name="T86" fmla="*/ 54 w 68"/>
                <a:gd name="T87" fmla="*/ 61 h 92"/>
                <a:gd name="T88" fmla="*/ 55 w 68"/>
                <a:gd name="T89" fmla="*/ 58 h 92"/>
                <a:gd name="T90" fmla="*/ 55 w 68"/>
                <a:gd name="T91" fmla="*/ 55 h 92"/>
                <a:gd name="T92" fmla="*/ 58 w 68"/>
                <a:gd name="T93" fmla="*/ 54 h 92"/>
                <a:gd name="T94" fmla="*/ 58 w 68"/>
                <a:gd name="T95" fmla="*/ 49 h 92"/>
                <a:gd name="T96" fmla="*/ 60 w 68"/>
                <a:gd name="T97" fmla="*/ 46 h 92"/>
                <a:gd name="T98" fmla="*/ 60 w 68"/>
                <a:gd name="T99" fmla="*/ 38 h 92"/>
                <a:gd name="T100" fmla="*/ 62 w 68"/>
                <a:gd name="T101" fmla="*/ 36 h 92"/>
                <a:gd name="T102" fmla="*/ 62 w 68"/>
                <a:gd name="T103" fmla="*/ 30 h 92"/>
                <a:gd name="T104" fmla="*/ 65 w 68"/>
                <a:gd name="T105" fmla="*/ 25 h 92"/>
                <a:gd name="T106" fmla="*/ 65 w 68"/>
                <a:gd name="T107" fmla="*/ 13 h 92"/>
                <a:gd name="T108" fmla="*/ 67 w 68"/>
                <a:gd name="T109" fmla="*/ 11 h 92"/>
                <a:gd name="T110" fmla="*/ 67 w 68"/>
                <a:gd name="T1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" h="92">
                  <a:moveTo>
                    <a:pt x="67" y="0"/>
                  </a:moveTo>
                  <a:lnTo>
                    <a:pt x="65" y="0"/>
                  </a:lnTo>
                  <a:lnTo>
                    <a:pt x="62" y="3"/>
                  </a:lnTo>
                  <a:lnTo>
                    <a:pt x="60" y="3"/>
                  </a:lnTo>
                  <a:lnTo>
                    <a:pt x="58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0" y="13"/>
                  </a:lnTo>
                  <a:lnTo>
                    <a:pt x="38" y="16"/>
                  </a:lnTo>
                  <a:lnTo>
                    <a:pt x="35" y="16"/>
                  </a:lnTo>
                  <a:lnTo>
                    <a:pt x="33" y="18"/>
                  </a:lnTo>
                  <a:lnTo>
                    <a:pt x="28" y="21"/>
                  </a:lnTo>
                  <a:lnTo>
                    <a:pt x="27" y="21"/>
                  </a:lnTo>
                  <a:lnTo>
                    <a:pt x="20" y="28"/>
                  </a:lnTo>
                  <a:lnTo>
                    <a:pt x="18" y="28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41"/>
                  </a:lnTo>
                  <a:lnTo>
                    <a:pt x="4" y="44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1" y="58"/>
                  </a:lnTo>
                  <a:lnTo>
                    <a:pt x="0" y="61"/>
                  </a:lnTo>
                  <a:lnTo>
                    <a:pt x="0" y="76"/>
                  </a:lnTo>
                  <a:lnTo>
                    <a:pt x="1" y="79"/>
                  </a:lnTo>
                  <a:lnTo>
                    <a:pt x="1" y="82"/>
                  </a:lnTo>
                  <a:lnTo>
                    <a:pt x="8" y="88"/>
                  </a:lnTo>
                  <a:lnTo>
                    <a:pt x="11" y="88"/>
                  </a:lnTo>
                  <a:lnTo>
                    <a:pt x="11" y="91"/>
                  </a:lnTo>
                  <a:lnTo>
                    <a:pt x="27" y="91"/>
                  </a:lnTo>
                  <a:lnTo>
                    <a:pt x="28" y="88"/>
                  </a:lnTo>
                  <a:lnTo>
                    <a:pt x="31" y="88"/>
                  </a:lnTo>
                  <a:lnTo>
                    <a:pt x="33" y="86"/>
                  </a:lnTo>
                  <a:lnTo>
                    <a:pt x="38" y="86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52" y="71"/>
                  </a:lnTo>
                  <a:lnTo>
                    <a:pt x="52" y="69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5" y="58"/>
                  </a:lnTo>
                  <a:lnTo>
                    <a:pt x="55" y="55"/>
                  </a:lnTo>
                  <a:lnTo>
                    <a:pt x="58" y="54"/>
                  </a:lnTo>
                  <a:lnTo>
                    <a:pt x="58" y="49"/>
                  </a:lnTo>
                  <a:lnTo>
                    <a:pt x="60" y="46"/>
                  </a:lnTo>
                  <a:lnTo>
                    <a:pt x="60" y="38"/>
                  </a:lnTo>
                  <a:lnTo>
                    <a:pt x="62" y="36"/>
                  </a:lnTo>
                  <a:lnTo>
                    <a:pt x="62" y="30"/>
                  </a:lnTo>
                  <a:lnTo>
                    <a:pt x="65" y="25"/>
                  </a:lnTo>
                  <a:lnTo>
                    <a:pt x="65" y="13"/>
                  </a:lnTo>
                  <a:lnTo>
                    <a:pt x="67" y="11"/>
                  </a:lnTo>
                  <a:lnTo>
                    <a:pt x="6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6" name="Freeform 155"/>
            <p:cNvSpPr>
              <a:spLocks/>
            </p:cNvSpPr>
            <p:nvPr/>
          </p:nvSpPr>
          <p:spPr bwMode="auto">
            <a:xfrm>
              <a:off x="5225233" y="3328929"/>
              <a:ext cx="109538" cy="146050"/>
            </a:xfrm>
            <a:custGeom>
              <a:avLst/>
              <a:gdLst>
                <a:gd name="T0" fmla="*/ 68 w 69"/>
                <a:gd name="T1" fmla="*/ 0 h 92"/>
                <a:gd name="T2" fmla="*/ 66 w 69"/>
                <a:gd name="T3" fmla="*/ 0 h 92"/>
                <a:gd name="T4" fmla="*/ 63 w 69"/>
                <a:gd name="T5" fmla="*/ 3 h 92"/>
                <a:gd name="T6" fmla="*/ 61 w 69"/>
                <a:gd name="T7" fmla="*/ 3 h 92"/>
                <a:gd name="T8" fmla="*/ 59 w 69"/>
                <a:gd name="T9" fmla="*/ 5 h 92"/>
                <a:gd name="T10" fmla="*/ 54 w 69"/>
                <a:gd name="T11" fmla="*/ 5 h 92"/>
                <a:gd name="T12" fmla="*/ 52 w 69"/>
                <a:gd name="T13" fmla="*/ 8 h 92"/>
                <a:gd name="T14" fmla="*/ 49 w 69"/>
                <a:gd name="T15" fmla="*/ 8 h 92"/>
                <a:gd name="T16" fmla="*/ 45 w 69"/>
                <a:gd name="T17" fmla="*/ 11 h 92"/>
                <a:gd name="T18" fmla="*/ 42 w 69"/>
                <a:gd name="T19" fmla="*/ 11 h 92"/>
                <a:gd name="T20" fmla="*/ 39 w 69"/>
                <a:gd name="T21" fmla="*/ 16 h 92"/>
                <a:gd name="T22" fmla="*/ 34 w 69"/>
                <a:gd name="T23" fmla="*/ 16 h 92"/>
                <a:gd name="T24" fmla="*/ 29 w 69"/>
                <a:gd name="T25" fmla="*/ 21 h 92"/>
                <a:gd name="T26" fmla="*/ 27 w 69"/>
                <a:gd name="T27" fmla="*/ 21 h 92"/>
                <a:gd name="T28" fmla="*/ 25 w 69"/>
                <a:gd name="T29" fmla="*/ 22 h 92"/>
                <a:gd name="T30" fmla="*/ 20 w 69"/>
                <a:gd name="T31" fmla="*/ 25 h 92"/>
                <a:gd name="T32" fmla="*/ 18 w 69"/>
                <a:gd name="T33" fmla="*/ 28 h 92"/>
                <a:gd name="T34" fmla="*/ 15 w 69"/>
                <a:gd name="T35" fmla="*/ 28 h 92"/>
                <a:gd name="T36" fmla="*/ 12 w 69"/>
                <a:gd name="T37" fmla="*/ 33 h 92"/>
                <a:gd name="T38" fmla="*/ 12 w 69"/>
                <a:gd name="T39" fmla="*/ 36 h 92"/>
                <a:gd name="T40" fmla="*/ 9 w 69"/>
                <a:gd name="T41" fmla="*/ 38 h 92"/>
                <a:gd name="T42" fmla="*/ 7 w 69"/>
                <a:gd name="T43" fmla="*/ 38 h 92"/>
                <a:gd name="T44" fmla="*/ 7 w 69"/>
                <a:gd name="T45" fmla="*/ 41 h 92"/>
                <a:gd name="T46" fmla="*/ 5 w 69"/>
                <a:gd name="T47" fmla="*/ 44 h 92"/>
                <a:gd name="T48" fmla="*/ 5 w 69"/>
                <a:gd name="T49" fmla="*/ 46 h 92"/>
                <a:gd name="T50" fmla="*/ 2 w 69"/>
                <a:gd name="T51" fmla="*/ 51 h 92"/>
                <a:gd name="T52" fmla="*/ 2 w 69"/>
                <a:gd name="T53" fmla="*/ 58 h 92"/>
                <a:gd name="T54" fmla="*/ 0 w 69"/>
                <a:gd name="T55" fmla="*/ 61 h 92"/>
                <a:gd name="T56" fmla="*/ 0 w 69"/>
                <a:gd name="T57" fmla="*/ 79 h 92"/>
                <a:gd name="T58" fmla="*/ 5 w 69"/>
                <a:gd name="T59" fmla="*/ 83 h 92"/>
                <a:gd name="T60" fmla="*/ 5 w 69"/>
                <a:gd name="T61" fmla="*/ 86 h 92"/>
                <a:gd name="T62" fmla="*/ 7 w 69"/>
                <a:gd name="T63" fmla="*/ 86 h 92"/>
                <a:gd name="T64" fmla="*/ 7 w 69"/>
                <a:gd name="T65" fmla="*/ 88 h 92"/>
                <a:gd name="T66" fmla="*/ 9 w 69"/>
                <a:gd name="T67" fmla="*/ 88 h 92"/>
                <a:gd name="T68" fmla="*/ 12 w 69"/>
                <a:gd name="T69" fmla="*/ 91 h 92"/>
                <a:gd name="T70" fmla="*/ 27 w 69"/>
                <a:gd name="T71" fmla="*/ 91 h 92"/>
                <a:gd name="T72" fmla="*/ 29 w 69"/>
                <a:gd name="T73" fmla="*/ 88 h 92"/>
                <a:gd name="T74" fmla="*/ 32 w 69"/>
                <a:gd name="T75" fmla="*/ 88 h 92"/>
                <a:gd name="T76" fmla="*/ 34 w 69"/>
                <a:gd name="T77" fmla="*/ 86 h 92"/>
                <a:gd name="T78" fmla="*/ 36 w 69"/>
                <a:gd name="T79" fmla="*/ 86 h 92"/>
                <a:gd name="T80" fmla="*/ 41 w 69"/>
                <a:gd name="T81" fmla="*/ 83 h 92"/>
                <a:gd name="T82" fmla="*/ 47 w 69"/>
                <a:gd name="T83" fmla="*/ 76 h 92"/>
                <a:gd name="T84" fmla="*/ 47 w 69"/>
                <a:gd name="T85" fmla="*/ 74 h 92"/>
                <a:gd name="T86" fmla="*/ 49 w 69"/>
                <a:gd name="T87" fmla="*/ 74 h 92"/>
                <a:gd name="T88" fmla="*/ 49 w 69"/>
                <a:gd name="T89" fmla="*/ 71 h 92"/>
                <a:gd name="T90" fmla="*/ 54 w 69"/>
                <a:gd name="T91" fmla="*/ 66 h 92"/>
                <a:gd name="T92" fmla="*/ 54 w 69"/>
                <a:gd name="T93" fmla="*/ 61 h 92"/>
                <a:gd name="T94" fmla="*/ 56 w 69"/>
                <a:gd name="T95" fmla="*/ 58 h 92"/>
                <a:gd name="T96" fmla="*/ 56 w 69"/>
                <a:gd name="T97" fmla="*/ 53 h 92"/>
                <a:gd name="T98" fmla="*/ 59 w 69"/>
                <a:gd name="T99" fmla="*/ 49 h 92"/>
                <a:gd name="T100" fmla="*/ 59 w 69"/>
                <a:gd name="T101" fmla="*/ 46 h 92"/>
                <a:gd name="T102" fmla="*/ 61 w 69"/>
                <a:gd name="T103" fmla="*/ 44 h 92"/>
                <a:gd name="T104" fmla="*/ 61 w 69"/>
                <a:gd name="T105" fmla="*/ 36 h 92"/>
                <a:gd name="T106" fmla="*/ 63 w 69"/>
                <a:gd name="T107" fmla="*/ 33 h 92"/>
                <a:gd name="T108" fmla="*/ 63 w 69"/>
                <a:gd name="T109" fmla="*/ 22 h 92"/>
                <a:gd name="T110" fmla="*/ 66 w 69"/>
                <a:gd name="T111" fmla="*/ 21 h 92"/>
                <a:gd name="T112" fmla="*/ 66 w 69"/>
                <a:gd name="T113" fmla="*/ 11 h 92"/>
                <a:gd name="T114" fmla="*/ 68 w 69"/>
                <a:gd name="T115" fmla="*/ 8 h 92"/>
                <a:gd name="T116" fmla="*/ 68 w 69"/>
                <a:gd name="T1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" h="92">
                  <a:moveTo>
                    <a:pt x="68" y="0"/>
                  </a:moveTo>
                  <a:lnTo>
                    <a:pt x="66" y="0"/>
                  </a:lnTo>
                  <a:lnTo>
                    <a:pt x="63" y="3"/>
                  </a:lnTo>
                  <a:lnTo>
                    <a:pt x="61" y="3"/>
                  </a:lnTo>
                  <a:lnTo>
                    <a:pt x="59" y="5"/>
                  </a:lnTo>
                  <a:lnTo>
                    <a:pt x="54" y="5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2" y="11"/>
                  </a:lnTo>
                  <a:lnTo>
                    <a:pt x="39" y="16"/>
                  </a:lnTo>
                  <a:lnTo>
                    <a:pt x="34" y="16"/>
                  </a:lnTo>
                  <a:lnTo>
                    <a:pt x="29" y="21"/>
                  </a:lnTo>
                  <a:lnTo>
                    <a:pt x="27" y="21"/>
                  </a:lnTo>
                  <a:lnTo>
                    <a:pt x="25" y="22"/>
                  </a:lnTo>
                  <a:lnTo>
                    <a:pt x="20" y="25"/>
                  </a:lnTo>
                  <a:lnTo>
                    <a:pt x="18" y="28"/>
                  </a:lnTo>
                  <a:lnTo>
                    <a:pt x="15" y="28"/>
                  </a:lnTo>
                  <a:lnTo>
                    <a:pt x="12" y="33"/>
                  </a:lnTo>
                  <a:lnTo>
                    <a:pt x="12" y="36"/>
                  </a:lnTo>
                  <a:lnTo>
                    <a:pt x="9" y="38"/>
                  </a:lnTo>
                  <a:lnTo>
                    <a:pt x="7" y="38"/>
                  </a:lnTo>
                  <a:lnTo>
                    <a:pt x="7" y="41"/>
                  </a:lnTo>
                  <a:lnTo>
                    <a:pt x="5" y="44"/>
                  </a:lnTo>
                  <a:lnTo>
                    <a:pt x="5" y="46"/>
                  </a:lnTo>
                  <a:lnTo>
                    <a:pt x="2" y="51"/>
                  </a:lnTo>
                  <a:lnTo>
                    <a:pt x="2" y="58"/>
                  </a:lnTo>
                  <a:lnTo>
                    <a:pt x="0" y="61"/>
                  </a:lnTo>
                  <a:lnTo>
                    <a:pt x="0" y="79"/>
                  </a:lnTo>
                  <a:lnTo>
                    <a:pt x="5" y="83"/>
                  </a:lnTo>
                  <a:lnTo>
                    <a:pt x="5" y="86"/>
                  </a:lnTo>
                  <a:lnTo>
                    <a:pt x="7" y="86"/>
                  </a:lnTo>
                  <a:lnTo>
                    <a:pt x="7" y="88"/>
                  </a:lnTo>
                  <a:lnTo>
                    <a:pt x="9" y="88"/>
                  </a:lnTo>
                  <a:lnTo>
                    <a:pt x="12" y="91"/>
                  </a:lnTo>
                  <a:lnTo>
                    <a:pt x="27" y="91"/>
                  </a:lnTo>
                  <a:lnTo>
                    <a:pt x="29" y="88"/>
                  </a:lnTo>
                  <a:lnTo>
                    <a:pt x="32" y="88"/>
                  </a:lnTo>
                  <a:lnTo>
                    <a:pt x="34" y="86"/>
                  </a:lnTo>
                  <a:lnTo>
                    <a:pt x="36" y="86"/>
                  </a:lnTo>
                  <a:lnTo>
                    <a:pt x="41" y="83"/>
                  </a:lnTo>
                  <a:lnTo>
                    <a:pt x="47" y="76"/>
                  </a:lnTo>
                  <a:lnTo>
                    <a:pt x="47" y="74"/>
                  </a:lnTo>
                  <a:lnTo>
                    <a:pt x="49" y="74"/>
                  </a:lnTo>
                  <a:lnTo>
                    <a:pt x="49" y="71"/>
                  </a:lnTo>
                  <a:lnTo>
                    <a:pt x="54" y="66"/>
                  </a:lnTo>
                  <a:lnTo>
                    <a:pt x="54" y="61"/>
                  </a:lnTo>
                  <a:lnTo>
                    <a:pt x="56" y="58"/>
                  </a:lnTo>
                  <a:lnTo>
                    <a:pt x="56" y="53"/>
                  </a:lnTo>
                  <a:lnTo>
                    <a:pt x="59" y="49"/>
                  </a:lnTo>
                  <a:lnTo>
                    <a:pt x="59" y="46"/>
                  </a:lnTo>
                  <a:lnTo>
                    <a:pt x="61" y="44"/>
                  </a:lnTo>
                  <a:lnTo>
                    <a:pt x="61" y="36"/>
                  </a:lnTo>
                  <a:lnTo>
                    <a:pt x="63" y="33"/>
                  </a:lnTo>
                  <a:lnTo>
                    <a:pt x="63" y="22"/>
                  </a:lnTo>
                  <a:lnTo>
                    <a:pt x="66" y="21"/>
                  </a:lnTo>
                  <a:lnTo>
                    <a:pt x="66" y="11"/>
                  </a:lnTo>
                  <a:lnTo>
                    <a:pt x="68" y="8"/>
                  </a:ln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7" name="Freeform 162"/>
            <p:cNvSpPr>
              <a:spLocks/>
            </p:cNvSpPr>
            <p:nvPr/>
          </p:nvSpPr>
          <p:spPr bwMode="auto">
            <a:xfrm>
              <a:off x="7676332" y="2893161"/>
              <a:ext cx="122238" cy="130175"/>
            </a:xfrm>
            <a:custGeom>
              <a:avLst/>
              <a:gdLst>
                <a:gd name="T0" fmla="*/ 76 w 77"/>
                <a:gd name="T1" fmla="*/ 0 h 82"/>
                <a:gd name="T2" fmla="*/ 73 w 77"/>
                <a:gd name="T3" fmla="*/ 0 h 82"/>
                <a:gd name="T4" fmla="*/ 71 w 77"/>
                <a:gd name="T5" fmla="*/ 2 h 82"/>
                <a:gd name="T6" fmla="*/ 68 w 77"/>
                <a:gd name="T7" fmla="*/ 2 h 82"/>
                <a:gd name="T8" fmla="*/ 66 w 77"/>
                <a:gd name="T9" fmla="*/ 5 h 82"/>
                <a:gd name="T10" fmla="*/ 60 w 77"/>
                <a:gd name="T11" fmla="*/ 5 h 82"/>
                <a:gd name="T12" fmla="*/ 58 w 77"/>
                <a:gd name="T13" fmla="*/ 7 h 82"/>
                <a:gd name="T14" fmla="*/ 55 w 77"/>
                <a:gd name="T15" fmla="*/ 7 h 82"/>
                <a:gd name="T16" fmla="*/ 51 w 77"/>
                <a:gd name="T17" fmla="*/ 8 h 82"/>
                <a:gd name="T18" fmla="*/ 48 w 77"/>
                <a:gd name="T19" fmla="*/ 8 h 82"/>
                <a:gd name="T20" fmla="*/ 43 w 77"/>
                <a:gd name="T21" fmla="*/ 13 h 82"/>
                <a:gd name="T22" fmla="*/ 38 w 77"/>
                <a:gd name="T23" fmla="*/ 13 h 82"/>
                <a:gd name="T24" fmla="*/ 33 w 77"/>
                <a:gd name="T25" fmla="*/ 18 h 82"/>
                <a:gd name="T26" fmla="*/ 30 w 77"/>
                <a:gd name="T27" fmla="*/ 18 h 82"/>
                <a:gd name="T28" fmla="*/ 28 w 77"/>
                <a:gd name="T29" fmla="*/ 20 h 82"/>
                <a:gd name="T30" fmla="*/ 22 w 77"/>
                <a:gd name="T31" fmla="*/ 22 h 82"/>
                <a:gd name="T32" fmla="*/ 21 w 77"/>
                <a:gd name="T33" fmla="*/ 25 h 82"/>
                <a:gd name="T34" fmla="*/ 18 w 77"/>
                <a:gd name="T35" fmla="*/ 25 h 82"/>
                <a:gd name="T36" fmla="*/ 13 w 77"/>
                <a:gd name="T37" fmla="*/ 29 h 82"/>
                <a:gd name="T38" fmla="*/ 13 w 77"/>
                <a:gd name="T39" fmla="*/ 32 h 82"/>
                <a:gd name="T40" fmla="*/ 10 w 77"/>
                <a:gd name="T41" fmla="*/ 34 h 82"/>
                <a:gd name="T42" fmla="*/ 8 w 77"/>
                <a:gd name="T43" fmla="*/ 34 h 82"/>
                <a:gd name="T44" fmla="*/ 8 w 77"/>
                <a:gd name="T45" fmla="*/ 35 h 82"/>
                <a:gd name="T46" fmla="*/ 5 w 77"/>
                <a:gd name="T47" fmla="*/ 38 h 82"/>
                <a:gd name="T48" fmla="*/ 5 w 77"/>
                <a:gd name="T49" fmla="*/ 40 h 82"/>
                <a:gd name="T50" fmla="*/ 3 w 77"/>
                <a:gd name="T51" fmla="*/ 45 h 82"/>
                <a:gd name="T52" fmla="*/ 3 w 77"/>
                <a:gd name="T53" fmla="*/ 52 h 82"/>
                <a:gd name="T54" fmla="*/ 0 w 77"/>
                <a:gd name="T55" fmla="*/ 54 h 82"/>
                <a:gd name="T56" fmla="*/ 0 w 77"/>
                <a:gd name="T57" fmla="*/ 69 h 82"/>
                <a:gd name="T58" fmla="*/ 5 w 77"/>
                <a:gd name="T59" fmla="*/ 74 h 82"/>
                <a:gd name="T60" fmla="*/ 5 w 77"/>
                <a:gd name="T61" fmla="*/ 76 h 82"/>
                <a:gd name="T62" fmla="*/ 8 w 77"/>
                <a:gd name="T63" fmla="*/ 76 h 82"/>
                <a:gd name="T64" fmla="*/ 8 w 77"/>
                <a:gd name="T65" fmla="*/ 79 h 82"/>
                <a:gd name="T66" fmla="*/ 10 w 77"/>
                <a:gd name="T67" fmla="*/ 79 h 82"/>
                <a:gd name="T68" fmla="*/ 13 w 77"/>
                <a:gd name="T69" fmla="*/ 81 h 82"/>
                <a:gd name="T70" fmla="*/ 30 w 77"/>
                <a:gd name="T71" fmla="*/ 81 h 82"/>
                <a:gd name="T72" fmla="*/ 33 w 77"/>
                <a:gd name="T73" fmla="*/ 79 h 82"/>
                <a:gd name="T74" fmla="*/ 35 w 77"/>
                <a:gd name="T75" fmla="*/ 79 h 82"/>
                <a:gd name="T76" fmla="*/ 38 w 77"/>
                <a:gd name="T77" fmla="*/ 76 h 82"/>
                <a:gd name="T78" fmla="*/ 41 w 77"/>
                <a:gd name="T79" fmla="*/ 76 h 82"/>
                <a:gd name="T80" fmla="*/ 46 w 77"/>
                <a:gd name="T81" fmla="*/ 74 h 82"/>
                <a:gd name="T82" fmla="*/ 52 w 77"/>
                <a:gd name="T83" fmla="*/ 67 h 82"/>
                <a:gd name="T84" fmla="*/ 52 w 77"/>
                <a:gd name="T85" fmla="*/ 65 h 82"/>
                <a:gd name="T86" fmla="*/ 55 w 77"/>
                <a:gd name="T87" fmla="*/ 65 h 82"/>
                <a:gd name="T88" fmla="*/ 55 w 77"/>
                <a:gd name="T89" fmla="*/ 62 h 82"/>
                <a:gd name="T90" fmla="*/ 60 w 77"/>
                <a:gd name="T91" fmla="*/ 59 h 82"/>
                <a:gd name="T92" fmla="*/ 60 w 77"/>
                <a:gd name="T93" fmla="*/ 54 h 82"/>
                <a:gd name="T94" fmla="*/ 63 w 77"/>
                <a:gd name="T95" fmla="*/ 52 h 82"/>
                <a:gd name="T96" fmla="*/ 63 w 77"/>
                <a:gd name="T97" fmla="*/ 47 h 82"/>
                <a:gd name="T98" fmla="*/ 66 w 77"/>
                <a:gd name="T99" fmla="*/ 42 h 82"/>
                <a:gd name="T100" fmla="*/ 66 w 77"/>
                <a:gd name="T101" fmla="*/ 40 h 82"/>
                <a:gd name="T102" fmla="*/ 68 w 77"/>
                <a:gd name="T103" fmla="*/ 38 h 82"/>
                <a:gd name="T104" fmla="*/ 68 w 77"/>
                <a:gd name="T105" fmla="*/ 32 h 82"/>
                <a:gd name="T106" fmla="*/ 71 w 77"/>
                <a:gd name="T107" fmla="*/ 29 h 82"/>
                <a:gd name="T108" fmla="*/ 71 w 77"/>
                <a:gd name="T109" fmla="*/ 20 h 82"/>
                <a:gd name="T110" fmla="*/ 73 w 77"/>
                <a:gd name="T111" fmla="*/ 18 h 82"/>
                <a:gd name="T112" fmla="*/ 73 w 77"/>
                <a:gd name="T113" fmla="*/ 8 h 82"/>
                <a:gd name="T114" fmla="*/ 76 w 77"/>
                <a:gd name="T115" fmla="*/ 7 h 82"/>
                <a:gd name="T116" fmla="*/ 76 w 77"/>
                <a:gd name="T1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2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2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29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9"/>
                  </a:lnTo>
                  <a:lnTo>
                    <a:pt x="5" y="74"/>
                  </a:lnTo>
                  <a:lnTo>
                    <a:pt x="5" y="76"/>
                  </a:lnTo>
                  <a:lnTo>
                    <a:pt x="8" y="76"/>
                  </a:lnTo>
                  <a:lnTo>
                    <a:pt x="8" y="79"/>
                  </a:lnTo>
                  <a:lnTo>
                    <a:pt x="10" y="79"/>
                  </a:lnTo>
                  <a:lnTo>
                    <a:pt x="13" y="81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8" y="76"/>
                  </a:lnTo>
                  <a:lnTo>
                    <a:pt x="41" y="76"/>
                  </a:lnTo>
                  <a:lnTo>
                    <a:pt x="46" y="74"/>
                  </a:lnTo>
                  <a:lnTo>
                    <a:pt x="52" y="67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5" y="62"/>
                  </a:lnTo>
                  <a:lnTo>
                    <a:pt x="60" y="59"/>
                  </a:lnTo>
                  <a:lnTo>
                    <a:pt x="60" y="54"/>
                  </a:lnTo>
                  <a:lnTo>
                    <a:pt x="63" y="52"/>
                  </a:lnTo>
                  <a:lnTo>
                    <a:pt x="63" y="47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2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8" name="Freeform 164"/>
            <p:cNvSpPr>
              <a:spLocks/>
            </p:cNvSpPr>
            <p:nvPr/>
          </p:nvSpPr>
          <p:spPr bwMode="auto">
            <a:xfrm>
              <a:off x="8173220" y="3090011"/>
              <a:ext cx="123825" cy="131763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1 w 78"/>
                <a:gd name="T11" fmla="*/ 4 h 83"/>
                <a:gd name="T12" fmla="*/ 58 w 78"/>
                <a:gd name="T13" fmla="*/ 6 h 83"/>
                <a:gd name="T14" fmla="*/ 56 w 78"/>
                <a:gd name="T15" fmla="*/ 6 h 83"/>
                <a:gd name="T16" fmla="*/ 50 w 78"/>
                <a:gd name="T17" fmla="*/ 8 h 83"/>
                <a:gd name="T18" fmla="*/ 48 w 78"/>
                <a:gd name="T19" fmla="*/ 8 h 83"/>
                <a:gd name="T20" fmla="*/ 44 w 78"/>
                <a:gd name="T21" fmla="*/ 13 h 83"/>
                <a:gd name="T22" fmla="*/ 39 w 78"/>
                <a:gd name="T23" fmla="*/ 13 h 83"/>
                <a:gd name="T24" fmla="*/ 33 w 78"/>
                <a:gd name="T25" fmla="*/ 18 h 83"/>
                <a:gd name="T26" fmla="*/ 31 w 78"/>
                <a:gd name="T27" fmla="*/ 18 h 83"/>
                <a:gd name="T28" fmla="*/ 28 w 78"/>
                <a:gd name="T29" fmla="*/ 20 h 83"/>
                <a:gd name="T30" fmla="*/ 23 w 78"/>
                <a:gd name="T31" fmla="*/ 23 h 83"/>
                <a:gd name="T32" fmla="*/ 20 w 78"/>
                <a:gd name="T33" fmla="*/ 25 h 83"/>
                <a:gd name="T34" fmla="*/ 17 w 78"/>
                <a:gd name="T35" fmla="*/ 25 h 83"/>
                <a:gd name="T36" fmla="*/ 13 w 78"/>
                <a:gd name="T37" fmla="*/ 30 h 83"/>
                <a:gd name="T38" fmla="*/ 13 w 78"/>
                <a:gd name="T39" fmla="*/ 31 h 83"/>
                <a:gd name="T40" fmla="*/ 11 w 78"/>
                <a:gd name="T41" fmla="*/ 33 h 83"/>
                <a:gd name="T42" fmla="*/ 8 w 78"/>
                <a:gd name="T43" fmla="*/ 33 h 83"/>
                <a:gd name="T44" fmla="*/ 8 w 78"/>
                <a:gd name="T45" fmla="*/ 36 h 83"/>
                <a:gd name="T46" fmla="*/ 5 w 78"/>
                <a:gd name="T47" fmla="*/ 38 h 83"/>
                <a:gd name="T48" fmla="*/ 5 w 78"/>
                <a:gd name="T49" fmla="*/ 40 h 83"/>
                <a:gd name="T50" fmla="*/ 3 w 78"/>
                <a:gd name="T51" fmla="*/ 45 h 83"/>
                <a:gd name="T52" fmla="*/ 3 w 78"/>
                <a:gd name="T53" fmla="*/ 52 h 83"/>
                <a:gd name="T54" fmla="*/ 0 w 78"/>
                <a:gd name="T55" fmla="*/ 55 h 83"/>
                <a:gd name="T56" fmla="*/ 0 w 78"/>
                <a:gd name="T57" fmla="*/ 68 h 83"/>
                <a:gd name="T58" fmla="*/ 3 w 78"/>
                <a:gd name="T59" fmla="*/ 70 h 83"/>
                <a:gd name="T60" fmla="*/ 3 w 78"/>
                <a:gd name="T61" fmla="*/ 72 h 83"/>
                <a:gd name="T62" fmla="*/ 11 w 78"/>
                <a:gd name="T63" fmla="*/ 80 h 83"/>
                <a:gd name="T64" fmla="*/ 13 w 78"/>
                <a:gd name="T65" fmla="*/ 80 h 83"/>
                <a:gd name="T66" fmla="*/ 13 w 78"/>
                <a:gd name="T67" fmla="*/ 82 h 83"/>
                <a:gd name="T68" fmla="*/ 31 w 78"/>
                <a:gd name="T69" fmla="*/ 82 h 83"/>
                <a:gd name="T70" fmla="*/ 33 w 78"/>
                <a:gd name="T71" fmla="*/ 80 h 83"/>
                <a:gd name="T72" fmla="*/ 36 w 78"/>
                <a:gd name="T73" fmla="*/ 80 h 83"/>
                <a:gd name="T74" fmla="*/ 39 w 78"/>
                <a:gd name="T75" fmla="*/ 77 h 83"/>
                <a:gd name="T76" fmla="*/ 44 w 78"/>
                <a:gd name="T77" fmla="*/ 77 h 83"/>
                <a:gd name="T78" fmla="*/ 53 w 78"/>
                <a:gd name="T79" fmla="*/ 68 h 83"/>
                <a:gd name="T80" fmla="*/ 53 w 78"/>
                <a:gd name="T81" fmla="*/ 65 h 83"/>
                <a:gd name="T82" fmla="*/ 56 w 78"/>
                <a:gd name="T83" fmla="*/ 65 h 83"/>
                <a:gd name="T84" fmla="*/ 58 w 78"/>
                <a:gd name="T85" fmla="*/ 63 h 83"/>
                <a:gd name="T86" fmla="*/ 58 w 78"/>
                <a:gd name="T87" fmla="*/ 61 h 83"/>
                <a:gd name="T88" fmla="*/ 61 w 78"/>
                <a:gd name="T89" fmla="*/ 59 h 83"/>
                <a:gd name="T90" fmla="*/ 61 w 78"/>
                <a:gd name="T91" fmla="*/ 55 h 83"/>
                <a:gd name="T92" fmla="*/ 64 w 78"/>
                <a:gd name="T93" fmla="*/ 52 h 83"/>
                <a:gd name="T94" fmla="*/ 64 w 78"/>
                <a:gd name="T95" fmla="*/ 50 h 83"/>
                <a:gd name="T96" fmla="*/ 66 w 78"/>
                <a:gd name="T97" fmla="*/ 48 h 83"/>
                <a:gd name="T98" fmla="*/ 66 w 78"/>
                <a:gd name="T99" fmla="*/ 43 h 83"/>
                <a:gd name="T100" fmla="*/ 69 w 78"/>
                <a:gd name="T101" fmla="*/ 40 h 83"/>
                <a:gd name="T102" fmla="*/ 69 w 78"/>
                <a:gd name="T103" fmla="*/ 33 h 83"/>
                <a:gd name="T104" fmla="*/ 72 w 78"/>
                <a:gd name="T105" fmla="*/ 31 h 83"/>
                <a:gd name="T106" fmla="*/ 72 w 78"/>
                <a:gd name="T107" fmla="*/ 27 h 83"/>
                <a:gd name="T108" fmla="*/ 74 w 78"/>
                <a:gd name="T109" fmla="*/ 23 h 83"/>
                <a:gd name="T110" fmla="*/ 74 w 78"/>
                <a:gd name="T111" fmla="*/ 11 h 83"/>
                <a:gd name="T112" fmla="*/ 77 w 78"/>
                <a:gd name="T113" fmla="*/ 8 h 83"/>
                <a:gd name="T114" fmla="*/ 77 w 78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8" y="8"/>
                  </a:lnTo>
                  <a:lnTo>
                    <a:pt x="44" y="13"/>
                  </a:lnTo>
                  <a:lnTo>
                    <a:pt x="39" y="13"/>
                  </a:lnTo>
                  <a:lnTo>
                    <a:pt x="33" y="18"/>
                  </a:lnTo>
                  <a:lnTo>
                    <a:pt x="31" y="18"/>
                  </a:lnTo>
                  <a:lnTo>
                    <a:pt x="28" y="20"/>
                  </a:lnTo>
                  <a:lnTo>
                    <a:pt x="23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11" y="80"/>
                  </a:lnTo>
                  <a:lnTo>
                    <a:pt x="13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3" y="68"/>
                  </a:lnTo>
                  <a:lnTo>
                    <a:pt x="53" y="65"/>
                  </a:lnTo>
                  <a:lnTo>
                    <a:pt x="56" y="65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4" y="52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3"/>
                  </a:lnTo>
                  <a:lnTo>
                    <a:pt x="69" y="40"/>
                  </a:lnTo>
                  <a:lnTo>
                    <a:pt x="69" y="33"/>
                  </a:lnTo>
                  <a:lnTo>
                    <a:pt x="72" y="31"/>
                  </a:lnTo>
                  <a:lnTo>
                    <a:pt x="72" y="27"/>
                  </a:lnTo>
                  <a:lnTo>
                    <a:pt x="74" y="23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49" name="Freeform 165"/>
            <p:cNvSpPr>
              <a:spLocks/>
            </p:cNvSpPr>
            <p:nvPr/>
          </p:nvSpPr>
          <p:spPr bwMode="auto">
            <a:xfrm>
              <a:off x="8424045" y="3190023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4 h 83"/>
                <a:gd name="T10" fmla="*/ 60 w 77"/>
                <a:gd name="T11" fmla="*/ 4 h 83"/>
                <a:gd name="T12" fmla="*/ 58 w 77"/>
                <a:gd name="T13" fmla="*/ 6 h 83"/>
                <a:gd name="T14" fmla="*/ 56 w 77"/>
                <a:gd name="T15" fmla="*/ 6 h 83"/>
                <a:gd name="T16" fmla="*/ 51 w 77"/>
                <a:gd name="T17" fmla="*/ 8 h 83"/>
                <a:gd name="T18" fmla="*/ 48 w 77"/>
                <a:gd name="T19" fmla="*/ 8 h 83"/>
                <a:gd name="T20" fmla="*/ 43 w 77"/>
                <a:gd name="T21" fmla="*/ 13 h 83"/>
                <a:gd name="T22" fmla="*/ 38 w 77"/>
                <a:gd name="T23" fmla="*/ 13 h 83"/>
                <a:gd name="T24" fmla="*/ 33 w 77"/>
                <a:gd name="T25" fmla="*/ 18 h 83"/>
                <a:gd name="T26" fmla="*/ 30 w 77"/>
                <a:gd name="T27" fmla="*/ 18 h 83"/>
                <a:gd name="T28" fmla="*/ 28 w 77"/>
                <a:gd name="T29" fmla="*/ 20 h 83"/>
                <a:gd name="T30" fmla="*/ 24 w 77"/>
                <a:gd name="T31" fmla="*/ 23 h 83"/>
                <a:gd name="T32" fmla="*/ 21 w 77"/>
                <a:gd name="T33" fmla="*/ 25 h 83"/>
                <a:gd name="T34" fmla="*/ 18 w 77"/>
                <a:gd name="T35" fmla="*/ 25 h 83"/>
                <a:gd name="T36" fmla="*/ 13 w 77"/>
                <a:gd name="T37" fmla="*/ 30 h 83"/>
                <a:gd name="T38" fmla="*/ 13 w 77"/>
                <a:gd name="T39" fmla="*/ 31 h 83"/>
                <a:gd name="T40" fmla="*/ 10 w 77"/>
                <a:gd name="T41" fmla="*/ 33 h 83"/>
                <a:gd name="T42" fmla="*/ 8 w 77"/>
                <a:gd name="T43" fmla="*/ 33 h 83"/>
                <a:gd name="T44" fmla="*/ 8 w 77"/>
                <a:gd name="T45" fmla="*/ 36 h 83"/>
                <a:gd name="T46" fmla="*/ 5 w 77"/>
                <a:gd name="T47" fmla="*/ 38 h 83"/>
                <a:gd name="T48" fmla="*/ 5 w 77"/>
                <a:gd name="T49" fmla="*/ 40 h 83"/>
                <a:gd name="T50" fmla="*/ 3 w 77"/>
                <a:gd name="T51" fmla="*/ 45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0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4 w 77"/>
                <a:gd name="T83" fmla="*/ 68 h 83"/>
                <a:gd name="T84" fmla="*/ 54 w 77"/>
                <a:gd name="T85" fmla="*/ 65 h 83"/>
                <a:gd name="T86" fmla="*/ 56 w 77"/>
                <a:gd name="T87" fmla="*/ 65 h 83"/>
                <a:gd name="T88" fmla="*/ 56 w 77"/>
                <a:gd name="T89" fmla="*/ 63 h 83"/>
                <a:gd name="T90" fmla="*/ 60 w 77"/>
                <a:gd name="T91" fmla="*/ 58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3 h 83"/>
                <a:gd name="T100" fmla="*/ 66 w 77"/>
                <a:gd name="T101" fmla="*/ 40 h 83"/>
                <a:gd name="T102" fmla="*/ 68 w 77"/>
                <a:gd name="T103" fmla="*/ 38 h 83"/>
                <a:gd name="T104" fmla="*/ 68 w 77"/>
                <a:gd name="T105" fmla="*/ 31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8 h 83"/>
                <a:gd name="T112" fmla="*/ 73 w 77"/>
                <a:gd name="T113" fmla="*/ 8 h 83"/>
                <a:gd name="T114" fmla="*/ 76 w 77"/>
                <a:gd name="T115" fmla="*/ 6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0" y="4"/>
                  </a:lnTo>
                  <a:lnTo>
                    <a:pt x="58" y="6"/>
                  </a:lnTo>
                  <a:lnTo>
                    <a:pt x="56" y="6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4" y="23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30"/>
                  </a:lnTo>
                  <a:lnTo>
                    <a:pt x="13" y="31"/>
                  </a:lnTo>
                  <a:lnTo>
                    <a:pt x="10" y="33"/>
                  </a:lnTo>
                  <a:lnTo>
                    <a:pt x="8" y="33"/>
                  </a:lnTo>
                  <a:lnTo>
                    <a:pt x="8" y="36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0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4" y="68"/>
                  </a:lnTo>
                  <a:lnTo>
                    <a:pt x="54" y="65"/>
                  </a:lnTo>
                  <a:lnTo>
                    <a:pt x="56" y="65"/>
                  </a:lnTo>
                  <a:lnTo>
                    <a:pt x="56" y="63"/>
                  </a:lnTo>
                  <a:lnTo>
                    <a:pt x="60" y="58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3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1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6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0" name="Freeform 166"/>
            <p:cNvSpPr>
              <a:spLocks/>
            </p:cNvSpPr>
            <p:nvPr/>
          </p:nvSpPr>
          <p:spPr bwMode="auto">
            <a:xfrm>
              <a:off x="7976843" y="2837598"/>
              <a:ext cx="125413" cy="130175"/>
            </a:xfrm>
            <a:custGeom>
              <a:avLst/>
              <a:gdLst>
                <a:gd name="T0" fmla="*/ 78 w 79"/>
                <a:gd name="T1" fmla="*/ 0 h 82"/>
                <a:gd name="T2" fmla="*/ 75 w 79"/>
                <a:gd name="T3" fmla="*/ 0 h 82"/>
                <a:gd name="T4" fmla="*/ 73 w 79"/>
                <a:gd name="T5" fmla="*/ 2 h 82"/>
                <a:gd name="T6" fmla="*/ 70 w 79"/>
                <a:gd name="T7" fmla="*/ 2 h 82"/>
                <a:gd name="T8" fmla="*/ 67 w 79"/>
                <a:gd name="T9" fmla="*/ 5 h 82"/>
                <a:gd name="T10" fmla="*/ 62 w 79"/>
                <a:gd name="T11" fmla="*/ 5 h 82"/>
                <a:gd name="T12" fmla="*/ 59 w 79"/>
                <a:gd name="T13" fmla="*/ 7 h 82"/>
                <a:gd name="T14" fmla="*/ 56 w 79"/>
                <a:gd name="T15" fmla="*/ 7 h 82"/>
                <a:gd name="T16" fmla="*/ 54 w 79"/>
                <a:gd name="T17" fmla="*/ 9 h 82"/>
                <a:gd name="T18" fmla="*/ 52 w 79"/>
                <a:gd name="T19" fmla="*/ 9 h 82"/>
                <a:gd name="T20" fmla="*/ 47 w 79"/>
                <a:gd name="T21" fmla="*/ 12 h 82"/>
                <a:gd name="T22" fmla="*/ 44 w 79"/>
                <a:gd name="T23" fmla="*/ 14 h 82"/>
                <a:gd name="T24" fmla="*/ 42 w 79"/>
                <a:gd name="T25" fmla="*/ 14 h 82"/>
                <a:gd name="T26" fmla="*/ 39 w 79"/>
                <a:gd name="T27" fmla="*/ 16 h 82"/>
                <a:gd name="T28" fmla="*/ 34 w 79"/>
                <a:gd name="T29" fmla="*/ 19 h 82"/>
                <a:gd name="T30" fmla="*/ 31 w 79"/>
                <a:gd name="T31" fmla="*/ 19 h 82"/>
                <a:gd name="T32" fmla="*/ 23 w 79"/>
                <a:gd name="T33" fmla="*/ 25 h 82"/>
                <a:gd name="T34" fmla="*/ 22 w 79"/>
                <a:gd name="T35" fmla="*/ 25 h 82"/>
                <a:gd name="T36" fmla="*/ 11 w 79"/>
                <a:gd name="T37" fmla="*/ 34 h 82"/>
                <a:gd name="T38" fmla="*/ 8 w 79"/>
                <a:gd name="T39" fmla="*/ 34 h 82"/>
                <a:gd name="T40" fmla="*/ 8 w 79"/>
                <a:gd name="T41" fmla="*/ 36 h 82"/>
                <a:gd name="T42" fmla="*/ 5 w 79"/>
                <a:gd name="T43" fmla="*/ 39 h 82"/>
                <a:gd name="T44" fmla="*/ 5 w 79"/>
                <a:gd name="T45" fmla="*/ 41 h 82"/>
                <a:gd name="T46" fmla="*/ 3 w 79"/>
                <a:gd name="T47" fmla="*/ 46 h 82"/>
                <a:gd name="T48" fmla="*/ 3 w 79"/>
                <a:gd name="T49" fmla="*/ 52 h 82"/>
                <a:gd name="T50" fmla="*/ 0 w 79"/>
                <a:gd name="T51" fmla="*/ 54 h 82"/>
                <a:gd name="T52" fmla="*/ 0 w 79"/>
                <a:gd name="T53" fmla="*/ 68 h 82"/>
                <a:gd name="T54" fmla="*/ 3 w 79"/>
                <a:gd name="T55" fmla="*/ 70 h 82"/>
                <a:gd name="T56" fmla="*/ 3 w 79"/>
                <a:gd name="T57" fmla="*/ 73 h 82"/>
                <a:gd name="T58" fmla="*/ 11 w 79"/>
                <a:gd name="T59" fmla="*/ 79 h 82"/>
                <a:gd name="T60" fmla="*/ 13 w 79"/>
                <a:gd name="T61" fmla="*/ 79 h 82"/>
                <a:gd name="T62" fmla="*/ 13 w 79"/>
                <a:gd name="T63" fmla="*/ 81 h 82"/>
                <a:gd name="T64" fmla="*/ 31 w 79"/>
                <a:gd name="T65" fmla="*/ 81 h 82"/>
                <a:gd name="T66" fmla="*/ 34 w 79"/>
                <a:gd name="T67" fmla="*/ 79 h 82"/>
                <a:gd name="T68" fmla="*/ 36 w 79"/>
                <a:gd name="T69" fmla="*/ 79 h 82"/>
                <a:gd name="T70" fmla="*/ 39 w 79"/>
                <a:gd name="T71" fmla="*/ 76 h 82"/>
                <a:gd name="T72" fmla="*/ 44 w 79"/>
                <a:gd name="T73" fmla="*/ 76 h 82"/>
                <a:gd name="T74" fmla="*/ 54 w 79"/>
                <a:gd name="T75" fmla="*/ 68 h 82"/>
                <a:gd name="T76" fmla="*/ 54 w 79"/>
                <a:gd name="T77" fmla="*/ 66 h 82"/>
                <a:gd name="T78" fmla="*/ 56 w 79"/>
                <a:gd name="T79" fmla="*/ 66 h 82"/>
                <a:gd name="T80" fmla="*/ 59 w 79"/>
                <a:gd name="T81" fmla="*/ 63 h 82"/>
                <a:gd name="T82" fmla="*/ 59 w 79"/>
                <a:gd name="T83" fmla="*/ 61 h 82"/>
                <a:gd name="T84" fmla="*/ 62 w 79"/>
                <a:gd name="T85" fmla="*/ 59 h 82"/>
                <a:gd name="T86" fmla="*/ 62 w 79"/>
                <a:gd name="T87" fmla="*/ 54 h 82"/>
                <a:gd name="T88" fmla="*/ 65 w 79"/>
                <a:gd name="T89" fmla="*/ 52 h 82"/>
                <a:gd name="T90" fmla="*/ 65 w 79"/>
                <a:gd name="T91" fmla="*/ 49 h 82"/>
                <a:gd name="T92" fmla="*/ 67 w 79"/>
                <a:gd name="T93" fmla="*/ 47 h 82"/>
                <a:gd name="T94" fmla="*/ 67 w 79"/>
                <a:gd name="T95" fmla="*/ 43 h 82"/>
                <a:gd name="T96" fmla="*/ 70 w 79"/>
                <a:gd name="T97" fmla="*/ 41 h 82"/>
                <a:gd name="T98" fmla="*/ 70 w 79"/>
                <a:gd name="T99" fmla="*/ 34 h 82"/>
                <a:gd name="T100" fmla="*/ 73 w 79"/>
                <a:gd name="T101" fmla="*/ 32 h 82"/>
                <a:gd name="T102" fmla="*/ 73 w 79"/>
                <a:gd name="T103" fmla="*/ 27 h 82"/>
                <a:gd name="T104" fmla="*/ 75 w 79"/>
                <a:gd name="T105" fmla="*/ 22 h 82"/>
                <a:gd name="T106" fmla="*/ 75 w 79"/>
                <a:gd name="T107" fmla="*/ 12 h 82"/>
                <a:gd name="T108" fmla="*/ 78 w 79"/>
                <a:gd name="T109" fmla="*/ 9 h 82"/>
                <a:gd name="T110" fmla="*/ 78 w 79"/>
                <a:gd name="T1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" h="82">
                  <a:moveTo>
                    <a:pt x="78" y="0"/>
                  </a:moveTo>
                  <a:lnTo>
                    <a:pt x="75" y="0"/>
                  </a:lnTo>
                  <a:lnTo>
                    <a:pt x="73" y="2"/>
                  </a:lnTo>
                  <a:lnTo>
                    <a:pt x="70" y="2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4" y="9"/>
                  </a:lnTo>
                  <a:lnTo>
                    <a:pt x="52" y="9"/>
                  </a:lnTo>
                  <a:lnTo>
                    <a:pt x="47" y="12"/>
                  </a:lnTo>
                  <a:lnTo>
                    <a:pt x="44" y="14"/>
                  </a:lnTo>
                  <a:lnTo>
                    <a:pt x="42" y="14"/>
                  </a:lnTo>
                  <a:lnTo>
                    <a:pt x="39" y="16"/>
                  </a:lnTo>
                  <a:lnTo>
                    <a:pt x="34" y="19"/>
                  </a:lnTo>
                  <a:lnTo>
                    <a:pt x="31" y="19"/>
                  </a:lnTo>
                  <a:lnTo>
                    <a:pt x="23" y="25"/>
                  </a:lnTo>
                  <a:lnTo>
                    <a:pt x="22" y="25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5" y="39"/>
                  </a:lnTo>
                  <a:lnTo>
                    <a:pt x="5" y="41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3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81"/>
                  </a:lnTo>
                  <a:lnTo>
                    <a:pt x="31" y="81"/>
                  </a:lnTo>
                  <a:lnTo>
                    <a:pt x="34" y="79"/>
                  </a:lnTo>
                  <a:lnTo>
                    <a:pt x="36" y="79"/>
                  </a:lnTo>
                  <a:lnTo>
                    <a:pt x="39" y="76"/>
                  </a:lnTo>
                  <a:lnTo>
                    <a:pt x="44" y="76"/>
                  </a:lnTo>
                  <a:lnTo>
                    <a:pt x="54" y="68"/>
                  </a:lnTo>
                  <a:lnTo>
                    <a:pt x="54" y="66"/>
                  </a:lnTo>
                  <a:lnTo>
                    <a:pt x="56" y="66"/>
                  </a:lnTo>
                  <a:lnTo>
                    <a:pt x="59" y="63"/>
                  </a:lnTo>
                  <a:lnTo>
                    <a:pt x="59" y="61"/>
                  </a:lnTo>
                  <a:lnTo>
                    <a:pt x="62" y="59"/>
                  </a:lnTo>
                  <a:lnTo>
                    <a:pt x="62" y="54"/>
                  </a:lnTo>
                  <a:lnTo>
                    <a:pt x="65" y="52"/>
                  </a:lnTo>
                  <a:lnTo>
                    <a:pt x="65" y="49"/>
                  </a:lnTo>
                  <a:lnTo>
                    <a:pt x="67" y="47"/>
                  </a:lnTo>
                  <a:lnTo>
                    <a:pt x="67" y="43"/>
                  </a:lnTo>
                  <a:lnTo>
                    <a:pt x="70" y="41"/>
                  </a:lnTo>
                  <a:lnTo>
                    <a:pt x="70" y="34"/>
                  </a:lnTo>
                  <a:lnTo>
                    <a:pt x="73" y="32"/>
                  </a:lnTo>
                  <a:lnTo>
                    <a:pt x="73" y="27"/>
                  </a:lnTo>
                  <a:lnTo>
                    <a:pt x="75" y="22"/>
                  </a:lnTo>
                  <a:lnTo>
                    <a:pt x="75" y="12"/>
                  </a:lnTo>
                  <a:lnTo>
                    <a:pt x="78" y="9"/>
                  </a:lnTo>
                  <a:lnTo>
                    <a:pt x="7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1" name="Freeform 167"/>
            <p:cNvSpPr>
              <a:spLocks/>
            </p:cNvSpPr>
            <p:nvPr/>
          </p:nvSpPr>
          <p:spPr bwMode="auto">
            <a:xfrm>
              <a:off x="8416107" y="2970948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2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4 w 76"/>
                <a:gd name="T47" fmla="*/ 39 h 83"/>
                <a:gd name="T48" fmla="*/ 4 w 76"/>
                <a:gd name="T49" fmla="*/ 42 h 83"/>
                <a:gd name="T50" fmla="*/ 1 w 76"/>
                <a:gd name="T51" fmla="*/ 45 h 83"/>
                <a:gd name="T52" fmla="*/ 1 w 76"/>
                <a:gd name="T53" fmla="*/ 52 h 83"/>
                <a:gd name="T54" fmla="*/ 0 w 76"/>
                <a:gd name="T55" fmla="*/ 55 h 83"/>
                <a:gd name="T56" fmla="*/ 0 w 76"/>
                <a:gd name="T57" fmla="*/ 71 h 83"/>
                <a:gd name="T58" fmla="*/ 4 w 76"/>
                <a:gd name="T59" fmla="*/ 75 h 83"/>
                <a:gd name="T60" fmla="*/ 4 w 76"/>
                <a:gd name="T61" fmla="*/ 77 h 83"/>
                <a:gd name="T62" fmla="*/ 7 w 76"/>
                <a:gd name="T63" fmla="*/ 77 h 83"/>
                <a:gd name="T64" fmla="*/ 7 w 76"/>
                <a:gd name="T65" fmla="*/ 80 h 83"/>
                <a:gd name="T66" fmla="*/ 9 w 76"/>
                <a:gd name="T67" fmla="*/ 80 h 83"/>
                <a:gd name="T68" fmla="*/ 12 w 76"/>
                <a:gd name="T69" fmla="*/ 82 h 83"/>
                <a:gd name="T70" fmla="*/ 30 w 76"/>
                <a:gd name="T71" fmla="*/ 82 h 83"/>
                <a:gd name="T72" fmla="*/ 32 w 76"/>
                <a:gd name="T73" fmla="*/ 80 h 83"/>
                <a:gd name="T74" fmla="*/ 34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3 w 76"/>
                <a:gd name="T83" fmla="*/ 69 h 83"/>
                <a:gd name="T84" fmla="*/ 53 w 76"/>
                <a:gd name="T85" fmla="*/ 67 h 83"/>
                <a:gd name="T86" fmla="*/ 55 w 76"/>
                <a:gd name="T87" fmla="*/ 67 h 83"/>
                <a:gd name="T88" fmla="*/ 55 w 76"/>
                <a:gd name="T89" fmla="*/ 64 h 83"/>
                <a:gd name="T90" fmla="*/ 61 w 76"/>
                <a:gd name="T91" fmla="*/ 59 h 83"/>
                <a:gd name="T92" fmla="*/ 61 w 76"/>
                <a:gd name="T93" fmla="*/ 55 h 83"/>
                <a:gd name="T94" fmla="*/ 62 w 76"/>
                <a:gd name="T95" fmla="*/ 52 h 83"/>
                <a:gd name="T96" fmla="*/ 62 w 76"/>
                <a:gd name="T97" fmla="*/ 48 h 83"/>
                <a:gd name="T98" fmla="*/ 64 w 76"/>
                <a:gd name="T99" fmla="*/ 44 h 83"/>
                <a:gd name="T100" fmla="*/ 64 w 76"/>
                <a:gd name="T101" fmla="*/ 42 h 83"/>
                <a:gd name="T102" fmla="*/ 67 w 76"/>
                <a:gd name="T103" fmla="*/ 39 h 83"/>
                <a:gd name="T104" fmla="*/ 67 w 76"/>
                <a:gd name="T105" fmla="*/ 32 h 83"/>
                <a:gd name="T106" fmla="*/ 70 w 76"/>
                <a:gd name="T107" fmla="*/ 30 h 83"/>
                <a:gd name="T108" fmla="*/ 70 w 76"/>
                <a:gd name="T109" fmla="*/ 20 h 83"/>
                <a:gd name="T110" fmla="*/ 72 w 76"/>
                <a:gd name="T111" fmla="*/ 18 h 83"/>
                <a:gd name="T112" fmla="*/ 72 w 76"/>
                <a:gd name="T113" fmla="*/ 10 h 83"/>
                <a:gd name="T114" fmla="*/ 75 w 76"/>
                <a:gd name="T115" fmla="*/ 7 h 83"/>
                <a:gd name="T116" fmla="*/ 75 w 76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5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4" y="75"/>
                  </a:lnTo>
                  <a:lnTo>
                    <a:pt x="4" y="77"/>
                  </a:lnTo>
                  <a:lnTo>
                    <a:pt x="7" y="77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7" y="39"/>
                  </a:lnTo>
                  <a:lnTo>
                    <a:pt x="67" y="32"/>
                  </a:lnTo>
                  <a:lnTo>
                    <a:pt x="70" y="30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2" name="Freeform 170"/>
            <p:cNvSpPr>
              <a:spLocks/>
            </p:cNvSpPr>
            <p:nvPr/>
          </p:nvSpPr>
          <p:spPr bwMode="auto">
            <a:xfrm>
              <a:off x="7676332" y="3096361"/>
              <a:ext cx="122238" cy="134938"/>
            </a:xfrm>
            <a:custGeom>
              <a:avLst/>
              <a:gdLst>
                <a:gd name="T0" fmla="*/ 76 w 77"/>
                <a:gd name="T1" fmla="*/ 0 h 85"/>
                <a:gd name="T2" fmla="*/ 73 w 77"/>
                <a:gd name="T3" fmla="*/ 0 h 85"/>
                <a:gd name="T4" fmla="*/ 71 w 77"/>
                <a:gd name="T5" fmla="*/ 2 h 85"/>
                <a:gd name="T6" fmla="*/ 68 w 77"/>
                <a:gd name="T7" fmla="*/ 2 h 85"/>
                <a:gd name="T8" fmla="*/ 66 w 77"/>
                <a:gd name="T9" fmla="*/ 5 h 85"/>
                <a:gd name="T10" fmla="*/ 63 w 77"/>
                <a:gd name="T11" fmla="*/ 5 h 85"/>
                <a:gd name="T12" fmla="*/ 60 w 77"/>
                <a:gd name="T13" fmla="*/ 7 h 85"/>
                <a:gd name="T14" fmla="*/ 58 w 77"/>
                <a:gd name="T15" fmla="*/ 7 h 85"/>
                <a:gd name="T16" fmla="*/ 55 w 77"/>
                <a:gd name="T17" fmla="*/ 10 h 85"/>
                <a:gd name="T18" fmla="*/ 52 w 77"/>
                <a:gd name="T19" fmla="*/ 10 h 85"/>
                <a:gd name="T20" fmla="*/ 51 w 77"/>
                <a:gd name="T21" fmla="*/ 12 h 85"/>
                <a:gd name="T22" fmla="*/ 46 w 77"/>
                <a:gd name="T23" fmla="*/ 12 h 85"/>
                <a:gd name="T24" fmla="*/ 38 w 77"/>
                <a:gd name="T25" fmla="*/ 19 h 85"/>
                <a:gd name="T26" fmla="*/ 33 w 77"/>
                <a:gd name="T27" fmla="*/ 19 h 85"/>
                <a:gd name="T28" fmla="*/ 25 w 77"/>
                <a:gd name="T29" fmla="*/ 26 h 85"/>
                <a:gd name="T30" fmla="*/ 22 w 77"/>
                <a:gd name="T31" fmla="*/ 26 h 85"/>
                <a:gd name="T32" fmla="*/ 10 w 77"/>
                <a:gd name="T33" fmla="*/ 37 h 85"/>
                <a:gd name="T34" fmla="*/ 8 w 77"/>
                <a:gd name="T35" fmla="*/ 37 h 85"/>
                <a:gd name="T36" fmla="*/ 8 w 77"/>
                <a:gd name="T37" fmla="*/ 40 h 85"/>
                <a:gd name="T38" fmla="*/ 5 w 77"/>
                <a:gd name="T39" fmla="*/ 42 h 85"/>
                <a:gd name="T40" fmla="*/ 5 w 77"/>
                <a:gd name="T41" fmla="*/ 44 h 85"/>
                <a:gd name="T42" fmla="*/ 3 w 77"/>
                <a:gd name="T43" fmla="*/ 47 h 85"/>
                <a:gd name="T44" fmla="*/ 3 w 77"/>
                <a:gd name="T45" fmla="*/ 54 h 85"/>
                <a:gd name="T46" fmla="*/ 0 w 77"/>
                <a:gd name="T47" fmla="*/ 58 h 85"/>
                <a:gd name="T48" fmla="*/ 0 w 77"/>
                <a:gd name="T49" fmla="*/ 70 h 85"/>
                <a:gd name="T50" fmla="*/ 3 w 77"/>
                <a:gd name="T51" fmla="*/ 72 h 85"/>
                <a:gd name="T52" fmla="*/ 3 w 77"/>
                <a:gd name="T53" fmla="*/ 77 h 85"/>
                <a:gd name="T54" fmla="*/ 5 w 77"/>
                <a:gd name="T55" fmla="*/ 77 h 85"/>
                <a:gd name="T56" fmla="*/ 8 w 77"/>
                <a:gd name="T57" fmla="*/ 79 h 85"/>
                <a:gd name="T58" fmla="*/ 8 w 77"/>
                <a:gd name="T59" fmla="*/ 82 h 85"/>
                <a:gd name="T60" fmla="*/ 10 w 77"/>
                <a:gd name="T61" fmla="*/ 82 h 85"/>
                <a:gd name="T62" fmla="*/ 13 w 77"/>
                <a:gd name="T63" fmla="*/ 84 h 85"/>
                <a:gd name="T64" fmla="*/ 30 w 77"/>
                <a:gd name="T65" fmla="*/ 84 h 85"/>
                <a:gd name="T66" fmla="*/ 33 w 77"/>
                <a:gd name="T67" fmla="*/ 82 h 85"/>
                <a:gd name="T68" fmla="*/ 35 w 77"/>
                <a:gd name="T69" fmla="*/ 82 h 85"/>
                <a:gd name="T70" fmla="*/ 38 w 77"/>
                <a:gd name="T71" fmla="*/ 79 h 85"/>
                <a:gd name="T72" fmla="*/ 43 w 77"/>
                <a:gd name="T73" fmla="*/ 79 h 85"/>
                <a:gd name="T74" fmla="*/ 58 w 77"/>
                <a:gd name="T75" fmla="*/ 65 h 85"/>
                <a:gd name="T76" fmla="*/ 58 w 77"/>
                <a:gd name="T77" fmla="*/ 62 h 85"/>
                <a:gd name="T78" fmla="*/ 60 w 77"/>
                <a:gd name="T79" fmla="*/ 60 h 85"/>
                <a:gd name="T80" fmla="*/ 60 w 77"/>
                <a:gd name="T81" fmla="*/ 58 h 85"/>
                <a:gd name="T82" fmla="*/ 63 w 77"/>
                <a:gd name="T83" fmla="*/ 56 h 85"/>
                <a:gd name="T84" fmla="*/ 63 w 77"/>
                <a:gd name="T85" fmla="*/ 52 h 85"/>
                <a:gd name="T86" fmla="*/ 66 w 77"/>
                <a:gd name="T87" fmla="*/ 49 h 85"/>
                <a:gd name="T88" fmla="*/ 66 w 77"/>
                <a:gd name="T89" fmla="*/ 47 h 85"/>
                <a:gd name="T90" fmla="*/ 68 w 77"/>
                <a:gd name="T91" fmla="*/ 44 h 85"/>
                <a:gd name="T92" fmla="*/ 68 w 77"/>
                <a:gd name="T93" fmla="*/ 37 h 85"/>
                <a:gd name="T94" fmla="*/ 71 w 77"/>
                <a:gd name="T95" fmla="*/ 35 h 85"/>
                <a:gd name="T96" fmla="*/ 71 w 77"/>
                <a:gd name="T97" fmla="*/ 28 h 85"/>
                <a:gd name="T98" fmla="*/ 73 w 77"/>
                <a:gd name="T99" fmla="*/ 26 h 85"/>
                <a:gd name="T100" fmla="*/ 73 w 77"/>
                <a:gd name="T101" fmla="*/ 12 h 85"/>
                <a:gd name="T102" fmla="*/ 76 w 77"/>
                <a:gd name="T103" fmla="*/ 10 h 85"/>
                <a:gd name="T104" fmla="*/ 76 w 77"/>
                <a:gd name="T10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85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0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1" y="12"/>
                  </a:lnTo>
                  <a:lnTo>
                    <a:pt x="46" y="12"/>
                  </a:lnTo>
                  <a:lnTo>
                    <a:pt x="38" y="19"/>
                  </a:lnTo>
                  <a:lnTo>
                    <a:pt x="33" y="19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8" y="79"/>
                  </a:lnTo>
                  <a:lnTo>
                    <a:pt x="8" y="82"/>
                  </a:lnTo>
                  <a:lnTo>
                    <a:pt x="10" y="82"/>
                  </a:lnTo>
                  <a:lnTo>
                    <a:pt x="13" y="84"/>
                  </a:lnTo>
                  <a:lnTo>
                    <a:pt x="30" y="84"/>
                  </a:lnTo>
                  <a:lnTo>
                    <a:pt x="33" y="82"/>
                  </a:lnTo>
                  <a:lnTo>
                    <a:pt x="35" y="82"/>
                  </a:lnTo>
                  <a:lnTo>
                    <a:pt x="38" y="79"/>
                  </a:lnTo>
                  <a:lnTo>
                    <a:pt x="43" y="79"/>
                  </a:lnTo>
                  <a:lnTo>
                    <a:pt x="58" y="65"/>
                  </a:lnTo>
                  <a:lnTo>
                    <a:pt x="58" y="62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6" y="49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5"/>
                  </a:lnTo>
                  <a:lnTo>
                    <a:pt x="71" y="28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3" name="Freeform 171"/>
            <p:cNvSpPr>
              <a:spLocks/>
            </p:cNvSpPr>
            <p:nvPr/>
          </p:nvSpPr>
          <p:spPr bwMode="auto">
            <a:xfrm>
              <a:off x="7927157" y="3196373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5 w 77"/>
                <a:gd name="T9" fmla="*/ 5 h 83"/>
                <a:gd name="T10" fmla="*/ 63 w 77"/>
                <a:gd name="T11" fmla="*/ 5 h 83"/>
                <a:gd name="T12" fmla="*/ 61 w 77"/>
                <a:gd name="T13" fmla="*/ 7 h 83"/>
                <a:gd name="T14" fmla="*/ 59 w 77"/>
                <a:gd name="T15" fmla="*/ 7 h 83"/>
                <a:gd name="T16" fmla="*/ 56 w 77"/>
                <a:gd name="T17" fmla="*/ 10 h 83"/>
                <a:gd name="T18" fmla="*/ 51 w 77"/>
                <a:gd name="T19" fmla="*/ 10 h 83"/>
                <a:gd name="T20" fmla="*/ 48 w 77"/>
                <a:gd name="T21" fmla="*/ 12 h 83"/>
                <a:gd name="T22" fmla="*/ 45 w 77"/>
                <a:gd name="T23" fmla="*/ 12 h 83"/>
                <a:gd name="T24" fmla="*/ 43 w 77"/>
                <a:gd name="T25" fmla="*/ 14 h 83"/>
                <a:gd name="T26" fmla="*/ 37 w 77"/>
                <a:gd name="T27" fmla="*/ 17 h 83"/>
                <a:gd name="T28" fmla="*/ 35 w 77"/>
                <a:gd name="T29" fmla="*/ 19 h 83"/>
                <a:gd name="T30" fmla="*/ 32 w 77"/>
                <a:gd name="T31" fmla="*/ 19 h 83"/>
                <a:gd name="T32" fmla="*/ 28 w 77"/>
                <a:gd name="T33" fmla="*/ 24 h 83"/>
                <a:gd name="T34" fmla="*/ 23 w 77"/>
                <a:gd name="T35" fmla="*/ 26 h 83"/>
                <a:gd name="T36" fmla="*/ 20 w 77"/>
                <a:gd name="T37" fmla="*/ 26 h 83"/>
                <a:gd name="T38" fmla="*/ 12 w 77"/>
                <a:gd name="T39" fmla="*/ 32 h 83"/>
                <a:gd name="T40" fmla="*/ 12 w 77"/>
                <a:gd name="T41" fmla="*/ 34 h 83"/>
                <a:gd name="T42" fmla="*/ 9 w 77"/>
                <a:gd name="T43" fmla="*/ 37 h 83"/>
                <a:gd name="T44" fmla="*/ 7 w 77"/>
                <a:gd name="T45" fmla="*/ 37 h 83"/>
                <a:gd name="T46" fmla="*/ 7 w 77"/>
                <a:gd name="T47" fmla="*/ 39 h 83"/>
                <a:gd name="T48" fmla="*/ 4 w 77"/>
                <a:gd name="T49" fmla="*/ 42 h 83"/>
                <a:gd name="T50" fmla="*/ 4 w 77"/>
                <a:gd name="T51" fmla="*/ 44 h 83"/>
                <a:gd name="T52" fmla="*/ 1 w 77"/>
                <a:gd name="T53" fmla="*/ 46 h 83"/>
                <a:gd name="T54" fmla="*/ 1 w 77"/>
                <a:gd name="T55" fmla="*/ 53 h 83"/>
                <a:gd name="T56" fmla="*/ 0 w 77"/>
                <a:gd name="T57" fmla="*/ 57 h 83"/>
                <a:gd name="T58" fmla="*/ 0 w 77"/>
                <a:gd name="T59" fmla="*/ 69 h 83"/>
                <a:gd name="T60" fmla="*/ 1 w 77"/>
                <a:gd name="T61" fmla="*/ 71 h 83"/>
                <a:gd name="T62" fmla="*/ 1 w 77"/>
                <a:gd name="T63" fmla="*/ 76 h 83"/>
                <a:gd name="T64" fmla="*/ 4 w 77"/>
                <a:gd name="T65" fmla="*/ 76 h 83"/>
                <a:gd name="T66" fmla="*/ 7 w 77"/>
                <a:gd name="T67" fmla="*/ 78 h 83"/>
                <a:gd name="T68" fmla="*/ 7 w 77"/>
                <a:gd name="T69" fmla="*/ 81 h 83"/>
                <a:gd name="T70" fmla="*/ 9 w 77"/>
                <a:gd name="T71" fmla="*/ 81 h 83"/>
                <a:gd name="T72" fmla="*/ 12 w 77"/>
                <a:gd name="T73" fmla="*/ 82 h 83"/>
                <a:gd name="T74" fmla="*/ 31 w 77"/>
                <a:gd name="T75" fmla="*/ 82 h 83"/>
                <a:gd name="T76" fmla="*/ 32 w 77"/>
                <a:gd name="T77" fmla="*/ 81 h 83"/>
                <a:gd name="T78" fmla="*/ 35 w 77"/>
                <a:gd name="T79" fmla="*/ 81 h 83"/>
                <a:gd name="T80" fmla="*/ 37 w 77"/>
                <a:gd name="T81" fmla="*/ 78 h 83"/>
                <a:gd name="T82" fmla="*/ 43 w 77"/>
                <a:gd name="T83" fmla="*/ 78 h 83"/>
                <a:gd name="T84" fmla="*/ 59 w 77"/>
                <a:gd name="T85" fmla="*/ 64 h 83"/>
                <a:gd name="T86" fmla="*/ 59 w 77"/>
                <a:gd name="T87" fmla="*/ 62 h 83"/>
                <a:gd name="T88" fmla="*/ 61 w 77"/>
                <a:gd name="T89" fmla="*/ 59 h 83"/>
                <a:gd name="T90" fmla="*/ 61 w 77"/>
                <a:gd name="T91" fmla="*/ 57 h 83"/>
                <a:gd name="T92" fmla="*/ 63 w 77"/>
                <a:gd name="T93" fmla="*/ 55 h 83"/>
                <a:gd name="T94" fmla="*/ 63 w 77"/>
                <a:gd name="T95" fmla="*/ 51 h 83"/>
                <a:gd name="T96" fmla="*/ 65 w 77"/>
                <a:gd name="T97" fmla="*/ 49 h 83"/>
                <a:gd name="T98" fmla="*/ 65 w 77"/>
                <a:gd name="T99" fmla="*/ 46 h 83"/>
                <a:gd name="T100" fmla="*/ 68 w 77"/>
                <a:gd name="T101" fmla="*/ 44 h 83"/>
                <a:gd name="T102" fmla="*/ 68 w 77"/>
                <a:gd name="T103" fmla="*/ 37 h 83"/>
                <a:gd name="T104" fmla="*/ 71 w 77"/>
                <a:gd name="T105" fmla="*/ 34 h 83"/>
                <a:gd name="T106" fmla="*/ 71 w 77"/>
                <a:gd name="T107" fmla="*/ 27 h 83"/>
                <a:gd name="T108" fmla="*/ 73 w 77"/>
                <a:gd name="T109" fmla="*/ 26 h 83"/>
                <a:gd name="T110" fmla="*/ 73 w 77"/>
                <a:gd name="T111" fmla="*/ 12 h 83"/>
                <a:gd name="T112" fmla="*/ 76 w 77"/>
                <a:gd name="T113" fmla="*/ 10 h 83"/>
                <a:gd name="T114" fmla="*/ 76 w 77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5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9" y="7"/>
                  </a:lnTo>
                  <a:lnTo>
                    <a:pt x="56" y="10"/>
                  </a:lnTo>
                  <a:lnTo>
                    <a:pt x="51" y="10"/>
                  </a:lnTo>
                  <a:lnTo>
                    <a:pt x="48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7" y="17"/>
                  </a:lnTo>
                  <a:lnTo>
                    <a:pt x="35" y="19"/>
                  </a:lnTo>
                  <a:lnTo>
                    <a:pt x="32" y="19"/>
                  </a:lnTo>
                  <a:lnTo>
                    <a:pt x="28" y="24"/>
                  </a:lnTo>
                  <a:lnTo>
                    <a:pt x="23" y="26"/>
                  </a:lnTo>
                  <a:lnTo>
                    <a:pt x="20" y="26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7" y="39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1" y="46"/>
                  </a:lnTo>
                  <a:lnTo>
                    <a:pt x="1" y="53"/>
                  </a:lnTo>
                  <a:lnTo>
                    <a:pt x="0" y="57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6"/>
                  </a:lnTo>
                  <a:lnTo>
                    <a:pt x="4" y="76"/>
                  </a:lnTo>
                  <a:lnTo>
                    <a:pt x="7" y="78"/>
                  </a:lnTo>
                  <a:lnTo>
                    <a:pt x="7" y="81"/>
                  </a:lnTo>
                  <a:lnTo>
                    <a:pt x="9" y="81"/>
                  </a:lnTo>
                  <a:lnTo>
                    <a:pt x="12" y="82"/>
                  </a:lnTo>
                  <a:lnTo>
                    <a:pt x="31" y="82"/>
                  </a:lnTo>
                  <a:lnTo>
                    <a:pt x="32" y="81"/>
                  </a:lnTo>
                  <a:lnTo>
                    <a:pt x="35" y="81"/>
                  </a:lnTo>
                  <a:lnTo>
                    <a:pt x="37" y="78"/>
                  </a:lnTo>
                  <a:lnTo>
                    <a:pt x="43" y="78"/>
                  </a:lnTo>
                  <a:lnTo>
                    <a:pt x="59" y="64"/>
                  </a:lnTo>
                  <a:lnTo>
                    <a:pt x="59" y="62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4"/>
                  </a:lnTo>
                  <a:lnTo>
                    <a:pt x="71" y="27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4" name="Freeform 176"/>
            <p:cNvSpPr>
              <a:spLocks/>
            </p:cNvSpPr>
            <p:nvPr/>
          </p:nvSpPr>
          <p:spPr bwMode="auto">
            <a:xfrm>
              <a:off x="6673032" y="3109061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7 h 83"/>
                <a:gd name="T76" fmla="*/ 42 w 76"/>
                <a:gd name="T77" fmla="*/ 77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0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3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0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5" name="Freeform 177"/>
            <p:cNvSpPr>
              <a:spLocks/>
            </p:cNvSpPr>
            <p:nvPr/>
          </p:nvSpPr>
          <p:spPr bwMode="auto">
            <a:xfrm>
              <a:off x="6925445" y="3209073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0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6" name="Freeform 190"/>
            <p:cNvSpPr>
              <a:spLocks/>
            </p:cNvSpPr>
            <p:nvPr/>
          </p:nvSpPr>
          <p:spPr bwMode="auto">
            <a:xfrm>
              <a:off x="7821906" y="2449462"/>
              <a:ext cx="109300" cy="132070"/>
            </a:xfrm>
            <a:custGeom>
              <a:avLst/>
              <a:gdLst>
                <a:gd name="T0" fmla="*/ 77 w 78"/>
                <a:gd name="T1" fmla="*/ 0 h 83"/>
                <a:gd name="T2" fmla="*/ 74 w 78"/>
                <a:gd name="T3" fmla="*/ 0 h 83"/>
                <a:gd name="T4" fmla="*/ 72 w 78"/>
                <a:gd name="T5" fmla="*/ 2 h 83"/>
                <a:gd name="T6" fmla="*/ 69 w 78"/>
                <a:gd name="T7" fmla="*/ 2 h 83"/>
                <a:gd name="T8" fmla="*/ 66 w 78"/>
                <a:gd name="T9" fmla="*/ 4 h 83"/>
                <a:gd name="T10" fmla="*/ 64 w 78"/>
                <a:gd name="T11" fmla="*/ 4 h 83"/>
                <a:gd name="T12" fmla="*/ 61 w 78"/>
                <a:gd name="T13" fmla="*/ 6 h 83"/>
                <a:gd name="T14" fmla="*/ 58 w 78"/>
                <a:gd name="T15" fmla="*/ 6 h 83"/>
                <a:gd name="T16" fmla="*/ 57 w 78"/>
                <a:gd name="T17" fmla="*/ 8 h 83"/>
                <a:gd name="T18" fmla="*/ 54 w 78"/>
                <a:gd name="T19" fmla="*/ 8 h 83"/>
                <a:gd name="T20" fmla="*/ 52 w 78"/>
                <a:gd name="T21" fmla="*/ 11 h 83"/>
                <a:gd name="T22" fmla="*/ 46 w 78"/>
                <a:gd name="T23" fmla="*/ 11 h 83"/>
                <a:gd name="T24" fmla="*/ 39 w 78"/>
                <a:gd name="T25" fmla="*/ 18 h 83"/>
                <a:gd name="T26" fmla="*/ 33 w 78"/>
                <a:gd name="T27" fmla="*/ 18 h 83"/>
                <a:gd name="T28" fmla="*/ 27 w 78"/>
                <a:gd name="T29" fmla="*/ 25 h 83"/>
                <a:gd name="T30" fmla="*/ 24 w 78"/>
                <a:gd name="T31" fmla="*/ 25 h 83"/>
                <a:gd name="T32" fmla="*/ 11 w 78"/>
                <a:gd name="T33" fmla="*/ 36 h 83"/>
                <a:gd name="T34" fmla="*/ 8 w 78"/>
                <a:gd name="T35" fmla="*/ 36 h 83"/>
                <a:gd name="T36" fmla="*/ 8 w 78"/>
                <a:gd name="T37" fmla="*/ 38 h 83"/>
                <a:gd name="T38" fmla="*/ 5 w 78"/>
                <a:gd name="T39" fmla="*/ 40 h 83"/>
                <a:gd name="T40" fmla="*/ 5 w 78"/>
                <a:gd name="T41" fmla="*/ 43 h 83"/>
                <a:gd name="T42" fmla="*/ 3 w 78"/>
                <a:gd name="T43" fmla="*/ 45 h 83"/>
                <a:gd name="T44" fmla="*/ 3 w 78"/>
                <a:gd name="T45" fmla="*/ 52 h 83"/>
                <a:gd name="T46" fmla="*/ 0 w 78"/>
                <a:gd name="T47" fmla="*/ 57 h 83"/>
                <a:gd name="T48" fmla="*/ 0 w 78"/>
                <a:gd name="T49" fmla="*/ 68 h 83"/>
                <a:gd name="T50" fmla="*/ 3 w 78"/>
                <a:gd name="T51" fmla="*/ 70 h 83"/>
                <a:gd name="T52" fmla="*/ 3 w 78"/>
                <a:gd name="T53" fmla="*/ 75 h 83"/>
                <a:gd name="T54" fmla="*/ 5 w 78"/>
                <a:gd name="T55" fmla="*/ 75 h 83"/>
                <a:gd name="T56" fmla="*/ 8 w 78"/>
                <a:gd name="T57" fmla="*/ 77 h 83"/>
                <a:gd name="T58" fmla="*/ 8 w 78"/>
                <a:gd name="T59" fmla="*/ 80 h 83"/>
                <a:gd name="T60" fmla="*/ 11 w 78"/>
                <a:gd name="T61" fmla="*/ 80 h 83"/>
                <a:gd name="T62" fmla="*/ 13 w 78"/>
                <a:gd name="T63" fmla="*/ 82 h 83"/>
                <a:gd name="T64" fmla="*/ 31 w 78"/>
                <a:gd name="T65" fmla="*/ 82 h 83"/>
                <a:gd name="T66" fmla="*/ 33 w 78"/>
                <a:gd name="T67" fmla="*/ 80 h 83"/>
                <a:gd name="T68" fmla="*/ 36 w 78"/>
                <a:gd name="T69" fmla="*/ 80 h 83"/>
                <a:gd name="T70" fmla="*/ 39 w 78"/>
                <a:gd name="T71" fmla="*/ 77 h 83"/>
                <a:gd name="T72" fmla="*/ 44 w 78"/>
                <a:gd name="T73" fmla="*/ 77 h 83"/>
                <a:gd name="T74" fmla="*/ 58 w 78"/>
                <a:gd name="T75" fmla="*/ 63 h 83"/>
                <a:gd name="T76" fmla="*/ 58 w 78"/>
                <a:gd name="T77" fmla="*/ 61 h 83"/>
                <a:gd name="T78" fmla="*/ 61 w 78"/>
                <a:gd name="T79" fmla="*/ 58 h 83"/>
                <a:gd name="T80" fmla="*/ 61 w 78"/>
                <a:gd name="T81" fmla="*/ 57 h 83"/>
                <a:gd name="T82" fmla="*/ 64 w 78"/>
                <a:gd name="T83" fmla="*/ 55 h 83"/>
                <a:gd name="T84" fmla="*/ 64 w 78"/>
                <a:gd name="T85" fmla="*/ 50 h 83"/>
                <a:gd name="T86" fmla="*/ 66 w 78"/>
                <a:gd name="T87" fmla="*/ 48 h 83"/>
                <a:gd name="T88" fmla="*/ 66 w 78"/>
                <a:gd name="T89" fmla="*/ 45 h 83"/>
                <a:gd name="T90" fmla="*/ 69 w 78"/>
                <a:gd name="T91" fmla="*/ 43 h 83"/>
                <a:gd name="T92" fmla="*/ 69 w 78"/>
                <a:gd name="T93" fmla="*/ 36 h 83"/>
                <a:gd name="T94" fmla="*/ 72 w 78"/>
                <a:gd name="T95" fmla="*/ 33 h 83"/>
                <a:gd name="T96" fmla="*/ 72 w 78"/>
                <a:gd name="T97" fmla="*/ 27 h 83"/>
                <a:gd name="T98" fmla="*/ 74 w 78"/>
                <a:gd name="T99" fmla="*/ 25 h 83"/>
                <a:gd name="T100" fmla="*/ 74 w 78"/>
                <a:gd name="T101" fmla="*/ 11 h 83"/>
                <a:gd name="T102" fmla="*/ 77 w 78"/>
                <a:gd name="T103" fmla="*/ 8 h 83"/>
                <a:gd name="T104" fmla="*/ 77 w 78"/>
                <a:gd name="T10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" h="83">
                  <a:moveTo>
                    <a:pt x="77" y="0"/>
                  </a:moveTo>
                  <a:lnTo>
                    <a:pt x="74" y="0"/>
                  </a:lnTo>
                  <a:lnTo>
                    <a:pt x="72" y="2"/>
                  </a:lnTo>
                  <a:lnTo>
                    <a:pt x="69" y="2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7" y="8"/>
                  </a:lnTo>
                  <a:lnTo>
                    <a:pt x="54" y="8"/>
                  </a:lnTo>
                  <a:lnTo>
                    <a:pt x="52" y="11"/>
                  </a:lnTo>
                  <a:lnTo>
                    <a:pt x="46" y="11"/>
                  </a:lnTo>
                  <a:lnTo>
                    <a:pt x="39" y="18"/>
                  </a:lnTo>
                  <a:lnTo>
                    <a:pt x="33" y="18"/>
                  </a:lnTo>
                  <a:lnTo>
                    <a:pt x="27" y="25"/>
                  </a:lnTo>
                  <a:lnTo>
                    <a:pt x="24" y="25"/>
                  </a:lnTo>
                  <a:lnTo>
                    <a:pt x="11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1" y="80"/>
                  </a:lnTo>
                  <a:lnTo>
                    <a:pt x="13" y="82"/>
                  </a:lnTo>
                  <a:lnTo>
                    <a:pt x="31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9" y="77"/>
                  </a:lnTo>
                  <a:lnTo>
                    <a:pt x="44" y="77"/>
                  </a:lnTo>
                  <a:lnTo>
                    <a:pt x="58" y="63"/>
                  </a:lnTo>
                  <a:lnTo>
                    <a:pt x="58" y="61"/>
                  </a:lnTo>
                  <a:lnTo>
                    <a:pt x="61" y="58"/>
                  </a:lnTo>
                  <a:lnTo>
                    <a:pt x="61" y="57"/>
                  </a:lnTo>
                  <a:lnTo>
                    <a:pt x="64" y="55"/>
                  </a:lnTo>
                  <a:lnTo>
                    <a:pt x="64" y="50"/>
                  </a:lnTo>
                  <a:lnTo>
                    <a:pt x="66" y="48"/>
                  </a:lnTo>
                  <a:lnTo>
                    <a:pt x="66" y="45"/>
                  </a:lnTo>
                  <a:lnTo>
                    <a:pt x="69" y="43"/>
                  </a:lnTo>
                  <a:lnTo>
                    <a:pt x="69" y="36"/>
                  </a:lnTo>
                  <a:lnTo>
                    <a:pt x="72" y="33"/>
                  </a:lnTo>
                  <a:lnTo>
                    <a:pt x="72" y="27"/>
                  </a:lnTo>
                  <a:lnTo>
                    <a:pt x="74" y="25"/>
                  </a:lnTo>
                  <a:lnTo>
                    <a:pt x="74" y="11"/>
                  </a:lnTo>
                  <a:lnTo>
                    <a:pt x="77" y="8"/>
                  </a:lnTo>
                  <a:lnTo>
                    <a:pt x="77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7" name="Freeform 199"/>
            <p:cNvSpPr>
              <a:spLocks/>
            </p:cNvSpPr>
            <p:nvPr/>
          </p:nvSpPr>
          <p:spPr bwMode="auto">
            <a:xfrm>
              <a:off x="7205691" y="3036829"/>
              <a:ext cx="107898" cy="132070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6 w 77"/>
                <a:gd name="T9" fmla="*/ 5 h 83"/>
                <a:gd name="T10" fmla="*/ 60 w 77"/>
                <a:gd name="T11" fmla="*/ 5 h 83"/>
                <a:gd name="T12" fmla="*/ 58 w 77"/>
                <a:gd name="T13" fmla="*/ 7 h 83"/>
                <a:gd name="T14" fmla="*/ 55 w 77"/>
                <a:gd name="T15" fmla="*/ 7 h 83"/>
                <a:gd name="T16" fmla="*/ 50 w 77"/>
                <a:gd name="T17" fmla="*/ 10 h 83"/>
                <a:gd name="T18" fmla="*/ 47 w 77"/>
                <a:gd name="T19" fmla="*/ 10 h 83"/>
                <a:gd name="T20" fmla="*/ 43 w 77"/>
                <a:gd name="T21" fmla="*/ 14 h 83"/>
                <a:gd name="T22" fmla="*/ 38 w 77"/>
                <a:gd name="T23" fmla="*/ 14 h 83"/>
                <a:gd name="T24" fmla="*/ 33 w 77"/>
                <a:gd name="T25" fmla="*/ 19 h 83"/>
                <a:gd name="T26" fmla="*/ 30 w 77"/>
                <a:gd name="T27" fmla="*/ 19 h 83"/>
                <a:gd name="T28" fmla="*/ 28 w 77"/>
                <a:gd name="T29" fmla="*/ 20 h 83"/>
                <a:gd name="T30" fmla="*/ 22 w 77"/>
                <a:gd name="T31" fmla="*/ 23 h 83"/>
                <a:gd name="T32" fmla="*/ 20 w 77"/>
                <a:gd name="T33" fmla="*/ 25 h 83"/>
                <a:gd name="T34" fmla="*/ 17 w 77"/>
                <a:gd name="T35" fmla="*/ 25 h 83"/>
                <a:gd name="T36" fmla="*/ 13 w 77"/>
                <a:gd name="T37" fmla="*/ 30 h 83"/>
                <a:gd name="T38" fmla="*/ 13 w 77"/>
                <a:gd name="T39" fmla="*/ 32 h 83"/>
                <a:gd name="T40" fmla="*/ 10 w 77"/>
                <a:gd name="T41" fmla="*/ 34 h 83"/>
                <a:gd name="T42" fmla="*/ 8 w 77"/>
                <a:gd name="T43" fmla="*/ 34 h 83"/>
                <a:gd name="T44" fmla="*/ 8 w 77"/>
                <a:gd name="T45" fmla="*/ 37 h 83"/>
                <a:gd name="T46" fmla="*/ 5 w 77"/>
                <a:gd name="T47" fmla="*/ 39 h 83"/>
                <a:gd name="T48" fmla="*/ 5 w 77"/>
                <a:gd name="T49" fmla="*/ 42 h 83"/>
                <a:gd name="T50" fmla="*/ 3 w 77"/>
                <a:gd name="T51" fmla="*/ 46 h 83"/>
                <a:gd name="T52" fmla="*/ 3 w 77"/>
                <a:gd name="T53" fmla="*/ 52 h 83"/>
                <a:gd name="T54" fmla="*/ 0 w 77"/>
                <a:gd name="T55" fmla="*/ 55 h 83"/>
                <a:gd name="T56" fmla="*/ 0 w 77"/>
                <a:gd name="T57" fmla="*/ 71 h 83"/>
                <a:gd name="T58" fmla="*/ 5 w 77"/>
                <a:gd name="T59" fmla="*/ 75 h 83"/>
                <a:gd name="T60" fmla="*/ 5 w 77"/>
                <a:gd name="T61" fmla="*/ 77 h 83"/>
                <a:gd name="T62" fmla="*/ 8 w 77"/>
                <a:gd name="T63" fmla="*/ 77 h 83"/>
                <a:gd name="T64" fmla="*/ 8 w 77"/>
                <a:gd name="T65" fmla="*/ 80 h 83"/>
                <a:gd name="T66" fmla="*/ 10 w 77"/>
                <a:gd name="T67" fmla="*/ 80 h 83"/>
                <a:gd name="T68" fmla="*/ 13 w 77"/>
                <a:gd name="T69" fmla="*/ 82 h 83"/>
                <a:gd name="T70" fmla="*/ 30 w 77"/>
                <a:gd name="T71" fmla="*/ 82 h 83"/>
                <a:gd name="T72" fmla="*/ 33 w 77"/>
                <a:gd name="T73" fmla="*/ 80 h 83"/>
                <a:gd name="T74" fmla="*/ 35 w 77"/>
                <a:gd name="T75" fmla="*/ 80 h 83"/>
                <a:gd name="T76" fmla="*/ 38 w 77"/>
                <a:gd name="T77" fmla="*/ 77 h 83"/>
                <a:gd name="T78" fmla="*/ 41 w 77"/>
                <a:gd name="T79" fmla="*/ 77 h 83"/>
                <a:gd name="T80" fmla="*/ 46 w 77"/>
                <a:gd name="T81" fmla="*/ 75 h 83"/>
                <a:gd name="T82" fmla="*/ 52 w 77"/>
                <a:gd name="T83" fmla="*/ 69 h 83"/>
                <a:gd name="T84" fmla="*/ 52 w 77"/>
                <a:gd name="T85" fmla="*/ 67 h 83"/>
                <a:gd name="T86" fmla="*/ 55 w 77"/>
                <a:gd name="T87" fmla="*/ 67 h 83"/>
                <a:gd name="T88" fmla="*/ 55 w 77"/>
                <a:gd name="T89" fmla="*/ 64 h 83"/>
                <a:gd name="T90" fmla="*/ 60 w 77"/>
                <a:gd name="T91" fmla="*/ 59 h 83"/>
                <a:gd name="T92" fmla="*/ 60 w 77"/>
                <a:gd name="T93" fmla="*/ 55 h 83"/>
                <a:gd name="T94" fmla="*/ 63 w 77"/>
                <a:gd name="T95" fmla="*/ 52 h 83"/>
                <a:gd name="T96" fmla="*/ 63 w 77"/>
                <a:gd name="T97" fmla="*/ 48 h 83"/>
                <a:gd name="T98" fmla="*/ 66 w 77"/>
                <a:gd name="T99" fmla="*/ 44 h 83"/>
                <a:gd name="T100" fmla="*/ 66 w 77"/>
                <a:gd name="T101" fmla="*/ 42 h 83"/>
                <a:gd name="T102" fmla="*/ 68 w 77"/>
                <a:gd name="T103" fmla="*/ 39 h 83"/>
                <a:gd name="T104" fmla="*/ 68 w 77"/>
                <a:gd name="T105" fmla="*/ 32 h 83"/>
                <a:gd name="T106" fmla="*/ 71 w 77"/>
                <a:gd name="T107" fmla="*/ 30 h 83"/>
                <a:gd name="T108" fmla="*/ 71 w 77"/>
                <a:gd name="T109" fmla="*/ 20 h 83"/>
                <a:gd name="T110" fmla="*/ 73 w 77"/>
                <a:gd name="T111" fmla="*/ 19 h 83"/>
                <a:gd name="T112" fmla="*/ 73 w 77"/>
                <a:gd name="T113" fmla="*/ 10 h 83"/>
                <a:gd name="T114" fmla="*/ 76 w 77"/>
                <a:gd name="T115" fmla="*/ 7 h 83"/>
                <a:gd name="T116" fmla="*/ 76 w 77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3" y="30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8" y="77"/>
                  </a:lnTo>
                  <a:lnTo>
                    <a:pt x="8" y="80"/>
                  </a:lnTo>
                  <a:lnTo>
                    <a:pt x="10" y="80"/>
                  </a:lnTo>
                  <a:lnTo>
                    <a:pt x="13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5" y="80"/>
                  </a:lnTo>
                  <a:lnTo>
                    <a:pt x="38" y="77"/>
                  </a:lnTo>
                  <a:lnTo>
                    <a:pt x="41" y="77"/>
                  </a:lnTo>
                  <a:lnTo>
                    <a:pt x="46" y="75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0"/>
                  </a:lnTo>
                  <a:lnTo>
                    <a:pt x="73" y="19"/>
                  </a:lnTo>
                  <a:lnTo>
                    <a:pt x="73" y="10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8" name="Freeform 207"/>
            <p:cNvSpPr>
              <a:spLocks/>
            </p:cNvSpPr>
            <p:nvPr/>
          </p:nvSpPr>
          <p:spPr bwMode="auto">
            <a:xfrm>
              <a:off x="6018982" y="2762986"/>
              <a:ext cx="119063" cy="131763"/>
            </a:xfrm>
            <a:custGeom>
              <a:avLst/>
              <a:gdLst>
                <a:gd name="T0" fmla="*/ 74 w 75"/>
                <a:gd name="T1" fmla="*/ 0 h 83"/>
                <a:gd name="T2" fmla="*/ 71 w 75"/>
                <a:gd name="T3" fmla="*/ 0 h 83"/>
                <a:gd name="T4" fmla="*/ 69 w 75"/>
                <a:gd name="T5" fmla="*/ 2 h 83"/>
                <a:gd name="T6" fmla="*/ 66 w 75"/>
                <a:gd name="T7" fmla="*/ 2 h 83"/>
                <a:gd name="T8" fmla="*/ 64 w 75"/>
                <a:gd name="T9" fmla="*/ 5 h 83"/>
                <a:gd name="T10" fmla="*/ 60 w 75"/>
                <a:gd name="T11" fmla="*/ 5 h 83"/>
                <a:gd name="T12" fmla="*/ 57 w 75"/>
                <a:gd name="T13" fmla="*/ 6 h 83"/>
                <a:gd name="T14" fmla="*/ 55 w 75"/>
                <a:gd name="T15" fmla="*/ 6 h 83"/>
                <a:gd name="T16" fmla="*/ 52 w 75"/>
                <a:gd name="T17" fmla="*/ 8 h 83"/>
                <a:gd name="T18" fmla="*/ 49 w 75"/>
                <a:gd name="T19" fmla="*/ 8 h 83"/>
                <a:gd name="T20" fmla="*/ 44 w 75"/>
                <a:gd name="T21" fmla="*/ 11 h 83"/>
                <a:gd name="T22" fmla="*/ 42 w 75"/>
                <a:gd name="T23" fmla="*/ 13 h 83"/>
                <a:gd name="T24" fmla="*/ 39 w 75"/>
                <a:gd name="T25" fmla="*/ 13 h 83"/>
                <a:gd name="T26" fmla="*/ 36 w 75"/>
                <a:gd name="T27" fmla="*/ 15 h 83"/>
                <a:gd name="T28" fmla="*/ 32 w 75"/>
                <a:gd name="T29" fmla="*/ 18 h 83"/>
                <a:gd name="T30" fmla="*/ 30 w 75"/>
                <a:gd name="T31" fmla="*/ 18 h 83"/>
                <a:gd name="T32" fmla="*/ 22 w 75"/>
                <a:gd name="T33" fmla="*/ 25 h 83"/>
                <a:gd name="T34" fmla="*/ 19 w 75"/>
                <a:gd name="T35" fmla="*/ 25 h 83"/>
                <a:gd name="T36" fmla="*/ 9 w 75"/>
                <a:gd name="T37" fmla="*/ 33 h 83"/>
                <a:gd name="T38" fmla="*/ 6 w 75"/>
                <a:gd name="T39" fmla="*/ 33 h 83"/>
                <a:gd name="T40" fmla="*/ 6 w 75"/>
                <a:gd name="T41" fmla="*/ 36 h 83"/>
                <a:gd name="T42" fmla="*/ 4 w 75"/>
                <a:gd name="T43" fmla="*/ 38 h 83"/>
                <a:gd name="T44" fmla="*/ 4 w 75"/>
                <a:gd name="T45" fmla="*/ 40 h 83"/>
                <a:gd name="T46" fmla="*/ 3 w 75"/>
                <a:gd name="T47" fmla="*/ 45 h 83"/>
                <a:gd name="T48" fmla="*/ 3 w 75"/>
                <a:gd name="T49" fmla="*/ 52 h 83"/>
                <a:gd name="T50" fmla="*/ 0 w 75"/>
                <a:gd name="T51" fmla="*/ 55 h 83"/>
                <a:gd name="T52" fmla="*/ 0 w 75"/>
                <a:gd name="T53" fmla="*/ 68 h 83"/>
                <a:gd name="T54" fmla="*/ 3 w 75"/>
                <a:gd name="T55" fmla="*/ 70 h 83"/>
                <a:gd name="T56" fmla="*/ 3 w 75"/>
                <a:gd name="T57" fmla="*/ 72 h 83"/>
                <a:gd name="T58" fmla="*/ 9 w 75"/>
                <a:gd name="T59" fmla="*/ 80 h 83"/>
                <a:gd name="T60" fmla="*/ 12 w 75"/>
                <a:gd name="T61" fmla="*/ 80 h 83"/>
                <a:gd name="T62" fmla="*/ 12 w 75"/>
                <a:gd name="T63" fmla="*/ 82 h 83"/>
                <a:gd name="T64" fmla="*/ 30 w 75"/>
                <a:gd name="T65" fmla="*/ 82 h 83"/>
                <a:gd name="T66" fmla="*/ 32 w 75"/>
                <a:gd name="T67" fmla="*/ 80 h 83"/>
                <a:gd name="T68" fmla="*/ 34 w 75"/>
                <a:gd name="T69" fmla="*/ 80 h 83"/>
                <a:gd name="T70" fmla="*/ 36 w 75"/>
                <a:gd name="T71" fmla="*/ 77 h 83"/>
                <a:gd name="T72" fmla="*/ 42 w 75"/>
                <a:gd name="T73" fmla="*/ 77 h 83"/>
                <a:gd name="T74" fmla="*/ 52 w 75"/>
                <a:gd name="T75" fmla="*/ 68 h 83"/>
                <a:gd name="T76" fmla="*/ 52 w 75"/>
                <a:gd name="T77" fmla="*/ 65 h 83"/>
                <a:gd name="T78" fmla="*/ 55 w 75"/>
                <a:gd name="T79" fmla="*/ 65 h 83"/>
                <a:gd name="T80" fmla="*/ 57 w 75"/>
                <a:gd name="T81" fmla="*/ 63 h 83"/>
                <a:gd name="T82" fmla="*/ 57 w 75"/>
                <a:gd name="T83" fmla="*/ 61 h 83"/>
                <a:gd name="T84" fmla="*/ 60 w 75"/>
                <a:gd name="T85" fmla="*/ 59 h 83"/>
                <a:gd name="T86" fmla="*/ 60 w 75"/>
                <a:gd name="T87" fmla="*/ 55 h 83"/>
                <a:gd name="T88" fmla="*/ 62 w 75"/>
                <a:gd name="T89" fmla="*/ 52 h 83"/>
                <a:gd name="T90" fmla="*/ 62 w 75"/>
                <a:gd name="T91" fmla="*/ 50 h 83"/>
                <a:gd name="T92" fmla="*/ 64 w 75"/>
                <a:gd name="T93" fmla="*/ 48 h 83"/>
                <a:gd name="T94" fmla="*/ 64 w 75"/>
                <a:gd name="T95" fmla="*/ 43 h 83"/>
                <a:gd name="T96" fmla="*/ 66 w 75"/>
                <a:gd name="T97" fmla="*/ 40 h 83"/>
                <a:gd name="T98" fmla="*/ 66 w 75"/>
                <a:gd name="T99" fmla="*/ 33 h 83"/>
                <a:gd name="T100" fmla="*/ 69 w 75"/>
                <a:gd name="T101" fmla="*/ 32 h 83"/>
                <a:gd name="T102" fmla="*/ 69 w 75"/>
                <a:gd name="T103" fmla="*/ 27 h 83"/>
                <a:gd name="T104" fmla="*/ 71 w 75"/>
                <a:gd name="T105" fmla="*/ 23 h 83"/>
                <a:gd name="T106" fmla="*/ 71 w 75"/>
                <a:gd name="T107" fmla="*/ 11 h 83"/>
                <a:gd name="T108" fmla="*/ 74 w 75"/>
                <a:gd name="T109" fmla="*/ 8 h 83"/>
                <a:gd name="T110" fmla="*/ 74 w 75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5" h="83">
                  <a:moveTo>
                    <a:pt x="74" y="0"/>
                  </a:moveTo>
                  <a:lnTo>
                    <a:pt x="71" y="0"/>
                  </a:lnTo>
                  <a:lnTo>
                    <a:pt x="69" y="2"/>
                  </a:lnTo>
                  <a:lnTo>
                    <a:pt x="66" y="2"/>
                  </a:lnTo>
                  <a:lnTo>
                    <a:pt x="64" y="5"/>
                  </a:lnTo>
                  <a:lnTo>
                    <a:pt x="60" y="5"/>
                  </a:lnTo>
                  <a:lnTo>
                    <a:pt x="57" y="6"/>
                  </a:lnTo>
                  <a:lnTo>
                    <a:pt x="55" y="6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44" y="11"/>
                  </a:lnTo>
                  <a:lnTo>
                    <a:pt x="42" y="13"/>
                  </a:lnTo>
                  <a:lnTo>
                    <a:pt x="39" y="13"/>
                  </a:lnTo>
                  <a:lnTo>
                    <a:pt x="36" y="15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2" y="25"/>
                  </a:lnTo>
                  <a:lnTo>
                    <a:pt x="19" y="25"/>
                  </a:lnTo>
                  <a:lnTo>
                    <a:pt x="9" y="33"/>
                  </a:lnTo>
                  <a:lnTo>
                    <a:pt x="6" y="33"/>
                  </a:lnTo>
                  <a:lnTo>
                    <a:pt x="6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3" y="72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6" y="77"/>
                  </a:lnTo>
                  <a:lnTo>
                    <a:pt x="42" y="77"/>
                  </a:lnTo>
                  <a:lnTo>
                    <a:pt x="52" y="68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7" y="63"/>
                  </a:lnTo>
                  <a:lnTo>
                    <a:pt x="57" y="61"/>
                  </a:lnTo>
                  <a:lnTo>
                    <a:pt x="60" y="59"/>
                  </a:lnTo>
                  <a:lnTo>
                    <a:pt x="60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8"/>
                  </a:lnTo>
                  <a:lnTo>
                    <a:pt x="64" y="43"/>
                  </a:lnTo>
                  <a:lnTo>
                    <a:pt x="66" y="40"/>
                  </a:lnTo>
                  <a:lnTo>
                    <a:pt x="66" y="33"/>
                  </a:lnTo>
                  <a:lnTo>
                    <a:pt x="69" y="32"/>
                  </a:lnTo>
                  <a:lnTo>
                    <a:pt x="69" y="27"/>
                  </a:lnTo>
                  <a:lnTo>
                    <a:pt x="71" y="23"/>
                  </a:lnTo>
                  <a:lnTo>
                    <a:pt x="71" y="11"/>
                  </a:lnTo>
                  <a:lnTo>
                    <a:pt x="74" y="8"/>
                  </a:lnTo>
                  <a:lnTo>
                    <a:pt x="74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59" name="Freeform 213"/>
            <p:cNvSpPr>
              <a:spLocks/>
            </p:cNvSpPr>
            <p:nvPr/>
          </p:nvSpPr>
          <p:spPr bwMode="auto">
            <a:xfrm>
              <a:off x="5430695" y="2519665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1 h 83"/>
                <a:gd name="T6" fmla="*/ 67 w 76"/>
                <a:gd name="T7" fmla="*/ 1 h 83"/>
                <a:gd name="T8" fmla="*/ 66 w 76"/>
                <a:gd name="T9" fmla="*/ 4 h 83"/>
                <a:gd name="T10" fmla="*/ 63 w 76"/>
                <a:gd name="T11" fmla="*/ 4 h 83"/>
                <a:gd name="T12" fmla="*/ 61 w 76"/>
                <a:gd name="T13" fmla="*/ 6 h 83"/>
                <a:gd name="T14" fmla="*/ 58 w 76"/>
                <a:gd name="T15" fmla="*/ 6 h 83"/>
                <a:gd name="T16" fmla="*/ 55 w 76"/>
                <a:gd name="T17" fmla="*/ 8 h 83"/>
                <a:gd name="T18" fmla="*/ 50 w 76"/>
                <a:gd name="T19" fmla="*/ 8 h 83"/>
                <a:gd name="T20" fmla="*/ 47 w 76"/>
                <a:gd name="T21" fmla="*/ 11 h 83"/>
                <a:gd name="T22" fmla="*/ 45 w 76"/>
                <a:gd name="T23" fmla="*/ 11 h 83"/>
                <a:gd name="T24" fmla="*/ 42 w 76"/>
                <a:gd name="T25" fmla="*/ 13 h 83"/>
                <a:gd name="T26" fmla="*/ 37 w 76"/>
                <a:gd name="T27" fmla="*/ 15 h 83"/>
                <a:gd name="T28" fmla="*/ 36 w 76"/>
                <a:gd name="T29" fmla="*/ 18 h 83"/>
                <a:gd name="T30" fmla="*/ 33 w 76"/>
                <a:gd name="T31" fmla="*/ 18 h 83"/>
                <a:gd name="T32" fmla="*/ 28 w 76"/>
                <a:gd name="T33" fmla="*/ 23 h 83"/>
                <a:gd name="T34" fmla="*/ 22 w 76"/>
                <a:gd name="T35" fmla="*/ 25 h 83"/>
                <a:gd name="T36" fmla="*/ 20 w 76"/>
                <a:gd name="T37" fmla="*/ 25 h 83"/>
                <a:gd name="T38" fmla="*/ 12 w 76"/>
                <a:gd name="T39" fmla="*/ 31 h 83"/>
                <a:gd name="T40" fmla="*/ 12 w 76"/>
                <a:gd name="T41" fmla="*/ 33 h 83"/>
                <a:gd name="T42" fmla="*/ 9 w 76"/>
                <a:gd name="T43" fmla="*/ 36 h 83"/>
                <a:gd name="T44" fmla="*/ 7 w 76"/>
                <a:gd name="T45" fmla="*/ 36 h 83"/>
                <a:gd name="T46" fmla="*/ 7 w 76"/>
                <a:gd name="T47" fmla="*/ 38 h 83"/>
                <a:gd name="T48" fmla="*/ 5 w 76"/>
                <a:gd name="T49" fmla="*/ 40 h 83"/>
                <a:gd name="T50" fmla="*/ 5 w 76"/>
                <a:gd name="T51" fmla="*/ 43 h 83"/>
                <a:gd name="T52" fmla="*/ 3 w 76"/>
                <a:gd name="T53" fmla="*/ 45 h 83"/>
                <a:gd name="T54" fmla="*/ 3 w 76"/>
                <a:gd name="T55" fmla="*/ 52 h 83"/>
                <a:gd name="T56" fmla="*/ 0 w 76"/>
                <a:gd name="T57" fmla="*/ 56 h 83"/>
                <a:gd name="T58" fmla="*/ 0 w 76"/>
                <a:gd name="T59" fmla="*/ 70 h 83"/>
                <a:gd name="T60" fmla="*/ 3 w 76"/>
                <a:gd name="T61" fmla="*/ 72 h 83"/>
                <a:gd name="T62" fmla="*/ 3 w 76"/>
                <a:gd name="T63" fmla="*/ 75 h 83"/>
                <a:gd name="T64" fmla="*/ 5 w 76"/>
                <a:gd name="T65" fmla="*/ 75 h 83"/>
                <a:gd name="T66" fmla="*/ 5 w 76"/>
                <a:gd name="T67" fmla="*/ 77 h 83"/>
                <a:gd name="T68" fmla="*/ 9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5 w 76"/>
                <a:gd name="T83" fmla="*/ 65 h 83"/>
                <a:gd name="T84" fmla="*/ 55 w 76"/>
                <a:gd name="T85" fmla="*/ 63 h 83"/>
                <a:gd name="T86" fmla="*/ 61 w 76"/>
                <a:gd name="T87" fmla="*/ 58 h 83"/>
                <a:gd name="T88" fmla="*/ 61 w 76"/>
                <a:gd name="T89" fmla="*/ 56 h 83"/>
                <a:gd name="T90" fmla="*/ 63 w 76"/>
                <a:gd name="T91" fmla="*/ 55 h 83"/>
                <a:gd name="T92" fmla="*/ 63 w 76"/>
                <a:gd name="T93" fmla="*/ 48 h 83"/>
                <a:gd name="T94" fmla="*/ 66 w 76"/>
                <a:gd name="T95" fmla="*/ 45 h 83"/>
                <a:gd name="T96" fmla="*/ 66 w 76"/>
                <a:gd name="T97" fmla="*/ 43 h 83"/>
                <a:gd name="T98" fmla="*/ 67 w 76"/>
                <a:gd name="T99" fmla="*/ 38 h 83"/>
                <a:gd name="T100" fmla="*/ 67 w 76"/>
                <a:gd name="T101" fmla="*/ 33 h 83"/>
                <a:gd name="T102" fmla="*/ 70 w 76"/>
                <a:gd name="T103" fmla="*/ 29 h 83"/>
                <a:gd name="T104" fmla="*/ 70 w 76"/>
                <a:gd name="T105" fmla="*/ 20 h 83"/>
                <a:gd name="T106" fmla="*/ 72 w 76"/>
                <a:gd name="T107" fmla="*/ 18 h 83"/>
                <a:gd name="T108" fmla="*/ 72 w 76"/>
                <a:gd name="T109" fmla="*/ 8 h 83"/>
                <a:gd name="T110" fmla="*/ 75 w 76"/>
                <a:gd name="T111" fmla="*/ 6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1"/>
                  </a:lnTo>
                  <a:lnTo>
                    <a:pt x="67" y="1"/>
                  </a:lnTo>
                  <a:lnTo>
                    <a:pt x="66" y="4"/>
                  </a:lnTo>
                  <a:lnTo>
                    <a:pt x="63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5" y="8"/>
                  </a:lnTo>
                  <a:lnTo>
                    <a:pt x="50" y="8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37" y="15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28" y="23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7" y="36"/>
                  </a:lnTo>
                  <a:lnTo>
                    <a:pt x="7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9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6"/>
                  </a:lnTo>
                  <a:lnTo>
                    <a:pt x="63" y="55"/>
                  </a:lnTo>
                  <a:lnTo>
                    <a:pt x="63" y="48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7" y="38"/>
                  </a:lnTo>
                  <a:lnTo>
                    <a:pt x="67" y="33"/>
                  </a:lnTo>
                  <a:lnTo>
                    <a:pt x="70" y="29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0" name="Freeform 214"/>
            <p:cNvSpPr>
              <a:spLocks/>
            </p:cNvSpPr>
            <p:nvPr/>
          </p:nvSpPr>
          <p:spPr bwMode="auto">
            <a:xfrm>
              <a:off x="5745137" y="2832835"/>
              <a:ext cx="122238" cy="134938"/>
            </a:xfrm>
            <a:custGeom>
              <a:avLst/>
              <a:gdLst>
                <a:gd name="T0" fmla="*/ 76 w 77"/>
                <a:gd name="T1" fmla="*/ 0 h 85"/>
                <a:gd name="T2" fmla="*/ 73 w 77"/>
                <a:gd name="T3" fmla="*/ 0 h 85"/>
                <a:gd name="T4" fmla="*/ 71 w 77"/>
                <a:gd name="T5" fmla="*/ 2 h 85"/>
                <a:gd name="T6" fmla="*/ 68 w 77"/>
                <a:gd name="T7" fmla="*/ 2 h 85"/>
                <a:gd name="T8" fmla="*/ 66 w 77"/>
                <a:gd name="T9" fmla="*/ 5 h 85"/>
                <a:gd name="T10" fmla="*/ 63 w 77"/>
                <a:gd name="T11" fmla="*/ 5 h 85"/>
                <a:gd name="T12" fmla="*/ 60 w 77"/>
                <a:gd name="T13" fmla="*/ 7 h 85"/>
                <a:gd name="T14" fmla="*/ 58 w 77"/>
                <a:gd name="T15" fmla="*/ 7 h 85"/>
                <a:gd name="T16" fmla="*/ 55 w 77"/>
                <a:gd name="T17" fmla="*/ 10 h 85"/>
                <a:gd name="T18" fmla="*/ 52 w 77"/>
                <a:gd name="T19" fmla="*/ 10 h 85"/>
                <a:gd name="T20" fmla="*/ 51 w 77"/>
                <a:gd name="T21" fmla="*/ 12 h 85"/>
                <a:gd name="T22" fmla="*/ 46 w 77"/>
                <a:gd name="T23" fmla="*/ 12 h 85"/>
                <a:gd name="T24" fmla="*/ 38 w 77"/>
                <a:gd name="T25" fmla="*/ 19 h 85"/>
                <a:gd name="T26" fmla="*/ 33 w 77"/>
                <a:gd name="T27" fmla="*/ 19 h 85"/>
                <a:gd name="T28" fmla="*/ 25 w 77"/>
                <a:gd name="T29" fmla="*/ 26 h 85"/>
                <a:gd name="T30" fmla="*/ 22 w 77"/>
                <a:gd name="T31" fmla="*/ 26 h 85"/>
                <a:gd name="T32" fmla="*/ 10 w 77"/>
                <a:gd name="T33" fmla="*/ 37 h 85"/>
                <a:gd name="T34" fmla="*/ 8 w 77"/>
                <a:gd name="T35" fmla="*/ 37 h 85"/>
                <a:gd name="T36" fmla="*/ 8 w 77"/>
                <a:gd name="T37" fmla="*/ 40 h 85"/>
                <a:gd name="T38" fmla="*/ 5 w 77"/>
                <a:gd name="T39" fmla="*/ 42 h 85"/>
                <a:gd name="T40" fmla="*/ 5 w 77"/>
                <a:gd name="T41" fmla="*/ 44 h 85"/>
                <a:gd name="T42" fmla="*/ 3 w 77"/>
                <a:gd name="T43" fmla="*/ 47 h 85"/>
                <a:gd name="T44" fmla="*/ 3 w 77"/>
                <a:gd name="T45" fmla="*/ 54 h 85"/>
                <a:gd name="T46" fmla="*/ 0 w 77"/>
                <a:gd name="T47" fmla="*/ 58 h 85"/>
                <a:gd name="T48" fmla="*/ 0 w 77"/>
                <a:gd name="T49" fmla="*/ 70 h 85"/>
                <a:gd name="T50" fmla="*/ 3 w 77"/>
                <a:gd name="T51" fmla="*/ 72 h 85"/>
                <a:gd name="T52" fmla="*/ 3 w 77"/>
                <a:gd name="T53" fmla="*/ 77 h 85"/>
                <a:gd name="T54" fmla="*/ 5 w 77"/>
                <a:gd name="T55" fmla="*/ 77 h 85"/>
                <a:gd name="T56" fmla="*/ 8 w 77"/>
                <a:gd name="T57" fmla="*/ 79 h 85"/>
                <a:gd name="T58" fmla="*/ 8 w 77"/>
                <a:gd name="T59" fmla="*/ 82 h 85"/>
                <a:gd name="T60" fmla="*/ 10 w 77"/>
                <a:gd name="T61" fmla="*/ 82 h 85"/>
                <a:gd name="T62" fmla="*/ 13 w 77"/>
                <a:gd name="T63" fmla="*/ 84 h 85"/>
                <a:gd name="T64" fmla="*/ 30 w 77"/>
                <a:gd name="T65" fmla="*/ 84 h 85"/>
                <a:gd name="T66" fmla="*/ 33 w 77"/>
                <a:gd name="T67" fmla="*/ 82 h 85"/>
                <a:gd name="T68" fmla="*/ 35 w 77"/>
                <a:gd name="T69" fmla="*/ 82 h 85"/>
                <a:gd name="T70" fmla="*/ 38 w 77"/>
                <a:gd name="T71" fmla="*/ 79 h 85"/>
                <a:gd name="T72" fmla="*/ 43 w 77"/>
                <a:gd name="T73" fmla="*/ 79 h 85"/>
                <a:gd name="T74" fmla="*/ 58 w 77"/>
                <a:gd name="T75" fmla="*/ 65 h 85"/>
                <a:gd name="T76" fmla="*/ 58 w 77"/>
                <a:gd name="T77" fmla="*/ 62 h 85"/>
                <a:gd name="T78" fmla="*/ 60 w 77"/>
                <a:gd name="T79" fmla="*/ 60 h 85"/>
                <a:gd name="T80" fmla="*/ 60 w 77"/>
                <a:gd name="T81" fmla="*/ 58 h 85"/>
                <a:gd name="T82" fmla="*/ 63 w 77"/>
                <a:gd name="T83" fmla="*/ 56 h 85"/>
                <a:gd name="T84" fmla="*/ 63 w 77"/>
                <a:gd name="T85" fmla="*/ 52 h 85"/>
                <a:gd name="T86" fmla="*/ 66 w 77"/>
                <a:gd name="T87" fmla="*/ 49 h 85"/>
                <a:gd name="T88" fmla="*/ 66 w 77"/>
                <a:gd name="T89" fmla="*/ 47 h 85"/>
                <a:gd name="T90" fmla="*/ 68 w 77"/>
                <a:gd name="T91" fmla="*/ 44 h 85"/>
                <a:gd name="T92" fmla="*/ 68 w 77"/>
                <a:gd name="T93" fmla="*/ 37 h 85"/>
                <a:gd name="T94" fmla="*/ 71 w 77"/>
                <a:gd name="T95" fmla="*/ 35 h 85"/>
                <a:gd name="T96" fmla="*/ 71 w 77"/>
                <a:gd name="T97" fmla="*/ 28 h 85"/>
                <a:gd name="T98" fmla="*/ 73 w 77"/>
                <a:gd name="T99" fmla="*/ 26 h 85"/>
                <a:gd name="T100" fmla="*/ 73 w 77"/>
                <a:gd name="T101" fmla="*/ 12 h 85"/>
                <a:gd name="T102" fmla="*/ 76 w 77"/>
                <a:gd name="T103" fmla="*/ 10 h 85"/>
                <a:gd name="T104" fmla="*/ 76 w 77"/>
                <a:gd name="T10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85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0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1" y="12"/>
                  </a:lnTo>
                  <a:lnTo>
                    <a:pt x="46" y="12"/>
                  </a:lnTo>
                  <a:lnTo>
                    <a:pt x="38" y="19"/>
                  </a:lnTo>
                  <a:lnTo>
                    <a:pt x="33" y="19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8" y="79"/>
                  </a:lnTo>
                  <a:lnTo>
                    <a:pt x="8" y="82"/>
                  </a:lnTo>
                  <a:lnTo>
                    <a:pt x="10" y="82"/>
                  </a:lnTo>
                  <a:lnTo>
                    <a:pt x="13" y="84"/>
                  </a:lnTo>
                  <a:lnTo>
                    <a:pt x="30" y="84"/>
                  </a:lnTo>
                  <a:lnTo>
                    <a:pt x="33" y="82"/>
                  </a:lnTo>
                  <a:lnTo>
                    <a:pt x="35" y="82"/>
                  </a:lnTo>
                  <a:lnTo>
                    <a:pt x="38" y="79"/>
                  </a:lnTo>
                  <a:lnTo>
                    <a:pt x="43" y="79"/>
                  </a:lnTo>
                  <a:lnTo>
                    <a:pt x="58" y="65"/>
                  </a:lnTo>
                  <a:lnTo>
                    <a:pt x="58" y="62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6" y="49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5"/>
                  </a:lnTo>
                  <a:lnTo>
                    <a:pt x="71" y="28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1" name="Freeform 228"/>
            <p:cNvSpPr>
              <a:spLocks/>
            </p:cNvSpPr>
            <p:nvPr/>
          </p:nvSpPr>
          <p:spPr bwMode="auto">
            <a:xfrm>
              <a:off x="6393391" y="2623285"/>
              <a:ext cx="122238" cy="130175"/>
            </a:xfrm>
            <a:custGeom>
              <a:avLst/>
              <a:gdLst>
                <a:gd name="T0" fmla="*/ 76 w 77"/>
                <a:gd name="T1" fmla="*/ 0 h 82"/>
                <a:gd name="T2" fmla="*/ 73 w 77"/>
                <a:gd name="T3" fmla="*/ 0 h 82"/>
                <a:gd name="T4" fmla="*/ 71 w 77"/>
                <a:gd name="T5" fmla="*/ 2 h 82"/>
                <a:gd name="T6" fmla="*/ 68 w 77"/>
                <a:gd name="T7" fmla="*/ 2 h 82"/>
                <a:gd name="T8" fmla="*/ 66 w 77"/>
                <a:gd name="T9" fmla="*/ 5 h 82"/>
                <a:gd name="T10" fmla="*/ 60 w 77"/>
                <a:gd name="T11" fmla="*/ 5 h 82"/>
                <a:gd name="T12" fmla="*/ 58 w 77"/>
                <a:gd name="T13" fmla="*/ 7 h 82"/>
                <a:gd name="T14" fmla="*/ 55 w 77"/>
                <a:gd name="T15" fmla="*/ 7 h 82"/>
                <a:gd name="T16" fmla="*/ 51 w 77"/>
                <a:gd name="T17" fmla="*/ 8 h 82"/>
                <a:gd name="T18" fmla="*/ 48 w 77"/>
                <a:gd name="T19" fmla="*/ 8 h 82"/>
                <a:gd name="T20" fmla="*/ 43 w 77"/>
                <a:gd name="T21" fmla="*/ 13 h 82"/>
                <a:gd name="T22" fmla="*/ 38 w 77"/>
                <a:gd name="T23" fmla="*/ 13 h 82"/>
                <a:gd name="T24" fmla="*/ 33 w 77"/>
                <a:gd name="T25" fmla="*/ 18 h 82"/>
                <a:gd name="T26" fmla="*/ 30 w 77"/>
                <a:gd name="T27" fmla="*/ 18 h 82"/>
                <a:gd name="T28" fmla="*/ 28 w 77"/>
                <a:gd name="T29" fmla="*/ 20 h 82"/>
                <a:gd name="T30" fmla="*/ 22 w 77"/>
                <a:gd name="T31" fmla="*/ 22 h 82"/>
                <a:gd name="T32" fmla="*/ 21 w 77"/>
                <a:gd name="T33" fmla="*/ 25 h 82"/>
                <a:gd name="T34" fmla="*/ 18 w 77"/>
                <a:gd name="T35" fmla="*/ 25 h 82"/>
                <a:gd name="T36" fmla="*/ 13 w 77"/>
                <a:gd name="T37" fmla="*/ 29 h 82"/>
                <a:gd name="T38" fmla="*/ 13 w 77"/>
                <a:gd name="T39" fmla="*/ 32 h 82"/>
                <a:gd name="T40" fmla="*/ 10 w 77"/>
                <a:gd name="T41" fmla="*/ 34 h 82"/>
                <a:gd name="T42" fmla="*/ 8 w 77"/>
                <a:gd name="T43" fmla="*/ 34 h 82"/>
                <a:gd name="T44" fmla="*/ 8 w 77"/>
                <a:gd name="T45" fmla="*/ 35 h 82"/>
                <a:gd name="T46" fmla="*/ 5 w 77"/>
                <a:gd name="T47" fmla="*/ 38 h 82"/>
                <a:gd name="T48" fmla="*/ 5 w 77"/>
                <a:gd name="T49" fmla="*/ 40 h 82"/>
                <a:gd name="T50" fmla="*/ 3 w 77"/>
                <a:gd name="T51" fmla="*/ 45 h 82"/>
                <a:gd name="T52" fmla="*/ 3 w 77"/>
                <a:gd name="T53" fmla="*/ 52 h 82"/>
                <a:gd name="T54" fmla="*/ 0 w 77"/>
                <a:gd name="T55" fmla="*/ 54 h 82"/>
                <a:gd name="T56" fmla="*/ 0 w 77"/>
                <a:gd name="T57" fmla="*/ 69 h 82"/>
                <a:gd name="T58" fmla="*/ 5 w 77"/>
                <a:gd name="T59" fmla="*/ 74 h 82"/>
                <a:gd name="T60" fmla="*/ 5 w 77"/>
                <a:gd name="T61" fmla="*/ 76 h 82"/>
                <a:gd name="T62" fmla="*/ 8 w 77"/>
                <a:gd name="T63" fmla="*/ 76 h 82"/>
                <a:gd name="T64" fmla="*/ 8 w 77"/>
                <a:gd name="T65" fmla="*/ 79 h 82"/>
                <a:gd name="T66" fmla="*/ 10 w 77"/>
                <a:gd name="T67" fmla="*/ 79 h 82"/>
                <a:gd name="T68" fmla="*/ 13 w 77"/>
                <a:gd name="T69" fmla="*/ 81 h 82"/>
                <a:gd name="T70" fmla="*/ 30 w 77"/>
                <a:gd name="T71" fmla="*/ 81 h 82"/>
                <a:gd name="T72" fmla="*/ 33 w 77"/>
                <a:gd name="T73" fmla="*/ 79 h 82"/>
                <a:gd name="T74" fmla="*/ 35 w 77"/>
                <a:gd name="T75" fmla="*/ 79 h 82"/>
                <a:gd name="T76" fmla="*/ 38 w 77"/>
                <a:gd name="T77" fmla="*/ 76 h 82"/>
                <a:gd name="T78" fmla="*/ 41 w 77"/>
                <a:gd name="T79" fmla="*/ 76 h 82"/>
                <a:gd name="T80" fmla="*/ 46 w 77"/>
                <a:gd name="T81" fmla="*/ 74 h 82"/>
                <a:gd name="T82" fmla="*/ 52 w 77"/>
                <a:gd name="T83" fmla="*/ 67 h 82"/>
                <a:gd name="T84" fmla="*/ 52 w 77"/>
                <a:gd name="T85" fmla="*/ 65 h 82"/>
                <a:gd name="T86" fmla="*/ 55 w 77"/>
                <a:gd name="T87" fmla="*/ 65 h 82"/>
                <a:gd name="T88" fmla="*/ 55 w 77"/>
                <a:gd name="T89" fmla="*/ 62 h 82"/>
                <a:gd name="T90" fmla="*/ 60 w 77"/>
                <a:gd name="T91" fmla="*/ 59 h 82"/>
                <a:gd name="T92" fmla="*/ 60 w 77"/>
                <a:gd name="T93" fmla="*/ 54 h 82"/>
                <a:gd name="T94" fmla="*/ 63 w 77"/>
                <a:gd name="T95" fmla="*/ 52 h 82"/>
                <a:gd name="T96" fmla="*/ 63 w 77"/>
                <a:gd name="T97" fmla="*/ 47 h 82"/>
                <a:gd name="T98" fmla="*/ 66 w 77"/>
                <a:gd name="T99" fmla="*/ 42 h 82"/>
                <a:gd name="T100" fmla="*/ 66 w 77"/>
                <a:gd name="T101" fmla="*/ 40 h 82"/>
                <a:gd name="T102" fmla="*/ 68 w 77"/>
                <a:gd name="T103" fmla="*/ 38 h 82"/>
                <a:gd name="T104" fmla="*/ 68 w 77"/>
                <a:gd name="T105" fmla="*/ 32 h 82"/>
                <a:gd name="T106" fmla="*/ 71 w 77"/>
                <a:gd name="T107" fmla="*/ 29 h 82"/>
                <a:gd name="T108" fmla="*/ 71 w 77"/>
                <a:gd name="T109" fmla="*/ 20 h 82"/>
                <a:gd name="T110" fmla="*/ 73 w 77"/>
                <a:gd name="T111" fmla="*/ 18 h 82"/>
                <a:gd name="T112" fmla="*/ 73 w 77"/>
                <a:gd name="T113" fmla="*/ 8 h 82"/>
                <a:gd name="T114" fmla="*/ 76 w 77"/>
                <a:gd name="T115" fmla="*/ 7 h 82"/>
                <a:gd name="T116" fmla="*/ 76 w 77"/>
                <a:gd name="T11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2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0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1" y="8"/>
                  </a:lnTo>
                  <a:lnTo>
                    <a:pt x="48" y="8"/>
                  </a:lnTo>
                  <a:lnTo>
                    <a:pt x="43" y="13"/>
                  </a:lnTo>
                  <a:lnTo>
                    <a:pt x="38" y="13"/>
                  </a:lnTo>
                  <a:lnTo>
                    <a:pt x="33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2"/>
                  </a:lnTo>
                  <a:lnTo>
                    <a:pt x="21" y="25"/>
                  </a:lnTo>
                  <a:lnTo>
                    <a:pt x="18" y="25"/>
                  </a:lnTo>
                  <a:lnTo>
                    <a:pt x="13" y="29"/>
                  </a:lnTo>
                  <a:lnTo>
                    <a:pt x="13" y="32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5" y="40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4"/>
                  </a:lnTo>
                  <a:lnTo>
                    <a:pt x="0" y="69"/>
                  </a:lnTo>
                  <a:lnTo>
                    <a:pt x="5" y="74"/>
                  </a:lnTo>
                  <a:lnTo>
                    <a:pt x="5" y="76"/>
                  </a:lnTo>
                  <a:lnTo>
                    <a:pt x="8" y="76"/>
                  </a:lnTo>
                  <a:lnTo>
                    <a:pt x="8" y="79"/>
                  </a:lnTo>
                  <a:lnTo>
                    <a:pt x="10" y="79"/>
                  </a:lnTo>
                  <a:lnTo>
                    <a:pt x="13" y="81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5" y="79"/>
                  </a:lnTo>
                  <a:lnTo>
                    <a:pt x="38" y="76"/>
                  </a:lnTo>
                  <a:lnTo>
                    <a:pt x="41" y="76"/>
                  </a:lnTo>
                  <a:lnTo>
                    <a:pt x="46" y="74"/>
                  </a:lnTo>
                  <a:lnTo>
                    <a:pt x="52" y="67"/>
                  </a:lnTo>
                  <a:lnTo>
                    <a:pt x="52" y="65"/>
                  </a:lnTo>
                  <a:lnTo>
                    <a:pt x="55" y="65"/>
                  </a:lnTo>
                  <a:lnTo>
                    <a:pt x="55" y="62"/>
                  </a:lnTo>
                  <a:lnTo>
                    <a:pt x="60" y="59"/>
                  </a:lnTo>
                  <a:lnTo>
                    <a:pt x="60" y="54"/>
                  </a:lnTo>
                  <a:lnTo>
                    <a:pt x="63" y="52"/>
                  </a:lnTo>
                  <a:lnTo>
                    <a:pt x="63" y="47"/>
                  </a:lnTo>
                  <a:lnTo>
                    <a:pt x="66" y="42"/>
                  </a:lnTo>
                  <a:lnTo>
                    <a:pt x="66" y="40"/>
                  </a:lnTo>
                  <a:lnTo>
                    <a:pt x="68" y="38"/>
                  </a:lnTo>
                  <a:lnTo>
                    <a:pt x="68" y="32"/>
                  </a:lnTo>
                  <a:lnTo>
                    <a:pt x="71" y="29"/>
                  </a:lnTo>
                  <a:lnTo>
                    <a:pt x="71" y="20"/>
                  </a:lnTo>
                  <a:lnTo>
                    <a:pt x="73" y="18"/>
                  </a:lnTo>
                  <a:lnTo>
                    <a:pt x="73" y="8"/>
                  </a:lnTo>
                  <a:lnTo>
                    <a:pt x="76" y="7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2" name="Freeform 236"/>
            <p:cNvSpPr>
              <a:spLocks/>
            </p:cNvSpPr>
            <p:nvPr/>
          </p:nvSpPr>
          <p:spPr bwMode="auto">
            <a:xfrm>
              <a:off x="6323164" y="2371667"/>
              <a:ext cx="122238" cy="134938"/>
            </a:xfrm>
            <a:custGeom>
              <a:avLst/>
              <a:gdLst>
                <a:gd name="T0" fmla="*/ 76 w 77"/>
                <a:gd name="T1" fmla="*/ 0 h 85"/>
                <a:gd name="T2" fmla="*/ 73 w 77"/>
                <a:gd name="T3" fmla="*/ 0 h 85"/>
                <a:gd name="T4" fmla="*/ 71 w 77"/>
                <a:gd name="T5" fmla="*/ 2 h 85"/>
                <a:gd name="T6" fmla="*/ 68 w 77"/>
                <a:gd name="T7" fmla="*/ 2 h 85"/>
                <a:gd name="T8" fmla="*/ 66 w 77"/>
                <a:gd name="T9" fmla="*/ 5 h 85"/>
                <a:gd name="T10" fmla="*/ 63 w 77"/>
                <a:gd name="T11" fmla="*/ 5 h 85"/>
                <a:gd name="T12" fmla="*/ 60 w 77"/>
                <a:gd name="T13" fmla="*/ 7 h 85"/>
                <a:gd name="T14" fmla="*/ 58 w 77"/>
                <a:gd name="T15" fmla="*/ 7 h 85"/>
                <a:gd name="T16" fmla="*/ 55 w 77"/>
                <a:gd name="T17" fmla="*/ 10 h 85"/>
                <a:gd name="T18" fmla="*/ 52 w 77"/>
                <a:gd name="T19" fmla="*/ 10 h 85"/>
                <a:gd name="T20" fmla="*/ 51 w 77"/>
                <a:gd name="T21" fmla="*/ 12 h 85"/>
                <a:gd name="T22" fmla="*/ 46 w 77"/>
                <a:gd name="T23" fmla="*/ 12 h 85"/>
                <a:gd name="T24" fmla="*/ 38 w 77"/>
                <a:gd name="T25" fmla="*/ 19 h 85"/>
                <a:gd name="T26" fmla="*/ 33 w 77"/>
                <a:gd name="T27" fmla="*/ 19 h 85"/>
                <a:gd name="T28" fmla="*/ 25 w 77"/>
                <a:gd name="T29" fmla="*/ 26 h 85"/>
                <a:gd name="T30" fmla="*/ 22 w 77"/>
                <a:gd name="T31" fmla="*/ 26 h 85"/>
                <a:gd name="T32" fmla="*/ 10 w 77"/>
                <a:gd name="T33" fmla="*/ 37 h 85"/>
                <a:gd name="T34" fmla="*/ 8 w 77"/>
                <a:gd name="T35" fmla="*/ 37 h 85"/>
                <a:gd name="T36" fmla="*/ 8 w 77"/>
                <a:gd name="T37" fmla="*/ 40 h 85"/>
                <a:gd name="T38" fmla="*/ 5 w 77"/>
                <a:gd name="T39" fmla="*/ 42 h 85"/>
                <a:gd name="T40" fmla="*/ 5 w 77"/>
                <a:gd name="T41" fmla="*/ 44 h 85"/>
                <a:gd name="T42" fmla="*/ 3 w 77"/>
                <a:gd name="T43" fmla="*/ 47 h 85"/>
                <a:gd name="T44" fmla="*/ 3 w 77"/>
                <a:gd name="T45" fmla="*/ 54 h 85"/>
                <a:gd name="T46" fmla="*/ 0 w 77"/>
                <a:gd name="T47" fmla="*/ 58 h 85"/>
                <a:gd name="T48" fmla="*/ 0 w 77"/>
                <a:gd name="T49" fmla="*/ 70 h 85"/>
                <a:gd name="T50" fmla="*/ 3 w 77"/>
                <a:gd name="T51" fmla="*/ 72 h 85"/>
                <a:gd name="T52" fmla="*/ 3 w 77"/>
                <a:gd name="T53" fmla="*/ 77 h 85"/>
                <a:gd name="T54" fmla="*/ 5 w 77"/>
                <a:gd name="T55" fmla="*/ 77 h 85"/>
                <a:gd name="T56" fmla="*/ 8 w 77"/>
                <a:gd name="T57" fmla="*/ 79 h 85"/>
                <a:gd name="T58" fmla="*/ 8 w 77"/>
                <a:gd name="T59" fmla="*/ 82 h 85"/>
                <a:gd name="T60" fmla="*/ 10 w 77"/>
                <a:gd name="T61" fmla="*/ 82 h 85"/>
                <a:gd name="T62" fmla="*/ 13 w 77"/>
                <a:gd name="T63" fmla="*/ 84 h 85"/>
                <a:gd name="T64" fmla="*/ 30 w 77"/>
                <a:gd name="T65" fmla="*/ 84 h 85"/>
                <a:gd name="T66" fmla="*/ 33 w 77"/>
                <a:gd name="T67" fmla="*/ 82 h 85"/>
                <a:gd name="T68" fmla="*/ 35 w 77"/>
                <a:gd name="T69" fmla="*/ 82 h 85"/>
                <a:gd name="T70" fmla="*/ 38 w 77"/>
                <a:gd name="T71" fmla="*/ 79 h 85"/>
                <a:gd name="T72" fmla="*/ 43 w 77"/>
                <a:gd name="T73" fmla="*/ 79 h 85"/>
                <a:gd name="T74" fmla="*/ 58 w 77"/>
                <a:gd name="T75" fmla="*/ 65 h 85"/>
                <a:gd name="T76" fmla="*/ 58 w 77"/>
                <a:gd name="T77" fmla="*/ 62 h 85"/>
                <a:gd name="T78" fmla="*/ 60 w 77"/>
                <a:gd name="T79" fmla="*/ 60 h 85"/>
                <a:gd name="T80" fmla="*/ 60 w 77"/>
                <a:gd name="T81" fmla="*/ 58 h 85"/>
                <a:gd name="T82" fmla="*/ 63 w 77"/>
                <a:gd name="T83" fmla="*/ 56 h 85"/>
                <a:gd name="T84" fmla="*/ 63 w 77"/>
                <a:gd name="T85" fmla="*/ 52 h 85"/>
                <a:gd name="T86" fmla="*/ 66 w 77"/>
                <a:gd name="T87" fmla="*/ 49 h 85"/>
                <a:gd name="T88" fmla="*/ 66 w 77"/>
                <a:gd name="T89" fmla="*/ 47 h 85"/>
                <a:gd name="T90" fmla="*/ 68 w 77"/>
                <a:gd name="T91" fmla="*/ 44 h 85"/>
                <a:gd name="T92" fmla="*/ 68 w 77"/>
                <a:gd name="T93" fmla="*/ 37 h 85"/>
                <a:gd name="T94" fmla="*/ 71 w 77"/>
                <a:gd name="T95" fmla="*/ 35 h 85"/>
                <a:gd name="T96" fmla="*/ 71 w 77"/>
                <a:gd name="T97" fmla="*/ 28 h 85"/>
                <a:gd name="T98" fmla="*/ 73 w 77"/>
                <a:gd name="T99" fmla="*/ 26 h 85"/>
                <a:gd name="T100" fmla="*/ 73 w 77"/>
                <a:gd name="T101" fmla="*/ 12 h 85"/>
                <a:gd name="T102" fmla="*/ 76 w 77"/>
                <a:gd name="T103" fmla="*/ 10 h 85"/>
                <a:gd name="T104" fmla="*/ 76 w 77"/>
                <a:gd name="T10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85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0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1" y="12"/>
                  </a:lnTo>
                  <a:lnTo>
                    <a:pt x="46" y="12"/>
                  </a:lnTo>
                  <a:lnTo>
                    <a:pt x="38" y="19"/>
                  </a:lnTo>
                  <a:lnTo>
                    <a:pt x="33" y="19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8" y="79"/>
                  </a:lnTo>
                  <a:lnTo>
                    <a:pt x="8" y="82"/>
                  </a:lnTo>
                  <a:lnTo>
                    <a:pt x="10" y="82"/>
                  </a:lnTo>
                  <a:lnTo>
                    <a:pt x="13" y="84"/>
                  </a:lnTo>
                  <a:lnTo>
                    <a:pt x="30" y="84"/>
                  </a:lnTo>
                  <a:lnTo>
                    <a:pt x="33" y="82"/>
                  </a:lnTo>
                  <a:lnTo>
                    <a:pt x="35" y="82"/>
                  </a:lnTo>
                  <a:lnTo>
                    <a:pt x="38" y="79"/>
                  </a:lnTo>
                  <a:lnTo>
                    <a:pt x="43" y="79"/>
                  </a:lnTo>
                  <a:lnTo>
                    <a:pt x="58" y="65"/>
                  </a:lnTo>
                  <a:lnTo>
                    <a:pt x="58" y="62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6" y="49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5"/>
                  </a:lnTo>
                  <a:lnTo>
                    <a:pt x="71" y="28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3" name="Freeform 237"/>
            <p:cNvSpPr>
              <a:spLocks/>
            </p:cNvSpPr>
            <p:nvPr/>
          </p:nvSpPr>
          <p:spPr bwMode="auto">
            <a:xfrm>
              <a:off x="6261398" y="2880461"/>
              <a:ext cx="122238" cy="131763"/>
            </a:xfrm>
            <a:custGeom>
              <a:avLst/>
              <a:gdLst>
                <a:gd name="T0" fmla="*/ 76 w 77"/>
                <a:gd name="T1" fmla="*/ 0 h 83"/>
                <a:gd name="T2" fmla="*/ 73 w 77"/>
                <a:gd name="T3" fmla="*/ 0 h 83"/>
                <a:gd name="T4" fmla="*/ 71 w 77"/>
                <a:gd name="T5" fmla="*/ 2 h 83"/>
                <a:gd name="T6" fmla="*/ 68 w 77"/>
                <a:gd name="T7" fmla="*/ 2 h 83"/>
                <a:gd name="T8" fmla="*/ 65 w 77"/>
                <a:gd name="T9" fmla="*/ 5 h 83"/>
                <a:gd name="T10" fmla="*/ 63 w 77"/>
                <a:gd name="T11" fmla="*/ 5 h 83"/>
                <a:gd name="T12" fmla="*/ 61 w 77"/>
                <a:gd name="T13" fmla="*/ 7 h 83"/>
                <a:gd name="T14" fmla="*/ 59 w 77"/>
                <a:gd name="T15" fmla="*/ 7 h 83"/>
                <a:gd name="T16" fmla="*/ 56 w 77"/>
                <a:gd name="T17" fmla="*/ 10 h 83"/>
                <a:gd name="T18" fmla="*/ 51 w 77"/>
                <a:gd name="T19" fmla="*/ 10 h 83"/>
                <a:gd name="T20" fmla="*/ 48 w 77"/>
                <a:gd name="T21" fmla="*/ 12 h 83"/>
                <a:gd name="T22" fmla="*/ 45 w 77"/>
                <a:gd name="T23" fmla="*/ 12 h 83"/>
                <a:gd name="T24" fmla="*/ 43 w 77"/>
                <a:gd name="T25" fmla="*/ 14 h 83"/>
                <a:gd name="T26" fmla="*/ 37 w 77"/>
                <a:gd name="T27" fmla="*/ 17 h 83"/>
                <a:gd name="T28" fmla="*/ 35 w 77"/>
                <a:gd name="T29" fmla="*/ 19 h 83"/>
                <a:gd name="T30" fmla="*/ 32 w 77"/>
                <a:gd name="T31" fmla="*/ 19 h 83"/>
                <a:gd name="T32" fmla="*/ 28 w 77"/>
                <a:gd name="T33" fmla="*/ 24 h 83"/>
                <a:gd name="T34" fmla="*/ 23 w 77"/>
                <a:gd name="T35" fmla="*/ 26 h 83"/>
                <a:gd name="T36" fmla="*/ 20 w 77"/>
                <a:gd name="T37" fmla="*/ 26 h 83"/>
                <a:gd name="T38" fmla="*/ 12 w 77"/>
                <a:gd name="T39" fmla="*/ 32 h 83"/>
                <a:gd name="T40" fmla="*/ 12 w 77"/>
                <a:gd name="T41" fmla="*/ 34 h 83"/>
                <a:gd name="T42" fmla="*/ 9 w 77"/>
                <a:gd name="T43" fmla="*/ 37 h 83"/>
                <a:gd name="T44" fmla="*/ 7 w 77"/>
                <a:gd name="T45" fmla="*/ 37 h 83"/>
                <a:gd name="T46" fmla="*/ 7 w 77"/>
                <a:gd name="T47" fmla="*/ 39 h 83"/>
                <a:gd name="T48" fmla="*/ 4 w 77"/>
                <a:gd name="T49" fmla="*/ 42 h 83"/>
                <a:gd name="T50" fmla="*/ 4 w 77"/>
                <a:gd name="T51" fmla="*/ 44 h 83"/>
                <a:gd name="T52" fmla="*/ 1 w 77"/>
                <a:gd name="T53" fmla="*/ 46 h 83"/>
                <a:gd name="T54" fmla="*/ 1 w 77"/>
                <a:gd name="T55" fmla="*/ 53 h 83"/>
                <a:gd name="T56" fmla="*/ 0 w 77"/>
                <a:gd name="T57" fmla="*/ 57 h 83"/>
                <a:gd name="T58" fmla="*/ 0 w 77"/>
                <a:gd name="T59" fmla="*/ 69 h 83"/>
                <a:gd name="T60" fmla="*/ 1 w 77"/>
                <a:gd name="T61" fmla="*/ 71 h 83"/>
                <a:gd name="T62" fmla="*/ 1 w 77"/>
                <a:gd name="T63" fmla="*/ 76 h 83"/>
                <a:gd name="T64" fmla="*/ 4 w 77"/>
                <a:gd name="T65" fmla="*/ 76 h 83"/>
                <a:gd name="T66" fmla="*/ 7 w 77"/>
                <a:gd name="T67" fmla="*/ 78 h 83"/>
                <a:gd name="T68" fmla="*/ 7 w 77"/>
                <a:gd name="T69" fmla="*/ 81 h 83"/>
                <a:gd name="T70" fmla="*/ 9 w 77"/>
                <a:gd name="T71" fmla="*/ 81 h 83"/>
                <a:gd name="T72" fmla="*/ 12 w 77"/>
                <a:gd name="T73" fmla="*/ 82 h 83"/>
                <a:gd name="T74" fmla="*/ 31 w 77"/>
                <a:gd name="T75" fmla="*/ 82 h 83"/>
                <a:gd name="T76" fmla="*/ 32 w 77"/>
                <a:gd name="T77" fmla="*/ 81 h 83"/>
                <a:gd name="T78" fmla="*/ 35 w 77"/>
                <a:gd name="T79" fmla="*/ 81 h 83"/>
                <a:gd name="T80" fmla="*/ 37 w 77"/>
                <a:gd name="T81" fmla="*/ 78 h 83"/>
                <a:gd name="T82" fmla="*/ 43 w 77"/>
                <a:gd name="T83" fmla="*/ 78 h 83"/>
                <a:gd name="T84" fmla="*/ 59 w 77"/>
                <a:gd name="T85" fmla="*/ 64 h 83"/>
                <a:gd name="T86" fmla="*/ 59 w 77"/>
                <a:gd name="T87" fmla="*/ 62 h 83"/>
                <a:gd name="T88" fmla="*/ 61 w 77"/>
                <a:gd name="T89" fmla="*/ 59 h 83"/>
                <a:gd name="T90" fmla="*/ 61 w 77"/>
                <a:gd name="T91" fmla="*/ 57 h 83"/>
                <a:gd name="T92" fmla="*/ 63 w 77"/>
                <a:gd name="T93" fmla="*/ 55 h 83"/>
                <a:gd name="T94" fmla="*/ 63 w 77"/>
                <a:gd name="T95" fmla="*/ 51 h 83"/>
                <a:gd name="T96" fmla="*/ 65 w 77"/>
                <a:gd name="T97" fmla="*/ 49 h 83"/>
                <a:gd name="T98" fmla="*/ 65 w 77"/>
                <a:gd name="T99" fmla="*/ 46 h 83"/>
                <a:gd name="T100" fmla="*/ 68 w 77"/>
                <a:gd name="T101" fmla="*/ 44 h 83"/>
                <a:gd name="T102" fmla="*/ 68 w 77"/>
                <a:gd name="T103" fmla="*/ 37 h 83"/>
                <a:gd name="T104" fmla="*/ 71 w 77"/>
                <a:gd name="T105" fmla="*/ 34 h 83"/>
                <a:gd name="T106" fmla="*/ 71 w 77"/>
                <a:gd name="T107" fmla="*/ 27 h 83"/>
                <a:gd name="T108" fmla="*/ 73 w 77"/>
                <a:gd name="T109" fmla="*/ 26 h 83"/>
                <a:gd name="T110" fmla="*/ 73 w 77"/>
                <a:gd name="T111" fmla="*/ 12 h 83"/>
                <a:gd name="T112" fmla="*/ 76 w 77"/>
                <a:gd name="T113" fmla="*/ 10 h 83"/>
                <a:gd name="T114" fmla="*/ 76 w 77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83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5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9" y="7"/>
                  </a:lnTo>
                  <a:lnTo>
                    <a:pt x="56" y="10"/>
                  </a:lnTo>
                  <a:lnTo>
                    <a:pt x="51" y="10"/>
                  </a:lnTo>
                  <a:lnTo>
                    <a:pt x="48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7" y="17"/>
                  </a:lnTo>
                  <a:lnTo>
                    <a:pt x="35" y="19"/>
                  </a:lnTo>
                  <a:lnTo>
                    <a:pt x="32" y="19"/>
                  </a:lnTo>
                  <a:lnTo>
                    <a:pt x="28" y="24"/>
                  </a:lnTo>
                  <a:lnTo>
                    <a:pt x="23" y="26"/>
                  </a:lnTo>
                  <a:lnTo>
                    <a:pt x="20" y="26"/>
                  </a:lnTo>
                  <a:lnTo>
                    <a:pt x="12" y="32"/>
                  </a:lnTo>
                  <a:lnTo>
                    <a:pt x="12" y="34"/>
                  </a:lnTo>
                  <a:lnTo>
                    <a:pt x="9" y="37"/>
                  </a:lnTo>
                  <a:lnTo>
                    <a:pt x="7" y="37"/>
                  </a:lnTo>
                  <a:lnTo>
                    <a:pt x="7" y="39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1" y="46"/>
                  </a:lnTo>
                  <a:lnTo>
                    <a:pt x="1" y="53"/>
                  </a:lnTo>
                  <a:lnTo>
                    <a:pt x="0" y="57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6"/>
                  </a:lnTo>
                  <a:lnTo>
                    <a:pt x="4" y="76"/>
                  </a:lnTo>
                  <a:lnTo>
                    <a:pt x="7" y="78"/>
                  </a:lnTo>
                  <a:lnTo>
                    <a:pt x="7" y="81"/>
                  </a:lnTo>
                  <a:lnTo>
                    <a:pt x="9" y="81"/>
                  </a:lnTo>
                  <a:lnTo>
                    <a:pt x="12" y="82"/>
                  </a:lnTo>
                  <a:lnTo>
                    <a:pt x="31" y="82"/>
                  </a:lnTo>
                  <a:lnTo>
                    <a:pt x="32" y="81"/>
                  </a:lnTo>
                  <a:lnTo>
                    <a:pt x="35" y="81"/>
                  </a:lnTo>
                  <a:lnTo>
                    <a:pt x="37" y="78"/>
                  </a:lnTo>
                  <a:lnTo>
                    <a:pt x="43" y="78"/>
                  </a:lnTo>
                  <a:lnTo>
                    <a:pt x="59" y="64"/>
                  </a:lnTo>
                  <a:lnTo>
                    <a:pt x="59" y="62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51"/>
                  </a:lnTo>
                  <a:lnTo>
                    <a:pt x="65" y="49"/>
                  </a:lnTo>
                  <a:lnTo>
                    <a:pt x="65" y="46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4"/>
                  </a:lnTo>
                  <a:lnTo>
                    <a:pt x="71" y="27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4" name="Freeform 238"/>
            <p:cNvSpPr>
              <a:spLocks/>
            </p:cNvSpPr>
            <p:nvPr/>
          </p:nvSpPr>
          <p:spPr bwMode="auto">
            <a:xfrm>
              <a:off x="6563497" y="2805054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3 w 76"/>
                <a:gd name="T11" fmla="*/ 5 h 83"/>
                <a:gd name="T12" fmla="*/ 61 w 76"/>
                <a:gd name="T13" fmla="*/ 7 h 83"/>
                <a:gd name="T14" fmla="*/ 58 w 76"/>
                <a:gd name="T15" fmla="*/ 7 h 83"/>
                <a:gd name="T16" fmla="*/ 55 w 76"/>
                <a:gd name="T17" fmla="*/ 10 h 83"/>
                <a:gd name="T18" fmla="*/ 50 w 76"/>
                <a:gd name="T19" fmla="*/ 10 h 83"/>
                <a:gd name="T20" fmla="*/ 47 w 76"/>
                <a:gd name="T21" fmla="*/ 12 h 83"/>
                <a:gd name="T22" fmla="*/ 45 w 76"/>
                <a:gd name="T23" fmla="*/ 12 h 83"/>
                <a:gd name="T24" fmla="*/ 43 w 76"/>
                <a:gd name="T25" fmla="*/ 14 h 83"/>
                <a:gd name="T26" fmla="*/ 38 w 76"/>
                <a:gd name="T27" fmla="*/ 17 h 83"/>
                <a:gd name="T28" fmla="*/ 36 w 76"/>
                <a:gd name="T29" fmla="*/ 19 h 83"/>
                <a:gd name="T30" fmla="*/ 33 w 76"/>
                <a:gd name="T31" fmla="*/ 19 h 83"/>
                <a:gd name="T32" fmla="*/ 28 w 76"/>
                <a:gd name="T33" fmla="*/ 24 h 83"/>
                <a:gd name="T34" fmla="*/ 22 w 76"/>
                <a:gd name="T35" fmla="*/ 25 h 83"/>
                <a:gd name="T36" fmla="*/ 20 w 76"/>
                <a:gd name="T37" fmla="*/ 25 h 83"/>
                <a:gd name="T38" fmla="*/ 13 w 76"/>
                <a:gd name="T39" fmla="*/ 32 h 83"/>
                <a:gd name="T40" fmla="*/ 13 w 76"/>
                <a:gd name="T41" fmla="*/ 34 h 83"/>
                <a:gd name="T42" fmla="*/ 11 w 76"/>
                <a:gd name="T43" fmla="*/ 37 h 83"/>
                <a:gd name="T44" fmla="*/ 8 w 76"/>
                <a:gd name="T45" fmla="*/ 37 h 83"/>
                <a:gd name="T46" fmla="*/ 8 w 76"/>
                <a:gd name="T47" fmla="*/ 39 h 83"/>
                <a:gd name="T48" fmla="*/ 5 w 76"/>
                <a:gd name="T49" fmla="*/ 42 h 83"/>
                <a:gd name="T50" fmla="*/ 5 w 76"/>
                <a:gd name="T51" fmla="*/ 44 h 83"/>
                <a:gd name="T52" fmla="*/ 3 w 76"/>
                <a:gd name="T53" fmla="*/ 46 h 83"/>
                <a:gd name="T54" fmla="*/ 3 w 76"/>
                <a:gd name="T55" fmla="*/ 52 h 83"/>
                <a:gd name="T56" fmla="*/ 0 w 76"/>
                <a:gd name="T57" fmla="*/ 57 h 83"/>
                <a:gd name="T58" fmla="*/ 0 w 76"/>
                <a:gd name="T59" fmla="*/ 71 h 83"/>
                <a:gd name="T60" fmla="*/ 3 w 76"/>
                <a:gd name="T61" fmla="*/ 74 h 83"/>
                <a:gd name="T62" fmla="*/ 3 w 76"/>
                <a:gd name="T63" fmla="*/ 76 h 83"/>
                <a:gd name="T64" fmla="*/ 5 w 76"/>
                <a:gd name="T65" fmla="*/ 76 h 83"/>
                <a:gd name="T66" fmla="*/ 5 w 76"/>
                <a:gd name="T67" fmla="*/ 78 h 83"/>
                <a:gd name="T68" fmla="*/ 11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8 w 76"/>
                <a:gd name="T77" fmla="*/ 78 h 83"/>
                <a:gd name="T78" fmla="*/ 41 w 76"/>
                <a:gd name="T79" fmla="*/ 78 h 83"/>
                <a:gd name="T80" fmla="*/ 45 w 76"/>
                <a:gd name="T81" fmla="*/ 76 h 83"/>
                <a:gd name="T82" fmla="*/ 55 w 76"/>
                <a:gd name="T83" fmla="*/ 67 h 83"/>
                <a:gd name="T84" fmla="*/ 55 w 76"/>
                <a:gd name="T85" fmla="*/ 64 h 83"/>
                <a:gd name="T86" fmla="*/ 61 w 76"/>
                <a:gd name="T87" fmla="*/ 59 h 83"/>
                <a:gd name="T88" fmla="*/ 61 w 76"/>
                <a:gd name="T89" fmla="*/ 57 h 83"/>
                <a:gd name="T90" fmla="*/ 63 w 76"/>
                <a:gd name="T91" fmla="*/ 55 h 83"/>
                <a:gd name="T92" fmla="*/ 63 w 76"/>
                <a:gd name="T93" fmla="*/ 49 h 83"/>
                <a:gd name="T94" fmla="*/ 66 w 76"/>
                <a:gd name="T95" fmla="*/ 46 h 83"/>
                <a:gd name="T96" fmla="*/ 66 w 76"/>
                <a:gd name="T97" fmla="*/ 44 h 83"/>
                <a:gd name="T98" fmla="*/ 68 w 76"/>
                <a:gd name="T99" fmla="*/ 39 h 83"/>
                <a:gd name="T100" fmla="*/ 68 w 76"/>
                <a:gd name="T101" fmla="*/ 34 h 83"/>
                <a:gd name="T102" fmla="*/ 71 w 76"/>
                <a:gd name="T103" fmla="*/ 30 h 83"/>
                <a:gd name="T104" fmla="*/ 71 w 76"/>
                <a:gd name="T105" fmla="*/ 21 h 83"/>
                <a:gd name="T106" fmla="*/ 74 w 76"/>
                <a:gd name="T107" fmla="*/ 19 h 83"/>
                <a:gd name="T108" fmla="*/ 74 w 76"/>
                <a:gd name="T109" fmla="*/ 10 h 83"/>
                <a:gd name="T110" fmla="*/ 75 w 76"/>
                <a:gd name="T111" fmla="*/ 7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1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0" y="10"/>
                  </a:lnTo>
                  <a:lnTo>
                    <a:pt x="47" y="12"/>
                  </a:lnTo>
                  <a:lnTo>
                    <a:pt x="45" y="12"/>
                  </a:lnTo>
                  <a:lnTo>
                    <a:pt x="43" y="14"/>
                  </a:lnTo>
                  <a:lnTo>
                    <a:pt x="38" y="17"/>
                  </a:lnTo>
                  <a:lnTo>
                    <a:pt x="36" y="19"/>
                  </a:lnTo>
                  <a:lnTo>
                    <a:pt x="33" y="19"/>
                  </a:lnTo>
                  <a:lnTo>
                    <a:pt x="28" y="24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3" y="32"/>
                  </a:lnTo>
                  <a:lnTo>
                    <a:pt x="13" y="34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7"/>
                  </a:lnTo>
                  <a:lnTo>
                    <a:pt x="63" y="55"/>
                  </a:lnTo>
                  <a:lnTo>
                    <a:pt x="63" y="49"/>
                  </a:lnTo>
                  <a:lnTo>
                    <a:pt x="66" y="46"/>
                  </a:lnTo>
                  <a:lnTo>
                    <a:pt x="66" y="44"/>
                  </a:lnTo>
                  <a:lnTo>
                    <a:pt x="68" y="39"/>
                  </a:lnTo>
                  <a:lnTo>
                    <a:pt x="68" y="34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5" name="Freeform 239"/>
            <p:cNvSpPr>
              <a:spLocks/>
            </p:cNvSpPr>
            <p:nvPr/>
          </p:nvSpPr>
          <p:spPr bwMode="auto">
            <a:xfrm>
              <a:off x="7200829" y="2482016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1 h 83"/>
                <a:gd name="T30" fmla="*/ 22 w 76"/>
                <a:gd name="T31" fmla="*/ 24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8 h 83"/>
                <a:gd name="T76" fmla="*/ 42 w 76"/>
                <a:gd name="T77" fmla="*/ 78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1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4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8"/>
                  </a:lnTo>
                  <a:lnTo>
                    <a:pt x="42" y="78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1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4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6" name="Freeform 241"/>
            <p:cNvSpPr>
              <a:spLocks/>
            </p:cNvSpPr>
            <p:nvPr/>
          </p:nvSpPr>
          <p:spPr bwMode="auto">
            <a:xfrm>
              <a:off x="5818339" y="2384367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3 w 76"/>
                <a:gd name="T17" fmla="*/ 10 h 83"/>
                <a:gd name="T18" fmla="*/ 50 w 76"/>
                <a:gd name="T19" fmla="*/ 10 h 83"/>
                <a:gd name="T20" fmla="*/ 45 w 76"/>
                <a:gd name="T21" fmla="*/ 12 h 83"/>
                <a:gd name="T22" fmla="*/ 42 w 76"/>
                <a:gd name="T23" fmla="*/ 14 h 83"/>
                <a:gd name="T24" fmla="*/ 39 w 76"/>
                <a:gd name="T25" fmla="*/ 14 h 83"/>
                <a:gd name="T26" fmla="*/ 37 w 76"/>
                <a:gd name="T27" fmla="*/ 17 h 83"/>
                <a:gd name="T28" fmla="*/ 32 w 76"/>
                <a:gd name="T29" fmla="*/ 19 h 83"/>
                <a:gd name="T30" fmla="*/ 30 w 76"/>
                <a:gd name="T31" fmla="*/ 19 h 83"/>
                <a:gd name="T32" fmla="*/ 22 w 76"/>
                <a:gd name="T33" fmla="*/ 25 h 83"/>
                <a:gd name="T34" fmla="*/ 20 w 76"/>
                <a:gd name="T35" fmla="*/ 25 h 83"/>
                <a:gd name="T36" fmla="*/ 9 w 76"/>
                <a:gd name="T37" fmla="*/ 34 h 83"/>
                <a:gd name="T38" fmla="*/ 7 w 76"/>
                <a:gd name="T39" fmla="*/ 34 h 83"/>
                <a:gd name="T40" fmla="*/ 7 w 76"/>
                <a:gd name="T41" fmla="*/ 37 h 83"/>
                <a:gd name="T42" fmla="*/ 4 w 76"/>
                <a:gd name="T43" fmla="*/ 39 h 83"/>
                <a:gd name="T44" fmla="*/ 4 w 76"/>
                <a:gd name="T45" fmla="*/ 42 h 83"/>
                <a:gd name="T46" fmla="*/ 1 w 76"/>
                <a:gd name="T47" fmla="*/ 46 h 83"/>
                <a:gd name="T48" fmla="*/ 1 w 76"/>
                <a:gd name="T49" fmla="*/ 52 h 83"/>
                <a:gd name="T50" fmla="*/ 0 w 76"/>
                <a:gd name="T51" fmla="*/ 55 h 83"/>
                <a:gd name="T52" fmla="*/ 0 w 76"/>
                <a:gd name="T53" fmla="*/ 69 h 83"/>
                <a:gd name="T54" fmla="*/ 1 w 76"/>
                <a:gd name="T55" fmla="*/ 71 h 83"/>
                <a:gd name="T56" fmla="*/ 1 w 76"/>
                <a:gd name="T57" fmla="*/ 74 h 83"/>
                <a:gd name="T58" fmla="*/ 9 w 76"/>
                <a:gd name="T59" fmla="*/ 80 h 83"/>
                <a:gd name="T60" fmla="*/ 12 w 76"/>
                <a:gd name="T61" fmla="*/ 80 h 83"/>
                <a:gd name="T62" fmla="*/ 12 w 76"/>
                <a:gd name="T63" fmla="*/ 82 h 83"/>
                <a:gd name="T64" fmla="*/ 30 w 76"/>
                <a:gd name="T65" fmla="*/ 82 h 83"/>
                <a:gd name="T66" fmla="*/ 32 w 76"/>
                <a:gd name="T67" fmla="*/ 80 h 83"/>
                <a:gd name="T68" fmla="*/ 34 w 76"/>
                <a:gd name="T69" fmla="*/ 80 h 83"/>
                <a:gd name="T70" fmla="*/ 37 w 76"/>
                <a:gd name="T71" fmla="*/ 77 h 83"/>
                <a:gd name="T72" fmla="*/ 42 w 76"/>
                <a:gd name="T73" fmla="*/ 77 h 83"/>
                <a:gd name="T74" fmla="*/ 53 w 76"/>
                <a:gd name="T75" fmla="*/ 69 h 83"/>
                <a:gd name="T76" fmla="*/ 53 w 76"/>
                <a:gd name="T77" fmla="*/ 67 h 83"/>
                <a:gd name="T78" fmla="*/ 55 w 76"/>
                <a:gd name="T79" fmla="*/ 67 h 83"/>
                <a:gd name="T80" fmla="*/ 58 w 76"/>
                <a:gd name="T81" fmla="*/ 64 h 83"/>
                <a:gd name="T82" fmla="*/ 58 w 76"/>
                <a:gd name="T83" fmla="*/ 62 h 83"/>
                <a:gd name="T84" fmla="*/ 61 w 76"/>
                <a:gd name="T85" fmla="*/ 59 h 83"/>
                <a:gd name="T86" fmla="*/ 61 w 76"/>
                <a:gd name="T87" fmla="*/ 55 h 83"/>
                <a:gd name="T88" fmla="*/ 62 w 76"/>
                <a:gd name="T89" fmla="*/ 52 h 83"/>
                <a:gd name="T90" fmla="*/ 62 w 76"/>
                <a:gd name="T91" fmla="*/ 50 h 83"/>
                <a:gd name="T92" fmla="*/ 64 w 76"/>
                <a:gd name="T93" fmla="*/ 49 h 83"/>
                <a:gd name="T94" fmla="*/ 64 w 76"/>
                <a:gd name="T95" fmla="*/ 44 h 83"/>
                <a:gd name="T96" fmla="*/ 67 w 76"/>
                <a:gd name="T97" fmla="*/ 42 h 83"/>
                <a:gd name="T98" fmla="*/ 67 w 76"/>
                <a:gd name="T99" fmla="*/ 34 h 83"/>
                <a:gd name="T100" fmla="*/ 70 w 76"/>
                <a:gd name="T101" fmla="*/ 32 h 83"/>
                <a:gd name="T102" fmla="*/ 70 w 76"/>
                <a:gd name="T103" fmla="*/ 27 h 83"/>
                <a:gd name="T104" fmla="*/ 72 w 76"/>
                <a:gd name="T105" fmla="*/ 23 h 83"/>
                <a:gd name="T106" fmla="*/ 72 w 76"/>
                <a:gd name="T107" fmla="*/ 12 h 83"/>
                <a:gd name="T108" fmla="*/ 75 w 76"/>
                <a:gd name="T109" fmla="*/ 10 h 83"/>
                <a:gd name="T110" fmla="*/ 75 w 76"/>
                <a:gd name="T1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3" y="10"/>
                  </a:lnTo>
                  <a:lnTo>
                    <a:pt x="50" y="10"/>
                  </a:lnTo>
                  <a:lnTo>
                    <a:pt x="45" y="12"/>
                  </a:lnTo>
                  <a:lnTo>
                    <a:pt x="42" y="14"/>
                  </a:lnTo>
                  <a:lnTo>
                    <a:pt x="39" y="14"/>
                  </a:lnTo>
                  <a:lnTo>
                    <a:pt x="37" y="17"/>
                  </a:lnTo>
                  <a:lnTo>
                    <a:pt x="32" y="19"/>
                  </a:lnTo>
                  <a:lnTo>
                    <a:pt x="30" y="19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6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1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50"/>
                  </a:lnTo>
                  <a:lnTo>
                    <a:pt x="64" y="49"/>
                  </a:lnTo>
                  <a:lnTo>
                    <a:pt x="64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7" name="Freeform 245"/>
            <p:cNvSpPr>
              <a:spLocks/>
            </p:cNvSpPr>
            <p:nvPr/>
          </p:nvSpPr>
          <p:spPr bwMode="auto">
            <a:xfrm>
              <a:off x="6971477" y="2820816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4 w 76"/>
                <a:gd name="T3" fmla="*/ 0 h 83"/>
                <a:gd name="T4" fmla="*/ 71 w 76"/>
                <a:gd name="T5" fmla="*/ 2 h 83"/>
                <a:gd name="T6" fmla="*/ 68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3 w 76"/>
                <a:gd name="T21" fmla="*/ 14 h 83"/>
                <a:gd name="T22" fmla="*/ 38 w 76"/>
                <a:gd name="T23" fmla="*/ 14 h 83"/>
                <a:gd name="T24" fmla="*/ 30 w 76"/>
                <a:gd name="T25" fmla="*/ 21 h 83"/>
                <a:gd name="T26" fmla="*/ 28 w 76"/>
                <a:gd name="T27" fmla="*/ 21 h 83"/>
                <a:gd name="T28" fmla="*/ 22 w 76"/>
                <a:gd name="T29" fmla="*/ 24 h 83"/>
                <a:gd name="T30" fmla="*/ 8 w 76"/>
                <a:gd name="T31" fmla="*/ 37 h 83"/>
                <a:gd name="T32" fmla="*/ 8 w 76"/>
                <a:gd name="T33" fmla="*/ 39 h 83"/>
                <a:gd name="T34" fmla="*/ 5 w 76"/>
                <a:gd name="T35" fmla="*/ 42 h 83"/>
                <a:gd name="T36" fmla="*/ 5 w 76"/>
                <a:gd name="T37" fmla="*/ 44 h 83"/>
                <a:gd name="T38" fmla="*/ 3 w 76"/>
                <a:gd name="T39" fmla="*/ 46 h 83"/>
                <a:gd name="T40" fmla="*/ 3 w 76"/>
                <a:gd name="T41" fmla="*/ 52 h 83"/>
                <a:gd name="T42" fmla="*/ 0 w 76"/>
                <a:gd name="T43" fmla="*/ 57 h 83"/>
                <a:gd name="T44" fmla="*/ 0 w 76"/>
                <a:gd name="T45" fmla="*/ 71 h 83"/>
                <a:gd name="T46" fmla="*/ 3 w 76"/>
                <a:gd name="T47" fmla="*/ 74 h 83"/>
                <a:gd name="T48" fmla="*/ 3 w 76"/>
                <a:gd name="T49" fmla="*/ 76 h 83"/>
                <a:gd name="T50" fmla="*/ 5 w 76"/>
                <a:gd name="T51" fmla="*/ 76 h 83"/>
                <a:gd name="T52" fmla="*/ 5 w 76"/>
                <a:gd name="T53" fmla="*/ 78 h 83"/>
                <a:gd name="T54" fmla="*/ 11 w 76"/>
                <a:gd name="T55" fmla="*/ 82 h 83"/>
                <a:gd name="T56" fmla="*/ 30 w 76"/>
                <a:gd name="T57" fmla="*/ 82 h 83"/>
                <a:gd name="T58" fmla="*/ 33 w 76"/>
                <a:gd name="T59" fmla="*/ 81 h 83"/>
                <a:gd name="T60" fmla="*/ 36 w 76"/>
                <a:gd name="T61" fmla="*/ 81 h 83"/>
                <a:gd name="T62" fmla="*/ 38 w 76"/>
                <a:gd name="T63" fmla="*/ 78 h 83"/>
                <a:gd name="T64" fmla="*/ 41 w 76"/>
                <a:gd name="T65" fmla="*/ 78 h 83"/>
                <a:gd name="T66" fmla="*/ 45 w 76"/>
                <a:gd name="T67" fmla="*/ 76 h 83"/>
                <a:gd name="T68" fmla="*/ 53 w 76"/>
                <a:gd name="T69" fmla="*/ 69 h 83"/>
                <a:gd name="T70" fmla="*/ 53 w 76"/>
                <a:gd name="T71" fmla="*/ 67 h 83"/>
                <a:gd name="T72" fmla="*/ 55 w 76"/>
                <a:gd name="T73" fmla="*/ 67 h 83"/>
                <a:gd name="T74" fmla="*/ 55 w 76"/>
                <a:gd name="T75" fmla="*/ 64 h 83"/>
                <a:gd name="T76" fmla="*/ 61 w 76"/>
                <a:gd name="T77" fmla="*/ 59 h 83"/>
                <a:gd name="T78" fmla="*/ 61 w 76"/>
                <a:gd name="T79" fmla="*/ 55 h 83"/>
                <a:gd name="T80" fmla="*/ 63 w 76"/>
                <a:gd name="T81" fmla="*/ 52 h 83"/>
                <a:gd name="T82" fmla="*/ 63 w 76"/>
                <a:gd name="T83" fmla="*/ 49 h 83"/>
                <a:gd name="T84" fmla="*/ 66 w 76"/>
                <a:gd name="T85" fmla="*/ 44 h 83"/>
                <a:gd name="T86" fmla="*/ 66 w 76"/>
                <a:gd name="T87" fmla="*/ 42 h 83"/>
                <a:gd name="T88" fmla="*/ 68 w 76"/>
                <a:gd name="T89" fmla="*/ 39 h 83"/>
                <a:gd name="T90" fmla="*/ 68 w 76"/>
                <a:gd name="T91" fmla="*/ 32 h 83"/>
                <a:gd name="T92" fmla="*/ 71 w 76"/>
                <a:gd name="T93" fmla="*/ 30 h 83"/>
                <a:gd name="T94" fmla="*/ 71 w 76"/>
                <a:gd name="T95" fmla="*/ 21 h 83"/>
                <a:gd name="T96" fmla="*/ 74 w 76"/>
                <a:gd name="T97" fmla="*/ 19 h 83"/>
                <a:gd name="T98" fmla="*/ 74 w 76"/>
                <a:gd name="T99" fmla="*/ 10 h 83"/>
                <a:gd name="T100" fmla="*/ 75 w 76"/>
                <a:gd name="T101" fmla="*/ 7 h 83"/>
                <a:gd name="T102" fmla="*/ 75 w 76"/>
                <a:gd name="T10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4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3" y="14"/>
                  </a:lnTo>
                  <a:lnTo>
                    <a:pt x="38" y="14"/>
                  </a:lnTo>
                  <a:lnTo>
                    <a:pt x="30" y="21"/>
                  </a:lnTo>
                  <a:lnTo>
                    <a:pt x="28" y="21"/>
                  </a:lnTo>
                  <a:lnTo>
                    <a:pt x="22" y="24"/>
                  </a:lnTo>
                  <a:lnTo>
                    <a:pt x="8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7"/>
                  </a:lnTo>
                  <a:lnTo>
                    <a:pt x="0" y="71"/>
                  </a:lnTo>
                  <a:lnTo>
                    <a:pt x="3" y="74"/>
                  </a:lnTo>
                  <a:lnTo>
                    <a:pt x="3" y="76"/>
                  </a:lnTo>
                  <a:lnTo>
                    <a:pt x="5" y="76"/>
                  </a:lnTo>
                  <a:lnTo>
                    <a:pt x="5" y="78"/>
                  </a:lnTo>
                  <a:lnTo>
                    <a:pt x="11" y="82"/>
                  </a:lnTo>
                  <a:lnTo>
                    <a:pt x="30" y="82"/>
                  </a:lnTo>
                  <a:lnTo>
                    <a:pt x="33" y="81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8"/>
                  </a:lnTo>
                  <a:lnTo>
                    <a:pt x="45" y="76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8" y="39"/>
                  </a:lnTo>
                  <a:lnTo>
                    <a:pt x="68" y="32"/>
                  </a:lnTo>
                  <a:lnTo>
                    <a:pt x="71" y="30"/>
                  </a:lnTo>
                  <a:lnTo>
                    <a:pt x="71" y="21"/>
                  </a:lnTo>
                  <a:lnTo>
                    <a:pt x="74" y="19"/>
                  </a:lnTo>
                  <a:lnTo>
                    <a:pt x="74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8" name="Freeform 191"/>
            <p:cNvSpPr>
              <a:spLocks/>
            </p:cNvSpPr>
            <p:nvPr/>
          </p:nvSpPr>
          <p:spPr bwMode="auto">
            <a:xfrm>
              <a:off x="8013987" y="2458188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1 h 83"/>
                <a:gd name="T6" fmla="*/ 67 w 76"/>
                <a:gd name="T7" fmla="*/ 1 h 83"/>
                <a:gd name="T8" fmla="*/ 66 w 76"/>
                <a:gd name="T9" fmla="*/ 4 h 83"/>
                <a:gd name="T10" fmla="*/ 63 w 76"/>
                <a:gd name="T11" fmla="*/ 4 h 83"/>
                <a:gd name="T12" fmla="*/ 61 w 76"/>
                <a:gd name="T13" fmla="*/ 6 h 83"/>
                <a:gd name="T14" fmla="*/ 58 w 76"/>
                <a:gd name="T15" fmla="*/ 6 h 83"/>
                <a:gd name="T16" fmla="*/ 55 w 76"/>
                <a:gd name="T17" fmla="*/ 8 h 83"/>
                <a:gd name="T18" fmla="*/ 50 w 76"/>
                <a:gd name="T19" fmla="*/ 8 h 83"/>
                <a:gd name="T20" fmla="*/ 47 w 76"/>
                <a:gd name="T21" fmla="*/ 11 h 83"/>
                <a:gd name="T22" fmla="*/ 45 w 76"/>
                <a:gd name="T23" fmla="*/ 11 h 83"/>
                <a:gd name="T24" fmla="*/ 42 w 76"/>
                <a:gd name="T25" fmla="*/ 13 h 83"/>
                <a:gd name="T26" fmla="*/ 37 w 76"/>
                <a:gd name="T27" fmla="*/ 15 h 83"/>
                <a:gd name="T28" fmla="*/ 36 w 76"/>
                <a:gd name="T29" fmla="*/ 18 h 83"/>
                <a:gd name="T30" fmla="*/ 33 w 76"/>
                <a:gd name="T31" fmla="*/ 18 h 83"/>
                <a:gd name="T32" fmla="*/ 28 w 76"/>
                <a:gd name="T33" fmla="*/ 23 h 83"/>
                <a:gd name="T34" fmla="*/ 22 w 76"/>
                <a:gd name="T35" fmla="*/ 25 h 83"/>
                <a:gd name="T36" fmla="*/ 20 w 76"/>
                <a:gd name="T37" fmla="*/ 25 h 83"/>
                <a:gd name="T38" fmla="*/ 12 w 76"/>
                <a:gd name="T39" fmla="*/ 31 h 83"/>
                <a:gd name="T40" fmla="*/ 12 w 76"/>
                <a:gd name="T41" fmla="*/ 33 h 83"/>
                <a:gd name="T42" fmla="*/ 9 w 76"/>
                <a:gd name="T43" fmla="*/ 36 h 83"/>
                <a:gd name="T44" fmla="*/ 7 w 76"/>
                <a:gd name="T45" fmla="*/ 36 h 83"/>
                <a:gd name="T46" fmla="*/ 7 w 76"/>
                <a:gd name="T47" fmla="*/ 38 h 83"/>
                <a:gd name="T48" fmla="*/ 5 w 76"/>
                <a:gd name="T49" fmla="*/ 40 h 83"/>
                <a:gd name="T50" fmla="*/ 5 w 76"/>
                <a:gd name="T51" fmla="*/ 43 h 83"/>
                <a:gd name="T52" fmla="*/ 3 w 76"/>
                <a:gd name="T53" fmla="*/ 45 h 83"/>
                <a:gd name="T54" fmla="*/ 3 w 76"/>
                <a:gd name="T55" fmla="*/ 52 h 83"/>
                <a:gd name="T56" fmla="*/ 0 w 76"/>
                <a:gd name="T57" fmla="*/ 56 h 83"/>
                <a:gd name="T58" fmla="*/ 0 w 76"/>
                <a:gd name="T59" fmla="*/ 70 h 83"/>
                <a:gd name="T60" fmla="*/ 3 w 76"/>
                <a:gd name="T61" fmla="*/ 72 h 83"/>
                <a:gd name="T62" fmla="*/ 3 w 76"/>
                <a:gd name="T63" fmla="*/ 75 h 83"/>
                <a:gd name="T64" fmla="*/ 5 w 76"/>
                <a:gd name="T65" fmla="*/ 75 h 83"/>
                <a:gd name="T66" fmla="*/ 5 w 76"/>
                <a:gd name="T67" fmla="*/ 77 h 83"/>
                <a:gd name="T68" fmla="*/ 9 w 76"/>
                <a:gd name="T69" fmla="*/ 82 h 83"/>
                <a:gd name="T70" fmla="*/ 30 w 76"/>
                <a:gd name="T71" fmla="*/ 82 h 83"/>
                <a:gd name="T72" fmla="*/ 33 w 76"/>
                <a:gd name="T73" fmla="*/ 80 h 83"/>
                <a:gd name="T74" fmla="*/ 36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5 w 76"/>
                <a:gd name="T83" fmla="*/ 65 h 83"/>
                <a:gd name="T84" fmla="*/ 55 w 76"/>
                <a:gd name="T85" fmla="*/ 63 h 83"/>
                <a:gd name="T86" fmla="*/ 61 w 76"/>
                <a:gd name="T87" fmla="*/ 58 h 83"/>
                <a:gd name="T88" fmla="*/ 61 w 76"/>
                <a:gd name="T89" fmla="*/ 56 h 83"/>
                <a:gd name="T90" fmla="*/ 63 w 76"/>
                <a:gd name="T91" fmla="*/ 55 h 83"/>
                <a:gd name="T92" fmla="*/ 63 w 76"/>
                <a:gd name="T93" fmla="*/ 48 h 83"/>
                <a:gd name="T94" fmla="*/ 66 w 76"/>
                <a:gd name="T95" fmla="*/ 45 h 83"/>
                <a:gd name="T96" fmla="*/ 66 w 76"/>
                <a:gd name="T97" fmla="*/ 43 h 83"/>
                <a:gd name="T98" fmla="*/ 67 w 76"/>
                <a:gd name="T99" fmla="*/ 38 h 83"/>
                <a:gd name="T100" fmla="*/ 67 w 76"/>
                <a:gd name="T101" fmla="*/ 33 h 83"/>
                <a:gd name="T102" fmla="*/ 70 w 76"/>
                <a:gd name="T103" fmla="*/ 29 h 83"/>
                <a:gd name="T104" fmla="*/ 70 w 76"/>
                <a:gd name="T105" fmla="*/ 20 h 83"/>
                <a:gd name="T106" fmla="*/ 72 w 76"/>
                <a:gd name="T107" fmla="*/ 18 h 83"/>
                <a:gd name="T108" fmla="*/ 72 w 76"/>
                <a:gd name="T109" fmla="*/ 8 h 83"/>
                <a:gd name="T110" fmla="*/ 75 w 76"/>
                <a:gd name="T111" fmla="*/ 6 h 83"/>
                <a:gd name="T112" fmla="*/ 75 w 76"/>
                <a:gd name="T113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1"/>
                  </a:lnTo>
                  <a:lnTo>
                    <a:pt x="67" y="1"/>
                  </a:lnTo>
                  <a:lnTo>
                    <a:pt x="66" y="4"/>
                  </a:lnTo>
                  <a:lnTo>
                    <a:pt x="63" y="4"/>
                  </a:lnTo>
                  <a:lnTo>
                    <a:pt x="61" y="6"/>
                  </a:lnTo>
                  <a:lnTo>
                    <a:pt x="58" y="6"/>
                  </a:lnTo>
                  <a:lnTo>
                    <a:pt x="55" y="8"/>
                  </a:lnTo>
                  <a:lnTo>
                    <a:pt x="50" y="8"/>
                  </a:lnTo>
                  <a:lnTo>
                    <a:pt x="47" y="11"/>
                  </a:lnTo>
                  <a:lnTo>
                    <a:pt x="45" y="11"/>
                  </a:lnTo>
                  <a:lnTo>
                    <a:pt x="42" y="13"/>
                  </a:lnTo>
                  <a:lnTo>
                    <a:pt x="37" y="15"/>
                  </a:lnTo>
                  <a:lnTo>
                    <a:pt x="36" y="18"/>
                  </a:lnTo>
                  <a:lnTo>
                    <a:pt x="33" y="18"/>
                  </a:lnTo>
                  <a:lnTo>
                    <a:pt x="28" y="23"/>
                  </a:lnTo>
                  <a:lnTo>
                    <a:pt x="22" y="25"/>
                  </a:lnTo>
                  <a:lnTo>
                    <a:pt x="20" y="25"/>
                  </a:lnTo>
                  <a:lnTo>
                    <a:pt x="12" y="31"/>
                  </a:lnTo>
                  <a:lnTo>
                    <a:pt x="12" y="33"/>
                  </a:lnTo>
                  <a:lnTo>
                    <a:pt x="9" y="36"/>
                  </a:lnTo>
                  <a:lnTo>
                    <a:pt x="7" y="36"/>
                  </a:lnTo>
                  <a:lnTo>
                    <a:pt x="7" y="38"/>
                  </a:lnTo>
                  <a:lnTo>
                    <a:pt x="5" y="40"/>
                  </a:lnTo>
                  <a:lnTo>
                    <a:pt x="5" y="43"/>
                  </a:lnTo>
                  <a:lnTo>
                    <a:pt x="3" y="45"/>
                  </a:lnTo>
                  <a:lnTo>
                    <a:pt x="3" y="52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5"/>
                  </a:lnTo>
                  <a:lnTo>
                    <a:pt x="5" y="75"/>
                  </a:lnTo>
                  <a:lnTo>
                    <a:pt x="5" y="77"/>
                  </a:lnTo>
                  <a:lnTo>
                    <a:pt x="9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5" y="65"/>
                  </a:lnTo>
                  <a:lnTo>
                    <a:pt x="55" y="63"/>
                  </a:lnTo>
                  <a:lnTo>
                    <a:pt x="61" y="58"/>
                  </a:lnTo>
                  <a:lnTo>
                    <a:pt x="61" y="56"/>
                  </a:lnTo>
                  <a:lnTo>
                    <a:pt x="63" y="55"/>
                  </a:lnTo>
                  <a:lnTo>
                    <a:pt x="63" y="48"/>
                  </a:lnTo>
                  <a:lnTo>
                    <a:pt x="66" y="45"/>
                  </a:lnTo>
                  <a:lnTo>
                    <a:pt x="66" y="43"/>
                  </a:lnTo>
                  <a:lnTo>
                    <a:pt x="67" y="38"/>
                  </a:lnTo>
                  <a:lnTo>
                    <a:pt x="67" y="33"/>
                  </a:lnTo>
                  <a:lnTo>
                    <a:pt x="70" y="29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8"/>
                  </a:lnTo>
                  <a:lnTo>
                    <a:pt x="75" y="6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69" name="Freeform 192"/>
            <p:cNvSpPr>
              <a:spLocks/>
            </p:cNvSpPr>
            <p:nvPr/>
          </p:nvSpPr>
          <p:spPr bwMode="auto">
            <a:xfrm>
              <a:off x="8414307" y="2484065"/>
              <a:ext cx="107898" cy="135252"/>
            </a:xfrm>
            <a:custGeom>
              <a:avLst/>
              <a:gdLst>
                <a:gd name="T0" fmla="*/ 76 w 77"/>
                <a:gd name="T1" fmla="*/ 0 h 85"/>
                <a:gd name="T2" fmla="*/ 73 w 77"/>
                <a:gd name="T3" fmla="*/ 0 h 85"/>
                <a:gd name="T4" fmla="*/ 71 w 77"/>
                <a:gd name="T5" fmla="*/ 2 h 85"/>
                <a:gd name="T6" fmla="*/ 68 w 77"/>
                <a:gd name="T7" fmla="*/ 2 h 85"/>
                <a:gd name="T8" fmla="*/ 66 w 77"/>
                <a:gd name="T9" fmla="*/ 5 h 85"/>
                <a:gd name="T10" fmla="*/ 63 w 77"/>
                <a:gd name="T11" fmla="*/ 5 h 85"/>
                <a:gd name="T12" fmla="*/ 60 w 77"/>
                <a:gd name="T13" fmla="*/ 7 h 85"/>
                <a:gd name="T14" fmla="*/ 58 w 77"/>
                <a:gd name="T15" fmla="*/ 7 h 85"/>
                <a:gd name="T16" fmla="*/ 55 w 77"/>
                <a:gd name="T17" fmla="*/ 10 h 85"/>
                <a:gd name="T18" fmla="*/ 52 w 77"/>
                <a:gd name="T19" fmla="*/ 10 h 85"/>
                <a:gd name="T20" fmla="*/ 51 w 77"/>
                <a:gd name="T21" fmla="*/ 12 h 85"/>
                <a:gd name="T22" fmla="*/ 46 w 77"/>
                <a:gd name="T23" fmla="*/ 12 h 85"/>
                <a:gd name="T24" fmla="*/ 38 w 77"/>
                <a:gd name="T25" fmla="*/ 19 h 85"/>
                <a:gd name="T26" fmla="*/ 33 w 77"/>
                <a:gd name="T27" fmla="*/ 19 h 85"/>
                <a:gd name="T28" fmla="*/ 25 w 77"/>
                <a:gd name="T29" fmla="*/ 26 h 85"/>
                <a:gd name="T30" fmla="*/ 22 w 77"/>
                <a:gd name="T31" fmla="*/ 26 h 85"/>
                <a:gd name="T32" fmla="*/ 10 w 77"/>
                <a:gd name="T33" fmla="*/ 37 h 85"/>
                <a:gd name="T34" fmla="*/ 8 w 77"/>
                <a:gd name="T35" fmla="*/ 37 h 85"/>
                <a:gd name="T36" fmla="*/ 8 w 77"/>
                <a:gd name="T37" fmla="*/ 40 h 85"/>
                <a:gd name="T38" fmla="*/ 5 w 77"/>
                <a:gd name="T39" fmla="*/ 42 h 85"/>
                <a:gd name="T40" fmla="*/ 5 w 77"/>
                <a:gd name="T41" fmla="*/ 44 h 85"/>
                <a:gd name="T42" fmla="*/ 3 w 77"/>
                <a:gd name="T43" fmla="*/ 47 h 85"/>
                <a:gd name="T44" fmla="*/ 3 w 77"/>
                <a:gd name="T45" fmla="*/ 54 h 85"/>
                <a:gd name="T46" fmla="*/ 0 w 77"/>
                <a:gd name="T47" fmla="*/ 58 h 85"/>
                <a:gd name="T48" fmla="*/ 0 w 77"/>
                <a:gd name="T49" fmla="*/ 70 h 85"/>
                <a:gd name="T50" fmla="*/ 3 w 77"/>
                <a:gd name="T51" fmla="*/ 72 h 85"/>
                <a:gd name="T52" fmla="*/ 3 w 77"/>
                <a:gd name="T53" fmla="*/ 77 h 85"/>
                <a:gd name="T54" fmla="*/ 5 w 77"/>
                <a:gd name="T55" fmla="*/ 77 h 85"/>
                <a:gd name="T56" fmla="*/ 8 w 77"/>
                <a:gd name="T57" fmla="*/ 79 h 85"/>
                <a:gd name="T58" fmla="*/ 8 w 77"/>
                <a:gd name="T59" fmla="*/ 82 h 85"/>
                <a:gd name="T60" fmla="*/ 10 w 77"/>
                <a:gd name="T61" fmla="*/ 82 h 85"/>
                <a:gd name="T62" fmla="*/ 13 w 77"/>
                <a:gd name="T63" fmla="*/ 84 h 85"/>
                <a:gd name="T64" fmla="*/ 30 w 77"/>
                <a:gd name="T65" fmla="*/ 84 h 85"/>
                <a:gd name="T66" fmla="*/ 33 w 77"/>
                <a:gd name="T67" fmla="*/ 82 h 85"/>
                <a:gd name="T68" fmla="*/ 35 w 77"/>
                <a:gd name="T69" fmla="*/ 82 h 85"/>
                <a:gd name="T70" fmla="*/ 38 w 77"/>
                <a:gd name="T71" fmla="*/ 79 h 85"/>
                <a:gd name="T72" fmla="*/ 43 w 77"/>
                <a:gd name="T73" fmla="*/ 79 h 85"/>
                <a:gd name="T74" fmla="*/ 58 w 77"/>
                <a:gd name="T75" fmla="*/ 65 h 85"/>
                <a:gd name="T76" fmla="*/ 58 w 77"/>
                <a:gd name="T77" fmla="*/ 62 h 85"/>
                <a:gd name="T78" fmla="*/ 60 w 77"/>
                <a:gd name="T79" fmla="*/ 60 h 85"/>
                <a:gd name="T80" fmla="*/ 60 w 77"/>
                <a:gd name="T81" fmla="*/ 58 h 85"/>
                <a:gd name="T82" fmla="*/ 63 w 77"/>
                <a:gd name="T83" fmla="*/ 56 h 85"/>
                <a:gd name="T84" fmla="*/ 63 w 77"/>
                <a:gd name="T85" fmla="*/ 52 h 85"/>
                <a:gd name="T86" fmla="*/ 66 w 77"/>
                <a:gd name="T87" fmla="*/ 49 h 85"/>
                <a:gd name="T88" fmla="*/ 66 w 77"/>
                <a:gd name="T89" fmla="*/ 47 h 85"/>
                <a:gd name="T90" fmla="*/ 68 w 77"/>
                <a:gd name="T91" fmla="*/ 44 h 85"/>
                <a:gd name="T92" fmla="*/ 68 w 77"/>
                <a:gd name="T93" fmla="*/ 37 h 85"/>
                <a:gd name="T94" fmla="*/ 71 w 77"/>
                <a:gd name="T95" fmla="*/ 35 h 85"/>
                <a:gd name="T96" fmla="*/ 71 w 77"/>
                <a:gd name="T97" fmla="*/ 28 h 85"/>
                <a:gd name="T98" fmla="*/ 73 w 77"/>
                <a:gd name="T99" fmla="*/ 26 h 85"/>
                <a:gd name="T100" fmla="*/ 73 w 77"/>
                <a:gd name="T101" fmla="*/ 12 h 85"/>
                <a:gd name="T102" fmla="*/ 76 w 77"/>
                <a:gd name="T103" fmla="*/ 10 h 85"/>
                <a:gd name="T104" fmla="*/ 76 w 77"/>
                <a:gd name="T10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" h="85">
                  <a:moveTo>
                    <a:pt x="76" y="0"/>
                  </a:moveTo>
                  <a:lnTo>
                    <a:pt x="73" y="0"/>
                  </a:lnTo>
                  <a:lnTo>
                    <a:pt x="71" y="2"/>
                  </a:lnTo>
                  <a:lnTo>
                    <a:pt x="68" y="2"/>
                  </a:lnTo>
                  <a:lnTo>
                    <a:pt x="66" y="5"/>
                  </a:lnTo>
                  <a:lnTo>
                    <a:pt x="63" y="5"/>
                  </a:lnTo>
                  <a:lnTo>
                    <a:pt x="60" y="7"/>
                  </a:lnTo>
                  <a:lnTo>
                    <a:pt x="58" y="7"/>
                  </a:lnTo>
                  <a:lnTo>
                    <a:pt x="55" y="10"/>
                  </a:lnTo>
                  <a:lnTo>
                    <a:pt x="52" y="10"/>
                  </a:lnTo>
                  <a:lnTo>
                    <a:pt x="51" y="12"/>
                  </a:lnTo>
                  <a:lnTo>
                    <a:pt x="46" y="12"/>
                  </a:lnTo>
                  <a:lnTo>
                    <a:pt x="38" y="19"/>
                  </a:lnTo>
                  <a:lnTo>
                    <a:pt x="33" y="19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10" y="37"/>
                  </a:lnTo>
                  <a:lnTo>
                    <a:pt x="8" y="37"/>
                  </a:lnTo>
                  <a:lnTo>
                    <a:pt x="8" y="40"/>
                  </a:lnTo>
                  <a:lnTo>
                    <a:pt x="5" y="42"/>
                  </a:lnTo>
                  <a:lnTo>
                    <a:pt x="5" y="44"/>
                  </a:lnTo>
                  <a:lnTo>
                    <a:pt x="3" y="47"/>
                  </a:lnTo>
                  <a:lnTo>
                    <a:pt x="3" y="54"/>
                  </a:lnTo>
                  <a:lnTo>
                    <a:pt x="0" y="58"/>
                  </a:lnTo>
                  <a:lnTo>
                    <a:pt x="0" y="70"/>
                  </a:lnTo>
                  <a:lnTo>
                    <a:pt x="3" y="72"/>
                  </a:lnTo>
                  <a:lnTo>
                    <a:pt x="3" y="77"/>
                  </a:lnTo>
                  <a:lnTo>
                    <a:pt x="5" y="77"/>
                  </a:lnTo>
                  <a:lnTo>
                    <a:pt x="8" y="79"/>
                  </a:lnTo>
                  <a:lnTo>
                    <a:pt x="8" y="82"/>
                  </a:lnTo>
                  <a:lnTo>
                    <a:pt x="10" y="82"/>
                  </a:lnTo>
                  <a:lnTo>
                    <a:pt x="13" y="84"/>
                  </a:lnTo>
                  <a:lnTo>
                    <a:pt x="30" y="84"/>
                  </a:lnTo>
                  <a:lnTo>
                    <a:pt x="33" y="82"/>
                  </a:lnTo>
                  <a:lnTo>
                    <a:pt x="35" y="82"/>
                  </a:lnTo>
                  <a:lnTo>
                    <a:pt x="38" y="79"/>
                  </a:lnTo>
                  <a:lnTo>
                    <a:pt x="43" y="79"/>
                  </a:lnTo>
                  <a:lnTo>
                    <a:pt x="58" y="65"/>
                  </a:lnTo>
                  <a:lnTo>
                    <a:pt x="58" y="62"/>
                  </a:lnTo>
                  <a:lnTo>
                    <a:pt x="60" y="60"/>
                  </a:lnTo>
                  <a:lnTo>
                    <a:pt x="60" y="58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6" y="49"/>
                  </a:lnTo>
                  <a:lnTo>
                    <a:pt x="66" y="47"/>
                  </a:lnTo>
                  <a:lnTo>
                    <a:pt x="68" y="44"/>
                  </a:lnTo>
                  <a:lnTo>
                    <a:pt x="68" y="37"/>
                  </a:lnTo>
                  <a:lnTo>
                    <a:pt x="71" y="35"/>
                  </a:lnTo>
                  <a:lnTo>
                    <a:pt x="71" y="28"/>
                  </a:lnTo>
                  <a:lnTo>
                    <a:pt x="73" y="26"/>
                  </a:lnTo>
                  <a:lnTo>
                    <a:pt x="73" y="12"/>
                  </a:lnTo>
                  <a:lnTo>
                    <a:pt x="76" y="10"/>
                  </a:lnTo>
                  <a:lnTo>
                    <a:pt x="76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70" name="Freeform 198"/>
            <p:cNvSpPr>
              <a:spLocks/>
            </p:cNvSpPr>
            <p:nvPr/>
          </p:nvSpPr>
          <p:spPr bwMode="auto">
            <a:xfrm>
              <a:off x="7468517" y="2662026"/>
              <a:ext cx="106497" cy="132070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6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3 w 76"/>
                <a:gd name="T25" fmla="*/ 19 h 83"/>
                <a:gd name="T26" fmla="*/ 30 w 76"/>
                <a:gd name="T27" fmla="*/ 19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5 w 76"/>
                <a:gd name="T47" fmla="*/ 39 h 83"/>
                <a:gd name="T48" fmla="*/ 5 w 76"/>
                <a:gd name="T49" fmla="*/ 42 h 83"/>
                <a:gd name="T50" fmla="*/ 3 w 76"/>
                <a:gd name="T51" fmla="*/ 46 h 83"/>
                <a:gd name="T52" fmla="*/ 3 w 76"/>
                <a:gd name="T53" fmla="*/ 52 h 83"/>
                <a:gd name="T54" fmla="*/ 0 w 76"/>
                <a:gd name="T55" fmla="*/ 55 h 83"/>
                <a:gd name="T56" fmla="*/ 0 w 76"/>
                <a:gd name="T57" fmla="*/ 69 h 83"/>
                <a:gd name="T58" fmla="*/ 3 w 76"/>
                <a:gd name="T59" fmla="*/ 71 h 83"/>
                <a:gd name="T60" fmla="*/ 3 w 76"/>
                <a:gd name="T61" fmla="*/ 74 h 83"/>
                <a:gd name="T62" fmla="*/ 9 w 76"/>
                <a:gd name="T63" fmla="*/ 80 h 83"/>
                <a:gd name="T64" fmla="*/ 12 w 76"/>
                <a:gd name="T65" fmla="*/ 80 h 83"/>
                <a:gd name="T66" fmla="*/ 12 w 76"/>
                <a:gd name="T67" fmla="*/ 82 h 83"/>
                <a:gd name="T68" fmla="*/ 30 w 76"/>
                <a:gd name="T69" fmla="*/ 82 h 83"/>
                <a:gd name="T70" fmla="*/ 33 w 76"/>
                <a:gd name="T71" fmla="*/ 80 h 83"/>
                <a:gd name="T72" fmla="*/ 36 w 76"/>
                <a:gd name="T73" fmla="*/ 80 h 83"/>
                <a:gd name="T74" fmla="*/ 37 w 76"/>
                <a:gd name="T75" fmla="*/ 77 h 83"/>
                <a:gd name="T76" fmla="*/ 42 w 76"/>
                <a:gd name="T77" fmla="*/ 77 h 83"/>
                <a:gd name="T78" fmla="*/ 53 w 76"/>
                <a:gd name="T79" fmla="*/ 69 h 83"/>
                <a:gd name="T80" fmla="*/ 53 w 76"/>
                <a:gd name="T81" fmla="*/ 67 h 83"/>
                <a:gd name="T82" fmla="*/ 55 w 76"/>
                <a:gd name="T83" fmla="*/ 67 h 83"/>
                <a:gd name="T84" fmla="*/ 58 w 76"/>
                <a:gd name="T85" fmla="*/ 64 h 83"/>
                <a:gd name="T86" fmla="*/ 58 w 76"/>
                <a:gd name="T87" fmla="*/ 62 h 83"/>
                <a:gd name="T88" fmla="*/ 61 w 76"/>
                <a:gd name="T89" fmla="*/ 59 h 83"/>
                <a:gd name="T90" fmla="*/ 61 w 76"/>
                <a:gd name="T91" fmla="*/ 55 h 83"/>
                <a:gd name="T92" fmla="*/ 63 w 76"/>
                <a:gd name="T93" fmla="*/ 52 h 83"/>
                <a:gd name="T94" fmla="*/ 63 w 76"/>
                <a:gd name="T95" fmla="*/ 50 h 83"/>
                <a:gd name="T96" fmla="*/ 66 w 76"/>
                <a:gd name="T97" fmla="*/ 49 h 83"/>
                <a:gd name="T98" fmla="*/ 66 w 76"/>
                <a:gd name="T99" fmla="*/ 44 h 83"/>
                <a:gd name="T100" fmla="*/ 67 w 76"/>
                <a:gd name="T101" fmla="*/ 42 h 83"/>
                <a:gd name="T102" fmla="*/ 67 w 76"/>
                <a:gd name="T103" fmla="*/ 34 h 83"/>
                <a:gd name="T104" fmla="*/ 70 w 76"/>
                <a:gd name="T105" fmla="*/ 32 h 83"/>
                <a:gd name="T106" fmla="*/ 70 w 76"/>
                <a:gd name="T107" fmla="*/ 27 h 83"/>
                <a:gd name="T108" fmla="*/ 72 w 76"/>
                <a:gd name="T109" fmla="*/ 23 h 83"/>
                <a:gd name="T110" fmla="*/ 72 w 76"/>
                <a:gd name="T111" fmla="*/ 12 h 83"/>
                <a:gd name="T112" fmla="*/ 75 w 76"/>
                <a:gd name="T113" fmla="*/ 10 h 83"/>
                <a:gd name="T114" fmla="*/ 75 w 76"/>
                <a:gd name="T1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6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3" y="19"/>
                  </a:lnTo>
                  <a:lnTo>
                    <a:pt x="30" y="19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5" y="39"/>
                  </a:lnTo>
                  <a:lnTo>
                    <a:pt x="5" y="42"/>
                  </a:lnTo>
                  <a:lnTo>
                    <a:pt x="3" y="46"/>
                  </a:lnTo>
                  <a:lnTo>
                    <a:pt x="3" y="52"/>
                  </a:lnTo>
                  <a:lnTo>
                    <a:pt x="0" y="55"/>
                  </a:lnTo>
                  <a:lnTo>
                    <a:pt x="0" y="69"/>
                  </a:lnTo>
                  <a:lnTo>
                    <a:pt x="3" y="71"/>
                  </a:lnTo>
                  <a:lnTo>
                    <a:pt x="3" y="74"/>
                  </a:lnTo>
                  <a:lnTo>
                    <a:pt x="9" y="80"/>
                  </a:lnTo>
                  <a:lnTo>
                    <a:pt x="12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3" y="80"/>
                  </a:lnTo>
                  <a:lnTo>
                    <a:pt x="36" y="80"/>
                  </a:lnTo>
                  <a:lnTo>
                    <a:pt x="37" y="77"/>
                  </a:lnTo>
                  <a:lnTo>
                    <a:pt x="42" y="77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8" y="64"/>
                  </a:lnTo>
                  <a:lnTo>
                    <a:pt x="58" y="62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3" y="52"/>
                  </a:lnTo>
                  <a:lnTo>
                    <a:pt x="63" y="50"/>
                  </a:lnTo>
                  <a:lnTo>
                    <a:pt x="66" y="49"/>
                  </a:lnTo>
                  <a:lnTo>
                    <a:pt x="66" y="44"/>
                  </a:lnTo>
                  <a:lnTo>
                    <a:pt x="67" y="42"/>
                  </a:lnTo>
                  <a:lnTo>
                    <a:pt x="67" y="34"/>
                  </a:lnTo>
                  <a:lnTo>
                    <a:pt x="70" y="32"/>
                  </a:lnTo>
                  <a:lnTo>
                    <a:pt x="70" y="27"/>
                  </a:lnTo>
                  <a:lnTo>
                    <a:pt x="72" y="23"/>
                  </a:lnTo>
                  <a:lnTo>
                    <a:pt x="72" y="12"/>
                  </a:lnTo>
                  <a:lnTo>
                    <a:pt x="75" y="10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271" name="Freeform 233"/>
            <p:cNvSpPr>
              <a:spLocks/>
            </p:cNvSpPr>
            <p:nvPr/>
          </p:nvSpPr>
          <p:spPr bwMode="auto">
            <a:xfrm>
              <a:off x="6989754" y="2406592"/>
              <a:ext cx="120650" cy="131763"/>
            </a:xfrm>
            <a:custGeom>
              <a:avLst/>
              <a:gdLst>
                <a:gd name="T0" fmla="*/ 75 w 76"/>
                <a:gd name="T1" fmla="*/ 0 h 83"/>
                <a:gd name="T2" fmla="*/ 72 w 76"/>
                <a:gd name="T3" fmla="*/ 0 h 83"/>
                <a:gd name="T4" fmla="*/ 70 w 76"/>
                <a:gd name="T5" fmla="*/ 2 h 83"/>
                <a:gd name="T6" fmla="*/ 67 w 76"/>
                <a:gd name="T7" fmla="*/ 2 h 83"/>
                <a:gd name="T8" fmla="*/ 64 w 76"/>
                <a:gd name="T9" fmla="*/ 5 h 83"/>
                <a:gd name="T10" fmla="*/ 61 w 76"/>
                <a:gd name="T11" fmla="*/ 5 h 83"/>
                <a:gd name="T12" fmla="*/ 58 w 76"/>
                <a:gd name="T13" fmla="*/ 7 h 83"/>
                <a:gd name="T14" fmla="*/ 55 w 76"/>
                <a:gd name="T15" fmla="*/ 7 h 83"/>
                <a:gd name="T16" fmla="*/ 50 w 76"/>
                <a:gd name="T17" fmla="*/ 10 h 83"/>
                <a:gd name="T18" fmla="*/ 47 w 76"/>
                <a:gd name="T19" fmla="*/ 10 h 83"/>
                <a:gd name="T20" fmla="*/ 42 w 76"/>
                <a:gd name="T21" fmla="*/ 14 h 83"/>
                <a:gd name="T22" fmla="*/ 37 w 76"/>
                <a:gd name="T23" fmla="*/ 14 h 83"/>
                <a:gd name="T24" fmla="*/ 32 w 76"/>
                <a:gd name="T25" fmla="*/ 18 h 83"/>
                <a:gd name="T26" fmla="*/ 30 w 76"/>
                <a:gd name="T27" fmla="*/ 18 h 83"/>
                <a:gd name="T28" fmla="*/ 28 w 76"/>
                <a:gd name="T29" fmla="*/ 20 h 83"/>
                <a:gd name="T30" fmla="*/ 22 w 76"/>
                <a:gd name="T31" fmla="*/ 23 h 83"/>
                <a:gd name="T32" fmla="*/ 20 w 76"/>
                <a:gd name="T33" fmla="*/ 25 h 83"/>
                <a:gd name="T34" fmla="*/ 17 w 76"/>
                <a:gd name="T35" fmla="*/ 25 h 83"/>
                <a:gd name="T36" fmla="*/ 12 w 76"/>
                <a:gd name="T37" fmla="*/ 30 h 83"/>
                <a:gd name="T38" fmla="*/ 12 w 76"/>
                <a:gd name="T39" fmla="*/ 32 h 83"/>
                <a:gd name="T40" fmla="*/ 9 w 76"/>
                <a:gd name="T41" fmla="*/ 34 h 83"/>
                <a:gd name="T42" fmla="*/ 7 w 76"/>
                <a:gd name="T43" fmla="*/ 34 h 83"/>
                <a:gd name="T44" fmla="*/ 7 w 76"/>
                <a:gd name="T45" fmla="*/ 37 h 83"/>
                <a:gd name="T46" fmla="*/ 4 w 76"/>
                <a:gd name="T47" fmla="*/ 39 h 83"/>
                <a:gd name="T48" fmla="*/ 4 w 76"/>
                <a:gd name="T49" fmla="*/ 42 h 83"/>
                <a:gd name="T50" fmla="*/ 1 w 76"/>
                <a:gd name="T51" fmla="*/ 45 h 83"/>
                <a:gd name="T52" fmla="*/ 1 w 76"/>
                <a:gd name="T53" fmla="*/ 52 h 83"/>
                <a:gd name="T54" fmla="*/ 0 w 76"/>
                <a:gd name="T55" fmla="*/ 55 h 83"/>
                <a:gd name="T56" fmla="*/ 0 w 76"/>
                <a:gd name="T57" fmla="*/ 71 h 83"/>
                <a:gd name="T58" fmla="*/ 4 w 76"/>
                <a:gd name="T59" fmla="*/ 75 h 83"/>
                <a:gd name="T60" fmla="*/ 4 w 76"/>
                <a:gd name="T61" fmla="*/ 77 h 83"/>
                <a:gd name="T62" fmla="*/ 7 w 76"/>
                <a:gd name="T63" fmla="*/ 77 h 83"/>
                <a:gd name="T64" fmla="*/ 7 w 76"/>
                <a:gd name="T65" fmla="*/ 80 h 83"/>
                <a:gd name="T66" fmla="*/ 9 w 76"/>
                <a:gd name="T67" fmla="*/ 80 h 83"/>
                <a:gd name="T68" fmla="*/ 12 w 76"/>
                <a:gd name="T69" fmla="*/ 82 h 83"/>
                <a:gd name="T70" fmla="*/ 30 w 76"/>
                <a:gd name="T71" fmla="*/ 82 h 83"/>
                <a:gd name="T72" fmla="*/ 32 w 76"/>
                <a:gd name="T73" fmla="*/ 80 h 83"/>
                <a:gd name="T74" fmla="*/ 34 w 76"/>
                <a:gd name="T75" fmla="*/ 80 h 83"/>
                <a:gd name="T76" fmla="*/ 37 w 76"/>
                <a:gd name="T77" fmla="*/ 77 h 83"/>
                <a:gd name="T78" fmla="*/ 39 w 76"/>
                <a:gd name="T79" fmla="*/ 77 h 83"/>
                <a:gd name="T80" fmla="*/ 45 w 76"/>
                <a:gd name="T81" fmla="*/ 75 h 83"/>
                <a:gd name="T82" fmla="*/ 53 w 76"/>
                <a:gd name="T83" fmla="*/ 69 h 83"/>
                <a:gd name="T84" fmla="*/ 53 w 76"/>
                <a:gd name="T85" fmla="*/ 67 h 83"/>
                <a:gd name="T86" fmla="*/ 55 w 76"/>
                <a:gd name="T87" fmla="*/ 67 h 83"/>
                <a:gd name="T88" fmla="*/ 55 w 76"/>
                <a:gd name="T89" fmla="*/ 64 h 83"/>
                <a:gd name="T90" fmla="*/ 61 w 76"/>
                <a:gd name="T91" fmla="*/ 59 h 83"/>
                <a:gd name="T92" fmla="*/ 61 w 76"/>
                <a:gd name="T93" fmla="*/ 55 h 83"/>
                <a:gd name="T94" fmla="*/ 62 w 76"/>
                <a:gd name="T95" fmla="*/ 52 h 83"/>
                <a:gd name="T96" fmla="*/ 62 w 76"/>
                <a:gd name="T97" fmla="*/ 48 h 83"/>
                <a:gd name="T98" fmla="*/ 64 w 76"/>
                <a:gd name="T99" fmla="*/ 44 h 83"/>
                <a:gd name="T100" fmla="*/ 64 w 76"/>
                <a:gd name="T101" fmla="*/ 42 h 83"/>
                <a:gd name="T102" fmla="*/ 67 w 76"/>
                <a:gd name="T103" fmla="*/ 39 h 83"/>
                <a:gd name="T104" fmla="*/ 67 w 76"/>
                <a:gd name="T105" fmla="*/ 32 h 83"/>
                <a:gd name="T106" fmla="*/ 70 w 76"/>
                <a:gd name="T107" fmla="*/ 30 h 83"/>
                <a:gd name="T108" fmla="*/ 70 w 76"/>
                <a:gd name="T109" fmla="*/ 20 h 83"/>
                <a:gd name="T110" fmla="*/ 72 w 76"/>
                <a:gd name="T111" fmla="*/ 18 h 83"/>
                <a:gd name="T112" fmla="*/ 72 w 76"/>
                <a:gd name="T113" fmla="*/ 10 h 83"/>
                <a:gd name="T114" fmla="*/ 75 w 76"/>
                <a:gd name="T115" fmla="*/ 7 h 83"/>
                <a:gd name="T116" fmla="*/ 75 w 76"/>
                <a:gd name="T1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" h="83">
                  <a:moveTo>
                    <a:pt x="75" y="0"/>
                  </a:moveTo>
                  <a:lnTo>
                    <a:pt x="72" y="0"/>
                  </a:lnTo>
                  <a:lnTo>
                    <a:pt x="70" y="2"/>
                  </a:lnTo>
                  <a:lnTo>
                    <a:pt x="67" y="2"/>
                  </a:lnTo>
                  <a:lnTo>
                    <a:pt x="64" y="5"/>
                  </a:lnTo>
                  <a:lnTo>
                    <a:pt x="61" y="5"/>
                  </a:lnTo>
                  <a:lnTo>
                    <a:pt x="58" y="7"/>
                  </a:lnTo>
                  <a:lnTo>
                    <a:pt x="55" y="7"/>
                  </a:lnTo>
                  <a:lnTo>
                    <a:pt x="50" y="10"/>
                  </a:lnTo>
                  <a:lnTo>
                    <a:pt x="47" y="10"/>
                  </a:lnTo>
                  <a:lnTo>
                    <a:pt x="42" y="14"/>
                  </a:lnTo>
                  <a:lnTo>
                    <a:pt x="37" y="14"/>
                  </a:lnTo>
                  <a:lnTo>
                    <a:pt x="32" y="18"/>
                  </a:lnTo>
                  <a:lnTo>
                    <a:pt x="30" y="18"/>
                  </a:lnTo>
                  <a:lnTo>
                    <a:pt x="28" y="20"/>
                  </a:lnTo>
                  <a:lnTo>
                    <a:pt x="22" y="23"/>
                  </a:lnTo>
                  <a:lnTo>
                    <a:pt x="20" y="25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9" y="34"/>
                  </a:lnTo>
                  <a:lnTo>
                    <a:pt x="7" y="34"/>
                  </a:lnTo>
                  <a:lnTo>
                    <a:pt x="7" y="37"/>
                  </a:lnTo>
                  <a:lnTo>
                    <a:pt x="4" y="39"/>
                  </a:lnTo>
                  <a:lnTo>
                    <a:pt x="4" y="42"/>
                  </a:lnTo>
                  <a:lnTo>
                    <a:pt x="1" y="45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71"/>
                  </a:lnTo>
                  <a:lnTo>
                    <a:pt x="4" y="75"/>
                  </a:lnTo>
                  <a:lnTo>
                    <a:pt x="4" y="77"/>
                  </a:lnTo>
                  <a:lnTo>
                    <a:pt x="7" y="77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2" y="82"/>
                  </a:lnTo>
                  <a:lnTo>
                    <a:pt x="30" y="82"/>
                  </a:lnTo>
                  <a:lnTo>
                    <a:pt x="32" y="80"/>
                  </a:lnTo>
                  <a:lnTo>
                    <a:pt x="34" y="80"/>
                  </a:lnTo>
                  <a:lnTo>
                    <a:pt x="37" y="77"/>
                  </a:lnTo>
                  <a:lnTo>
                    <a:pt x="39" y="77"/>
                  </a:lnTo>
                  <a:lnTo>
                    <a:pt x="45" y="75"/>
                  </a:lnTo>
                  <a:lnTo>
                    <a:pt x="53" y="69"/>
                  </a:lnTo>
                  <a:lnTo>
                    <a:pt x="53" y="67"/>
                  </a:lnTo>
                  <a:lnTo>
                    <a:pt x="55" y="67"/>
                  </a:lnTo>
                  <a:lnTo>
                    <a:pt x="55" y="64"/>
                  </a:lnTo>
                  <a:lnTo>
                    <a:pt x="61" y="59"/>
                  </a:lnTo>
                  <a:lnTo>
                    <a:pt x="61" y="55"/>
                  </a:lnTo>
                  <a:lnTo>
                    <a:pt x="62" y="52"/>
                  </a:lnTo>
                  <a:lnTo>
                    <a:pt x="62" y="48"/>
                  </a:lnTo>
                  <a:lnTo>
                    <a:pt x="64" y="44"/>
                  </a:lnTo>
                  <a:lnTo>
                    <a:pt x="64" y="42"/>
                  </a:lnTo>
                  <a:lnTo>
                    <a:pt x="67" y="39"/>
                  </a:lnTo>
                  <a:lnTo>
                    <a:pt x="67" y="32"/>
                  </a:lnTo>
                  <a:lnTo>
                    <a:pt x="70" y="30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0"/>
                  </a:lnTo>
                  <a:lnTo>
                    <a:pt x="75" y="7"/>
                  </a:lnTo>
                  <a:lnTo>
                    <a:pt x="7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272" name="Metin kutusu 271"/>
          <p:cNvSpPr txBox="1"/>
          <p:nvPr/>
        </p:nvSpPr>
        <p:spPr>
          <a:xfrm>
            <a:off x="1504652" y="4764068"/>
            <a:ext cx="1712585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Sağanak yağmur</a:t>
            </a:r>
            <a:endParaRPr lang="tr-TR" dirty="0"/>
          </a:p>
        </p:txBody>
      </p:sp>
      <p:sp>
        <p:nvSpPr>
          <p:cNvPr id="273" name="Metin kutusu 272"/>
          <p:cNvSpPr txBox="1"/>
          <p:nvPr/>
        </p:nvSpPr>
        <p:spPr>
          <a:xfrm>
            <a:off x="5851575" y="4809197"/>
            <a:ext cx="2314673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Ahmak ıslatan yağmur</a:t>
            </a:r>
            <a:endParaRPr lang="tr-TR" dirty="0"/>
          </a:p>
        </p:txBody>
      </p:sp>
      <p:sp>
        <p:nvSpPr>
          <p:cNvPr id="274" name="Metin kutusu 273"/>
          <p:cNvSpPr txBox="1"/>
          <p:nvPr/>
        </p:nvSpPr>
        <p:spPr>
          <a:xfrm>
            <a:off x="1170367" y="1209989"/>
            <a:ext cx="2639377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Yüksek şiddette radyasyon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75" name="Metin kutusu 274"/>
          <p:cNvSpPr txBox="1"/>
          <p:nvPr/>
        </p:nvSpPr>
        <p:spPr>
          <a:xfrm>
            <a:off x="5666759" y="1275110"/>
            <a:ext cx="2584747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Düşük şiddette radyasyon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76" name="Metin kutusu 275"/>
          <p:cNvSpPr txBox="1"/>
          <p:nvPr/>
        </p:nvSpPr>
        <p:spPr>
          <a:xfrm>
            <a:off x="884932" y="269943"/>
            <a:ext cx="8021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DÜŞÜK ŞİDDETTE RADYASYON İLE EPİDEMİYOLOJİ !!!!!</a:t>
            </a:r>
            <a:endParaRPr lang="tr-T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263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8600" y="0"/>
            <a:ext cx="8686800" cy="609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RADYOEPİDEMİYOLOJİDE DETEKSİYON SINIRLARI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57498" y="1076325"/>
            <a:ext cx="6750050" cy="44846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/>
            <a:endParaRPr lang="fr-FR"/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839948" y="5632450"/>
            <a:ext cx="7975600" cy="1587"/>
          </a:xfrm>
          <a:custGeom>
            <a:avLst/>
            <a:gdLst>
              <a:gd name="T0" fmla="*/ 0 w 5441"/>
              <a:gd name="T1" fmla="*/ 0 h 1587"/>
              <a:gd name="T2" fmla="*/ 2147483647 w 5441"/>
              <a:gd name="T3" fmla="*/ 0 h 1587"/>
              <a:gd name="T4" fmla="*/ 2147483647 w 5441"/>
              <a:gd name="T5" fmla="*/ 0 h 1587"/>
              <a:gd name="T6" fmla="*/ 2147483647 w 5441"/>
              <a:gd name="T7" fmla="*/ 0 h 1587"/>
              <a:gd name="T8" fmla="*/ 2147483647 w 5441"/>
              <a:gd name="T9" fmla="*/ 0 h 1587"/>
              <a:gd name="T10" fmla="*/ 2147483647 w 5441"/>
              <a:gd name="T11" fmla="*/ 0 h 1587"/>
              <a:gd name="T12" fmla="*/ 2147483647 w 5441"/>
              <a:gd name="T13" fmla="*/ 0 h 1587"/>
              <a:gd name="T14" fmla="*/ 2147483647 w 5441"/>
              <a:gd name="T15" fmla="*/ 0 h 1587"/>
              <a:gd name="T16" fmla="*/ 2147483647 w 5441"/>
              <a:gd name="T17" fmla="*/ 0 h 158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441" h="1587">
                <a:moveTo>
                  <a:pt x="0" y="0"/>
                </a:moveTo>
                <a:lnTo>
                  <a:pt x="235" y="0"/>
                </a:lnTo>
                <a:lnTo>
                  <a:pt x="853" y="0"/>
                </a:lnTo>
                <a:lnTo>
                  <a:pt x="1726" y="0"/>
                </a:lnTo>
                <a:lnTo>
                  <a:pt x="2724" y="0"/>
                </a:lnTo>
                <a:lnTo>
                  <a:pt x="3722" y="0"/>
                </a:lnTo>
                <a:lnTo>
                  <a:pt x="4591" y="0"/>
                </a:lnTo>
                <a:lnTo>
                  <a:pt x="5206" y="0"/>
                </a:lnTo>
                <a:lnTo>
                  <a:pt x="5441" y="0"/>
                </a:lnTo>
              </a:path>
            </a:pathLst>
          </a:custGeom>
          <a:noFill/>
          <a:ln w="9525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 flipH="1">
            <a:off x="731998" y="5632450"/>
            <a:ext cx="107950" cy="1587"/>
          </a:xfrm>
          <a:prstGeom prst="line">
            <a:avLst/>
          </a:prstGeom>
          <a:noFill/>
          <a:ln w="476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 flipH="1">
            <a:off x="731998" y="4718050"/>
            <a:ext cx="1079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 flipH="1">
            <a:off x="731998" y="3803650"/>
            <a:ext cx="1079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731998" y="2889250"/>
            <a:ext cx="1079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 flipH="1">
            <a:off x="731998" y="1974850"/>
            <a:ext cx="107950" cy="15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 flipH="1">
            <a:off x="731998" y="1058862"/>
            <a:ext cx="107950" cy="15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844711" y="5627687"/>
            <a:ext cx="1587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V="1">
            <a:off x="1571786" y="5627687"/>
            <a:ext cx="1587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V="1">
            <a:off x="2294098" y="5627687"/>
            <a:ext cx="1588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V="1">
            <a:off x="3021173" y="5627687"/>
            <a:ext cx="1588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V="1">
            <a:off x="3746661" y="5627687"/>
            <a:ext cx="1587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 flipV="1">
            <a:off x="4468973" y="5627687"/>
            <a:ext cx="1588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flipV="1">
            <a:off x="5196048" y="5627687"/>
            <a:ext cx="1588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flipV="1">
            <a:off x="5923123" y="5627687"/>
            <a:ext cx="1588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V="1">
            <a:off x="6645436" y="5627687"/>
            <a:ext cx="0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 flipV="1">
            <a:off x="7372511" y="5627687"/>
            <a:ext cx="0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 flipV="1">
            <a:off x="8094823" y="5627687"/>
            <a:ext cx="1588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 flipV="1">
            <a:off x="8821898" y="5627687"/>
            <a:ext cx="1588" cy="1174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2133600" y="6046113"/>
            <a:ext cx="503984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tr-TR" b="1" dirty="0" smtClean="0">
                <a:solidFill>
                  <a:schemeClr val="bg1"/>
                </a:solidFill>
                <a:latin typeface="Arial" charset="0"/>
              </a:rPr>
              <a:t>Işınlanmış ve kontrol gruplarında ki kişi sayısı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 rot="16200000">
            <a:off x="-274366" y="3290456"/>
            <a:ext cx="91210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tr-TR" sz="1600" b="1" dirty="0" smtClean="0">
                <a:solidFill>
                  <a:srgbClr val="FFFFFF"/>
                </a:solidFill>
              </a:rPr>
              <a:t>Etkin doz</a:t>
            </a:r>
            <a:endParaRPr lang="en-US" dirty="0"/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 rot="16200000">
            <a:off x="148431" y="2724943"/>
            <a:ext cx="682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b="1">
                <a:solidFill>
                  <a:srgbClr val="FFFFFF"/>
                </a:solidFill>
                <a:latin typeface="Arial" charset="0"/>
              </a:rPr>
              <a:t>(</a:t>
            </a:r>
            <a:endParaRPr lang="en-US"/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 rot="16200000">
            <a:off x="92074" y="2601912"/>
            <a:ext cx="1809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b="1" dirty="0">
                <a:solidFill>
                  <a:srgbClr val="FFFFFF"/>
                </a:solidFill>
                <a:latin typeface="Arial" charset="0"/>
              </a:rPr>
              <a:t>m</a:t>
            </a:r>
            <a:endParaRPr lang="en-US" dirty="0"/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 rot="16200000">
            <a:off x="115093" y="2443956"/>
            <a:ext cx="1349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b="1">
                <a:solidFill>
                  <a:srgbClr val="FFFFFF"/>
                </a:solidFill>
                <a:latin typeface="Arial" charset="0"/>
              </a:rPr>
              <a:t>S</a:t>
            </a:r>
            <a:endParaRPr lang="en-US"/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 rot="16200000">
            <a:off x="126205" y="2326481"/>
            <a:ext cx="112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b="1">
                <a:solidFill>
                  <a:srgbClr val="FFFFFF"/>
                </a:solidFill>
                <a:latin typeface="Arial" charset="0"/>
              </a:rPr>
              <a:t>v</a:t>
            </a:r>
            <a:endParaRPr lang="en-US"/>
          </a:p>
        </p:txBody>
      </p:sp>
      <p:sp>
        <p:nvSpPr>
          <p:cNvPr id="29" name="Rectangle 43"/>
          <p:cNvSpPr>
            <a:spLocks noChangeArrowheads="1"/>
          </p:cNvSpPr>
          <p:nvPr/>
        </p:nvSpPr>
        <p:spPr bwMode="auto">
          <a:xfrm rot="16200000">
            <a:off x="148430" y="2231231"/>
            <a:ext cx="682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b="1">
                <a:solidFill>
                  <a:srgbClr val="FFFFFF"/>
                </a:solidFill>
                <a:latin typeface="Arial" charset="0"/>
              </a:rPr>
              <a:t>)</a:t>
            </a:r>
            <a:endParaRPr lang="en-US"/>
          </a:p>
        </p:txBody>
      </p:sp>
      <p:sp>
        <p:nvSpPr>
          <p:cNvPr id="30" name="Line 44"/>
          <p:cNvSpPr>
            <a:spLocks noChangeShapeType="1"/>
          </p:cNvSpPr>
          <p:nvPr/>
        </p:nvSpPr>
        <p:spPr bwMode="auto">
          <a:xfrm flipV="1">
            <a:off x="844711" y="1054100"/>
            <a:ext cx="1587" cy="45783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4540411" y="5797550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5</a:t>
            </a:r>
            <a:endParaRPr lang="en-US"/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4332448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584361" y="5508625"/>
            <a:ext cx="138112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-1</a:t>
            </a:r>
            <a:endParaRPr lang="en-US"/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377986" y="55403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916148" y="5768975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0</a:t>
            </a:r>
            <a:endParaRPr lang="en-US"/>
          </a:p>
        </p:txBody>
      </p:sp>
      <p:sp>
        <p:nvSpPr>
          <p:cNvPr id="36" name="Rectangle 50"/>
          <p:cNvSpPr>
            <a:spLocks noChangeArrowheads="1"/>
          </p:cNvSpPr>
          <p:nvPr/>
        </p:nvSpPr>
        <p:spPr bwMode="auto">
          <a:xfrm>
            <a:off x="693898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37" name="Rectangle 51"/>
          <p:cNvSpPr>
            <a:spLocks noChangeArrowheads="1"/>
          </p:cNvSpPr>
          <p:nvPr/>
        </p:nvSpPr>
        <p:spPr bwMode="auto">
          <a:xfrm>
            <a:off x="600236" y="4592637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0</a:t>
            </a:r>
            <a:endParaRPr lang="en-US"/>
          </a:p>
        </p:txBody>
      </p:sp>
      <p:sp>
        <p:nvSpPr>
          <p:cNvPr id="38" name="Rectangle 52"/>
          <p:cNvSpPr>
            <a:spLocks noChangeArrowheads="1"/>
          </p:cNvSpPr>
          <p:nvPr/>
        </p:nvSpPr>
        <p:spPr bwMode="auto">
          <a:xfrm>
            <a:off x="377986" y="46259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39" name="Rectangle 53"/>
          <p:cNvSpPr>
            <a:spLocks noChangeArrowheads="1"/>
          </p:cNvSpPr>
          <p:nvPr/>
        </p:nvSpPr>
        <p:spPr bwMode="auto">
          <a:xfrm>
            <a:off x="1643223" y="5768975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1</a:t>
            </a:r>
            <a:endParaRPr lang="en-US"/>
          </a:p>
        </p:txBody>
      </p:sp>
      <p:sp>
        <p:nvSpPr>
          <p:cNvPr id="40" name="Rectangle 54"/>
          <p:cNvSpPr>
            <a:spLocks noChangeArrowheads="1"/>
          </p:cNvSpPr>
          <p:nvPr/>
        </p:nvSpPr>
        <p:spPr bwMode="auto">
          <a:xfrm>
            <a:off x="1435261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41" name="Rectangle 55"/>
          <p:cNvSpPr>
            <a:spLocks noChangeArrowheads="1"/>
          </p:cNvSpPr>
          <p:nvPr/>
        </p:nvSpPr>
        <p:spPr bwMode="auto">
          <a:xfrm>
            <a:off x="584361" y="3678237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1</a:t>
            </a:r>
            <a:endParaRPr lang="en-US"/>
          </a:p>
        </p:txBody>
      </p:sp>
      <p:sp>
        <p:nvSpPr>
          <p:cNvPr id="42" name="Rectangle 56"/>
          <p:cNvSpPr>
            <a:spLocks noChangeArrowheads="1"/>
          </p:cNvSpPr>
          <p:nvPr/>
        </p:nvSpPr>
        <p:spPr bwMode="auto">
          <a:xfrm>
            <a:off x="377986" y="37115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43" name="Rectangle 57"/>
          <p:cNvSpPr>
            <a:spLocks noChangeArrowheads="1"/>
          </p:cNvSpPr>
          <p:nvPr/>
        </p:nvSpPr>
        <p:spPr bwMode="auto">
          <a:xfrm>
            <a:off x="2368711" y="5768975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2</a:t>
            </a:r>
            <a:endParaRPr lang="en-US"/>
          </a:p>
        </p:txBody>
      </p:sp>
      <p:sp>
        <p:nvSpPr>
          <p:cNvPr id="44" name="Rectangle 58"/>
          <p:cNvSpPr>
            <a:spLocks noChangeArrowheads="1"/>
          </p:cNvSpPr>
          <p:nvPr/>
        </p:nvSpPr>
        <p:spPr bwMode="auto">
          <a:xfrm>
            <a:off x="2148048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45" name="Rectangle 59"/>
          <p:cNvSpPr>
            <a:spLocks noChangeArrowheads="1"/>
          </p:cNvSpPr>
          <p:nvPr/>
        </p:nvSpPr>
        <p:spPr bwMode="auto">
          <a:xfrm>
            <a:off x="600236" y="2763837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2</a:t>
            </a:r>
            <a:endParaRPr lang="en-US"/>
          </a:p>
        </p:txBody>
      </p: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377986" y="2797175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47" name="Rectangle 61"/>
          <p:cNvSpPr>
            <a:spLocks noChangeArrowheads="1"/>
          </p:cNvSpPr>
          <p:nvPr/>
        </p:nvSpPr>
        <p:spPr bwMode="auto">
          <a:xfrm>
            <a:off x="3814923" y="5768975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4</a:t>
            </a:r>
            <a:endParaRPr lang="en-US"/>
          </a:p>
        </p:txBody>
      </p:sp>
      <p:sp>
        <p:nvSpPr>
          <p:cNvPr id="48" name="Rectangle 62"/>
          <p:cNvSpPr>
            <a:spLocks noChangeArrowheads="1"/>
          </p:cNvSpPr>
          <p:nvPr/>
        </p:nvSpPr>
        <p:spPr bwMode="auto">
          <a:xfrm>
            <a:off x="3605373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49" name="Rectangle 63"/>
          <p:cNvSpPr>
            <a:spLocks noChangeArrowheads="1"/>
          </p:cNvSpPr>
          <p:nvPr/>
        </p:nvSpPr>
        <p:spPr bwMode="auto">
          <a:xfrm>
            <a:off x="608173" y="914400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4</a:t>
            </a:r>
            <a:endParaRPr lang="en-US"/>
          </a:p>
        </p:txBody>
      </p:sp>
      <p:sp>
        <p:nvSpPr>
          <p:cNvPr id="50" name="Rectangle 64"/>
          <p:cNvSpPr>
            <a:spLocks noChangeArrowheads="1"/>
          </p:cNvSpPr>
          <p:nvPr/>
        </p:nvSpPr>
        <p:spPr bwMode="auto">
          <a:xfrm>
            <a:off x="377986" y="947737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51" name="Rectangle 65"/>
          <p:cNvSpPr>
            <a:spLocks noChangeArrowheads="1"/>
          </p:cNvSpPr>
          <p:nvPr/>
        </p:nvSpPr>
        <p:spPr bwMode="auto">
          <a:xfrm>
            <a:off x="3095786" y="5768975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3</a:t>
            </a:r>
            <a:endParaRPr lang="en-US"/>
          </a:p>
        </p:txBody>
      </p:sp>
      <p:sp>
        <p:nvSpPr>
          <p:cNvPr id="52" name="Rectangle 66"/>
          <p:cNvSpPr>
            <a:spLocks noChangeArrowheads="1"/>
          </p:cNvSpPr>
          <p:nvPr/>
        </p:nvSpPr>
        <p:spPr bwMode="auto">
          <a:xfrm>
            <a:off x="2878298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53" name="Rectangle 67"/>
          <p:cNvSpPr>
            <a:spLocks noChangeArrowheads="1"/>
          </p:cNvSpPr>
          <p:nvPr/>
        </p:nvSpPr>
        <p:spPr bwMode="auto">
          <a:xfrm>
            <a:off x="600236" y="1849437"/>
            <a:ext cx="8255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3</a:t>
            </a:r>
            <a:endParaRPr lang="en-US"/>
          </a:p>
        </p:txBody>
      </p:sp>
      <p:sp>
        <p:nvSpPr>
          <p:cNvPr id="54" name="Rectangle 68"/>
          <p:cNvSpPr>
            <a:spLocks noChangeArrowheads="1"/>
          </p:cNvSpPr>
          <p:nvPr/>
        </p:nvSpPr>
        <p:spPr bwMode="auto">
          <a:xfrm>
            <a:off x="377986" y="1881187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55" name="Rectangle 69"/>
          <p:cNvSpPr>
            <a:spLocks noChangeArrowheads="1"/>
          </p:cNvSpPr>
          <p:nvPr/>
        </p:nvSpPr>
        <p:spPr bwMode="auto">
          <a:xfrm>
            <a:off x="5262723" y="5797550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6</a:t>
            </a:r>
            <a:endParaRPr lang="en-US"/>
          </a:p>
        </p:txBody>
      </p:sp>
      <p:sp>
        <p:nvSpPr>
          <p:cNvPr id="56" name="Rectangle 70"/>
          <p:cNvSpPr>
            <a:spLocks noChangeArrowheads="1"/>
          </p:cNvSpPr>
          <p:nvPr/>
        </p:nvSpPr>
        <p:spPr bwMode="auto">
          <a:xfrm>
            <a:off x="5054761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57" name="Rectangle 71"/>
          <p:cNvSpPr>
            <a:spLocks noChangeArrowheads="1"/>
          </p:cNvSpPr>
          <p:nvPr/>
        </p:nvSpPr>
        <p:spPr bwMode="auto">
          <a:xfrm>
            <a:off x="5989798" y="5797550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7</a:t>
            </a:r>
            <a:endParaRPr lang="en-US"/>
          </a:p>
        </p:txBody>
      </p:sp>
      <p:sp>
        <p:nvSpPr>
          <p:cNvPr id="58" name="Rectangle 72"/>
          <p:cNvSpPr>
            <a:spLocks noChangeArrowheads="1"/>
          </p:cNvSpPr>
          <p:nvPr/>
        </p:nvSpPr>
        <p:spPr bwMode="auto">
          <a:xfrm>
            <a:off x="5781836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59" name="Rectangle 73"/>
          <p:cNvSpPr>
            <a:spLocks noChangeArrowheads="1"/>
          </p:cNvSpPr>
          <p:nvPr/>
        </p:nvSpPr>
        <p:spPr bwMode="auto">
          <a:xfrm>
            <a:off x="6716873" y="5797550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8</a:t>
            </a:r>
            <a:endParaRPr lang="en-US"/>
          </a:p>
        </p:txBody>
      </p:sp>
      <p:sp>
        <p:nvSpPr>
          <p:cNvPr id="60" name="Rectangle 74"/>
          <p:cNvSpPr>
            <a:spLocks noChangeArrowheads="1"/>
          </p:cNvSpPr>
          <p:nvPr/>
        </p:nvSpPr>
        <p:spPr bwMode="auto">
          <a:xfrm>
            <a:off x="6508911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61" name="Rectangle 75"/>
          <p:cNvSpPr>
            <a:spLocks noChangeArrowheads="1"/>
          </p:cNvSpPr>
          <p:nvPr/>
        </p:nvSpPr>
        <p:spPr bwMode="auto">
          <a:xfrm>
            <a:off x="7437598" y="5797550"/>
            <a:ext cx="8255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9</a:t>
            </a:r>
            <a:endParaRPr lang="en-US"/>
          </a:p>
        </p:txBody>
      </p:sp>
      <p:sp>
        <p:nvSpPr>
          <p:cNvPr id="62" name="Rectangle 76"/>
          <p:cNvSpPr>
            <a:spLocks noChangeArrowheads="1"/>
          </p:cNvSpPr>
          <p:nvPr/>
        </p:nvSpPr>
        <p:spPr bwMode="auto">
          <a:xfrm>
            <a:off x="7231223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63" name="Rectangle 77"/>
          <p:cNvSpPr>
            <a:spLocks noChangeArrowheads="1"/>
          </p:cNvSpPr>
          <p:nvPr/>
        </p:nvSpPr>
        <p:spPr bwMode="auto">
          <a:xfrm>
            <a:off x="8126573" y="5797550"/>
            <a:ext cx="165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64" name="Rectangle 78"/>
          <p:cNvSpPr>
            <a:spLocks noChangeArrowheads="1"/>
          </p:cNvSpPr>
          <p:nvPr/>
        </p:nvSpPr>
        <p:spPr bwMode="auto">
          <a:xfrm>
            <a:off x="7913848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65" name="Rectangle 79"/>
          <p:cNvSpPr>
            <a:spLocks noChangeArrowheads="1"/>
          </p:cNvSpPr>
          <p:nvPr/>
        </p:nvSpPr>
        <p:spPr bwMode="auto">
          <a:xfrm>
            <a:off x="8858411" y="5797550"/>
            <a:ext cx="165100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>
                <a:solidFill>
                  <a:srgbClr val="FFFFFF"/>
                </a:solidFill>
              </a:rPr>
              <a:t>11</a:t>
            </a:r>
            <a:endParaRPr lang="en-US"/>
          </a:p>
        </p:txBody>
      </p:sp>
      <p:sp>
        <p:nvSpPr>
          <p:cNvPr id="66" name="Rectangle 80"/>
          <p:cNvSpPr>
            <a:spLocks noChangeArrowheads="1"/>
          </p:cNvSpPr>
          <p:nvPr/>
        </p:nvSpPr>
        <p:spPr bwMode="auto">
          <a:xfrm>
            <a:off x="8652036" y="5802312"/>
            <a:ext cx="203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>
                <a:solidFill>
                  <a:srgbClr val="FFFFFF"/>
                </a:solidFill>
              </a:rPr>
              <a:t>10</a:t>
            </a:r>
            <a:endParaRPr lang="en-US"/>
          </a:p>
        </p:txBody>
      </p:sp>
      <p:sp>
        <p:nvSpPr>
          <p:cNvPr id="67" name="Freeform 81"/>
          <p:cNvSpPr>
            <a:spLocks/>
          </p:cNvSpPr>
          <p:nvPr/>
        </p:nvSpPr>
        <p:spPr bwMode="auto">
          <a:xfrm>
            <a:off x="1503870" y="1013618"/>
            <a:ext cx="7259638" cy="4526757"/>
          </a:xfrm>
          <a:custGeom>
            <a:avLst/>
            <a:gdLst>
              <a:gd name="T0" fmla="*/ 2147483647 w 4884"/>
              <a:gd name="T1" fmla="*/ 2147483647 h 2896"/>
              <a:gd name="T2" fmla="*/ 2147483647 w 4884"/>
              <a:gd name="T3" fmla="*/ 2147483647 h 2896"/>
              <a:gd name="T4" fmla="*/ 2147483647 w 4884"/>
              <a:gd name="T5" fmla="*/ 0 h 2896"/>
              <a:gd name="T6" fmla="*/ 0 w 4884"/>
              <a:gd name="T7" fmla="*/ 2147483647 h 2896"/>
              <a:gd name="T8" fmla="*/ 2147483647 w 4884"/>
              <a:gd name="T9" fmla="*/ 2147483647 h 2896"/>
              <a:gd name="T10" fmla="*/ 2147483647 w 4884"/>
              <a:gd name="T11" fmla="*/ 2147483647 h 28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884" h="2896">
                <a:moveTo>
                  <a:pt x="4878" y="2887"/>
                </a:moveTo>
                <a:lnTo>
                  <a:pt x="4884" y="2878"/>
                </a:lnTo>
                <a:lnTo>
                  <a:pt x="13" y="0"/>
                </a:lnTo>
                <a:lnTo>
                  <a:pt x="0" y="19"/>
                </a:lnTo>
                <a:lnTo>
                  <a:pt x="4871" y="2896"/>
                </a:lnTo>
                <a:lnTo>
                  <a:pt x="4878" y="2887"/>
                </a:lnTo>
                <a:close/>
              </a:path>
            </a:pathLst>
          </a:custGeom>
          <a:solidFill>
            <a:srgbClr val="FF6600"/>
          </a:solidFill>
          <a:ln w="9525">
            <a:solidFill>
              <a:srgbClr val="FF99CC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8" name="Text Box 85"/>
          <p:cNvSpPr txBox="1">
            <a:spLocks noChangeArrowheads="1"/>
          </p:cNvSpPr>
          <p:nvPr/>
        </p:nvSpPr>
        <p:spPr bwMode="auto">
          <a:xfrm>
            <a:off x="3681573" y="1114425"/>
            <a:ext cx="2180725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tr-TR" sz="2000" b="1" dirty="0" err="1" smtClean="0">
                <a:solidFill>
                  <a:srgbClr val="00FFCC"/>
                </a:solidFill>
              </a:rPr>
              <a:t>Deteksiyon</a:t>
            </a:r>
            <a:r>
              <a:rPr lang="tr-TR" sz="2000" b="1" dirty="0" smtClean="0">
                <a:solidFill>
                  <a:srgbClr val="00FFCC"/>
                </a:solidFill>
              </a:rPr>
              <a:t> bölgesi</a:t>
            </a:r>
            <a:endParaRPr lang="es-ES_tradnl" sz="2000" b="1" dirty="0">
              <a:solidFill>
                <a:srgbClr val="00FFCC"/>
              </a:solidFill>
              <a:latin typeface="Arial" charset="0"/>
            </a:endParaRPr>
          </a:p>
        </p:txBody>
      </p:sp>
      <p:sp>
        <p:nvSpPr>
          <p:cNvPr id="69" name="Rectangle 86"/>
          <p:cNvSpPr>
            <a:spLocks noChangeArrowheads="1"/>
          </p:cNvSpPr>
          <p:nvPr/>
        </p:nvSpPr>
        <p:spPr bwMode="auto">
          <a:xfrm>
            <a:off x="2556036" y="4722812"/>
            <a:ext cx="3018775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tr-TR" b="1" dirty="0" err="1" smtClean="0">
                <a:solidFill>
                  <a:srgbClr val="00FFCC"/>
                </a:solidFill>
                <a:latin typeface="Arial" charset="0"/>
              </a:rPr>
              <a:t>Detekte</a:t>
            </a:r>
            <a:r>
              <a:rPr lang="tr-TR" b="1" dirty="0" smtClean="0">
                <a:solidFill>
                  <a:srgbClr val="00FFCC"/>
                </a:solidFill>
                <a:latin typeface="Arial" charset="0"/>
              </a:rPr>
              <a:t> edilemeyen bölge</a:t>
            </a:r>
            <a:endParaRPr lang="es-ES_tradnl" b="1" dirty="0">
              <a:solidFill>
                <a:srgbClr val="00FFCC"/>
              </a:solidFill>
              <a:latin typeface="Arial" charset="0"/>
            </a:endParaRPr>
          </a:p>
        </p:txBody>
      </p:sp>
      <p:sp>
        <p:nvSpPr>
          <p:cNvPr id="70" name="73 Metin kutusu"/>
          <p:cNvSpPr txBox="1"/>
          <p:nvPr/>
        </p:nvSpPr>
        <p:spPr>
          <a:xfrm>
            <a:off x="0" y="6477000"/>
            <a:ext cx="5950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 smtClean="0">
                <a:solidFill>
                  <a:schemeClr val="bg1"/>
                </a:solidFill>
              </a:rPr>
              <a:t>IAEA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71" name="Metin kutusu 70"/>
          <p:cNvSpPr txBox="1"/>
          <p:nvPr/>
        </p:nvSpPr>
        <p:spPr>
          <a:xfrm>
            <a:off x="4535648" y="1927135"/>
            <a:ext cx="379277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hangingPunct="0"/>
            <a:r>
              <a:rPr lang="tr-TR" b="1" dirty="0">
                <a:solidFill>
                  <a:schemeClr val="bg1"/>
                </a:solidFill>
              </a:rPr>
              <a:t>İstatistiksel nedenlere bağlı olarak</a:t>
            </a:r>
          </a:p>
          <a:p>
            <a:pPr algn="ctr" eaLnBrk="0" hangingPunct="0"/>
            <a:r>
              <a:rPr lang="tr-TR" b="1" dirty="0">
                <a:solidFill>
                  <a:schemeClr val="bg1"/>
                </a:solidFill>
              </a:rPr>
              <a:t>Radyasyona bağlı kanser </a:t>
            </a:r>
            <a:r>
              <a:rPr lang="tr-TR" b="1" dirty="0" err="1" smtClean="0">
                <a:solidFill>
                  <a:schemeClr val="bg1"/>
                </a:solidFill>
              </a:rPr>
              <a:t>deteksiyonu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</a:p>
          <a:p>
            <a:pPr algn="ctr" eaLnBrk="0" hangingPunct="0"/>
            <a:r>
              <a:rPr lang="tr-TR" b="1" dirty="0" smtClean="0">
                <a:solidFill>
                  <a:schemeClr val="bg1"/>
                </a:solidFill>
              </a:rPr>
              <a:t>için </a:t>
            </a:r>
            <a:r>
              <a:rPr lang="tr-TR" b="1" dirty="0">
                <a:solidFill>
                  <a:schemeClr val="bg1"/>
                </a:solidFill>
              </a:rPr>
              <a:t>teorik </a:t>
            </a:r>
            <a:r>
              <a:rPr lang="tr-TR" b="1" dirty="0" smtClean="0">
                <a:solidFill>
                  <a:schemeClr val="bg1"/>
                </a:solidFill>
              </a:rPr>
              <a:t>sınır</a:t>
            </a:r>
          </a:p>
          <a:p>
            <a:pPr algn="ctr" eaLnBrk="0" hangingPunct="0"/>
            <a:r>
              <a:rPr lang="en-US" b="1" dirty="0" smtClean="0">
                <a:solidFill>
                  <a:schemeClr val="bg1"/>
                </a:solidFill>
              </a:rPr>
              <a:t>(</a:t>
            </a:r>
            <a:r>
              <a:rPr lang="en-US" b="1" dirty="0">
                <a:solidFill>
                  <a:schemeClr val="bg1"/>
                </a:solidFill>
              </a:rPr>
              <a:t>90%  </a:t>
            </a:r>
            <a:r>
              <a:rPr lang="tr-TR" b="1" dirty="0">
                <a:solidFill>
                  <a:schemeClr val="bg1"/>
                </a:solidFill>
              </a:rPr>
              <a:t>güvenlik aralığı</a:t>
            </a:r>
            <a:r>
              <a:rPr lang="en-US" b="1" dirty="0">
                <a:solidFill>
                  <a:schemeClr val="bg1"/>
                </a:solidFill>
              </a:rPr>
              <a:t>)</a:t>
            </a:r>
            <a:endParaRPr lang="en-GB" sz="1600" dirty="0">
              <a:solidFill>
                <a:schemeClr val="bg1"/>
              </a:solidFill>
            </a:endParaRPr>
          </a:p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cxnSp>
        <p:nvCxnSpPr>
          <p:cNvPr id="72" name="Düz Bağlayıcı 71"/>
          <p:cNvCxnSpPr/>
          <p:nvPr/>
        </p:nvCxnSpPr>
        <p:spPr>
          <a:xfrm>
            <a:off x="795498" y="3803652"/>
            <a:ext cx="4986338" cy="30160"/>
          </a:xfrm>
          <a:prstGeom prst="line">
            <a:avLst/>
          </a:prstGeom>
          <a:ln w="1905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/>
          <p:cNvCxnSpPr/>
          <p:nvPr/>
        </p:nvCxnSpPr>
        <p:spPr>
          <a:xfrm flipV="1">
            <a:off x="838521" y="4682331"/>
            <a:ext cx="6494302" cy="7146"/>
          </a:xfrm>
          <a:prstGeom prst="line">
            <a:avLst/>
          </a:prstGeom>
          <a:ln w="1905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/>
          <p:cNvCxnSpPr/>
          <p:nvPr/>
        </p:nvCxnSpPr>
        <p:spPr>
          <a:xfrm flipH="1" flipV="1">
            <a:off x="5923123" y="3833812"/>
            <a:ext cx="1588" cy="1697038"/>
          </a:xfrm>
          <a:prstGeom prst="line">
            <a:avLst/>
          </a:prstGeom>
          <a:ln w="1905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/>
          <p:cNvCxnSpPr/>
          <p:nvPr/>
        </p:nvCxnSpPr>
        <p:spPr>
          <a:xfrm flipH="1" flipV="1">
            <a:off x="7372511" y="4748212"/>
            <a:ext cx="1588" cy="887413"/>
          </a:xfrm>
          <a:prstGeom prst="line">
            <a:avLst/>
          </a:prstGeom>
          <a:ln w="1905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4831034" y="4005064"/>
            <a:ext cx="86337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10 </a:t>
            </a:r>
            <a:r>
              <a:rPr lang="tr-TR" dirty="0" err="1" smtClean="0"/>
              <a:t>mSv</a:t>
            </a:r>
            <a:endParaRPr lang="tr-TR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6285184" y="5007252"/>
            <a:ext cx="74635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dirty="0" smtClean="0"/>
              <a:t>1 </a:t>
            </a:r>
            <a:r>
              <a:rPr lang="tr-TR" dirty="0" err="1" smtClean="0"/>
              <a:t>mSv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137446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489433" y="2543600"/>
            <a:ext cx="160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dirty="0" err="1">
                <a:solidFill>
                  <a:schemeClr val="bg1"/>
                </a:solidFill>
                <a:latin typeface="+mj-lt"/>
              </a:rPr>
              <a:t>Deterministik</a:t>
            </a:r>
            <a:endParaRPr lang="tr-TR" sz="16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tr-TR" sz="1600" dirty="0" smtClean="0">
                <a:solidFill>
                  <a:schemeClr val="bg1"/>
                </a:solidFill>
                <a:latin typeface="+mj-lt"/>
              </a:rPr>
              <a:t>Etkiler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459446" y="4161436"/>
            <a:ext cx="11668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dirty="0" err="1">
                <a:solidFill>
                  <a:schemeClr val="bg1"/>
                </a:solidFill>
                <a:latin typeface="+mj-lt"/>
              </a:rPr>
              <a:t>Stokastik</a:t>
            </a:r>
            <a:endParaRPr lang="tr-TR" sz="16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tr-TR" sz="1600" dirty="0">
                <a:solidFill>
                  <a:schemeClr val="bg1"/>
                </a:solidFill>
                <a:latin typeface="+mj-lt"/>
              </a:rPr>
              <a:t>Etkiler</a:t>
            </a:r>
          </a:p>
        </p:txBody>
      </p:sp>
      <p:sp>
        <p:nvSpPr>
          <p:cNvPr id="4" name="10 Metin kutusu"/>
          <p:cNvSpPr txBox="1">
            <a:spLocks noChangeArrowheads="1"/>
          </p:cNvSpPr>
          <p:nvPr/>
        </p:nvSpPr>
        <p:spPr bwMode="auto">
          <a:xfrm>
            <a:off x="4100260" y="5407093"/>
            <a:ext cx="2527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b="1" dirty="0">
                <a:solidFill>
                  <a:schemeClr val="bg1"/>
                </a:solidFill>
                <a:latin typeface="+mj-lt"/>
              </a:rPr>
              <a:t>Radyasyon Dozu</a:t>
            </a:r>
          </a:p>
        </p:txBody>
      </p:sp>
      <p:cxnSp>
        <p:nvCxnSpPr>
          <p:cNvPr id="5" name="15 Eğri Bağlayıcı"/>
          <p:cNvCxnSpPr>
            <a:cxnSpLocks noChangeShapeType="1"/>
          </p:cNvCxnSpPr>
          <p:nvPr/>
        </p:nvCxnSpPr>
        <p:spPr bwMode="auto">
          <a:xfrm rot="10800000" flipV="1">
            <a:off x="2889233" y="3077000"/>
            <a:ext cx="1223963" cy="1152525"/>
          </a:xfrm>
          <a:prstGeom prst="curvedConnector3">
            <a:avLst>
              <a:gd name="adj1" fmla="val 101514"/>
            </a:avLst>
          </a:prstGeom>
          <a:noFill/>
          <a:ln w="9525" algn="ctr">
            <a:solidFill>
              <a:srgbClr val="FFFF00"/>
            </a:solidFill>
            <a:round/>
            <a:headEnd/>
            <a:tailEnd type="arrow" w="med" len="med"/>
          </a:ln>
        </p:spPr>
      </p:cxnSp>
      <p:sp>
        <p:nvSpPr>
          <p:cNvPr id="6" name="20 Metin kutusu"/>
          <p:cNvSpPr txBox="1">
            <a:spLocks noChangeArrowheads="1"/>
          </p:cNvSpPr>
          <p:nvPr/>
        </p:nvSpPr>
        <p:spPr bwMode="auto">
          <a:xfrm>
            <a:off x="2508233" y="2619800"/>
            <a:ext cx="1522468" cy="30777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 dirty="0">
                <a:solidFill>
                  <a:schemeClr val="bg1"/>
                </a:solidFill>
                <a:latin typeface="+mj-lt"/>
              </a:rPr>
              <a:t>EKSTRAPOLASYON</a:t>
            </a:r>
          </a:p>
        </p:txBody>
      </p:sp>
      <p:cxnSp>
        <p:nvCxnSpPr>
          <p:cNvPr id="7" name="7 Düz Ok Bağlayıcısı"/>
          <p:cNvCxnSpPr>
            <a:cxnSpLocks noChangeShapeType="1"/>
          </p:cNvCxnSpPr>
          <p:nvPr/>
        </p:nvCxnSpPr>
        <p:spPr bwMode="auto">
          <a:xfrm>
            <a:off x="2205021" y="5197900"/>
            <a:ext cx="2756420" cy="12700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8" name="12 Düz Ok Bağlayıcısı"/>
          <p:cNvCxnSpPr>
            <a:cxnSpLocks noChangeShapeType="1"/>
          </p:cNvCxnSpPr>
          <p:nvPr/>
        </p:nvCxnSpPr>
        <p:spPr bwMode="auto">
          <a:xfrm flipV="1">
            <a:off x="2203433" y="2150932"/>
            <a:ext cx="0" cy="3050144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9" name="Line 28"/>
          <p:cNvSpPr>
            <a:spLocks noChangeShapeType="1"/>
          </p:cNvSpPr>
          <p:nvPr/>
        </p:nvSpPr>
        <p:spPr bwMode="auto">
          <a:xfrm flipV="1">
            <a:off x="3379771" y="2456585"/>
            <a:ext cx="1463144" cy="1584027"/>
          </a:xfrm>
          <a:prstGeom prst="line">
            <a:avLst/>
          </a:prstGeom>
          <a:noFill/>
          <a:ln w="19050">
            <a:solidFill>
              <a:srgbClr val="FF3399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+mj-lt"/>
            </a:endParaRPr>
          </a:p>
        </p:txBody>
      </p:sp>
      <p:sp>
        <p:nvSpPr>
          <p:cNvPr id="10" name="Line 29"/>
          <p:cNvSpPr>
            <a:spLocks noChangeShapeType="1"/>
          </p:cNvSpPr>
          <p:nvPr/>
        </p:nvSpPr>
        <p:spPr bwMode="auto">
          <a:xfrm flipV="1">
            <a:off x="2203433" y="3945363"/>
            <a:ext cx="1257300" cy="1255712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tr-TR">
              <a:latin typeface="+mj-lt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381911" y="78095"/>
            <a:ext cx="42456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dirty="0">
                <a:solidFill>
                  <a:srgbClr val="FFFF00"/>
                </a:solidFill>
                <a:latin typeface="+mj-lt"/>
                <a:cs typeface="Times New Roman" pitchFamily="18" charset="0"/>
              </a:rPr>
              <a:t>RADYASYONUN </a:t>
            </a:r>
            <a:r>
              <a:rPr lang="tr-TR" sz="3200" dirty="0" smtClean="0">
                <a:solidFill>
                  <a:srgbClr val="FFFF00"/>
                </a:solidFill>
                <a:latin typeface="+mj-lt"/>
                <a:cs typeface="Times New Roman" pitchFamily="18" charset="0"/>
              </a:rPr>
              <a:t>ETKİLERİ</a:t>
            </a:r>
            <a:endParaRPr lang="tr-TR" sz="3200" dirty="0">
              <a:solidFill>
                <a:srgbClr val="FFFF0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889232" y="719283"/>
            <a:ext cx="2976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00FFFF"/>
                </a:solidFill>
              </a:rPr>
              <a:t>LİNEER EŞİKSİZ TEORİ - LNT</a:t>
            </a:r>
            <a:endParaRPr lang="tr-TR" sz="2000" dirty="0">
              <a:solidFill>
                <a:srgbClr val="00FFFF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5196471" y="4161436"/>
            <a:ext cx="18733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Kanser ve Genetik</a:t>
            </a:r>
            <a:endParaRPr lang="tr-TR" dirty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Hastalıklar</a:t>
            </a:r>
          </a:p>
        </p:txBody>
      </p:sp>
      <p:sp>
        <p:nvSpPr>
          <p:cNvPr id="14" name="Sağ Ok 13"/>
          <p:cNvSpPr/>
          <p:nvPr/>
        </p:nvSpPr>
        <p:spPr>
          <a:xfrm>
            <a:off x="4609025" y="4380912"/>
            <a:ext cx="467780" cy="217662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1889283" y="1816970"/>
            <a:ext cx="510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ERR</a:t>
            </a:r>
            <a:endParaRPr lang="tr-TR" sz="1600" dirty="0">
              <a:solidFill>
                <a:schemeClr val="bg1"/>
              </a:solidFill>
            </a:endParaRPr>
          </a:p>
        </p:txBody>
      </p:sp>
      <p:cxnSp>
        <p:nvCxnSpPr>
          <p:cNvPr id="17" name="Düz Bağlayıcı 16"/>
          <p:cNvCxnSpPr/>
          <p:nvPr/>
        </p:nvCxnSpPr>
        <p:spPr>
          <a:xfrm>
            <a:off x="3495496" y="3962434"/>
            <a:ext cx="5718" cy="1248166"/>
          </a:xfrm>
          <a:prstGeom prst="line">
            <a:avLst/>
          </a:prstGeom>
          <a:ln w="1905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etin kutusu 24"/>
          <p:cNvSpPr txBox="1"/>
          <p:nvPr/>
        </p:nvSpPr>
        <p:spPr>
          <a:xfrm>
            <a:off x="2203433" y="5234262"/>
            <a:ext cx="1558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100 – 200 </a:t>
            </a:r>
            <a:r>
              <a:rPr lang="tr-TR" sz="16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mSv</a:t>
            </a:r>
            <a:endParaRPr lang="tr-TR" sz="16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072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502654" y="1988840"/>
            <a:ext cx="3586495" cy="40011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chemeClr val="bg1"/>
                </a:solidFill>
              </a:rPr>
              <a:t>Ölümcül Kanser riski : 5 x 10</a:t>
            </a:r>
            <a:r>
              <a:rPr lang="tr-TR" sz="2000" b="1" baseline="30000" dirty="0">
                <a:solidFill>
                  <a:schemeClr val="bg1"/>
                </a:solidFill>
              </a:rPr>
              <a:t>-2 </a:t>
            </a:r>
            <a:r>
              <a:rPr lang="tr-TR" sz="2000" b="1" dirty="0" err="1">
                <a:solidFill>
                  <a:schemeClr val="bg1"/>
                </a:solidFill>
              </a:rPr>
              <a:t>Sv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83568" y="2548607"/>
            <a:ext cx="766081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400" dirty="0">
                <a:solidFill>
                  <a:schemeClr val="bg1"/>
                </a:solidFill>
              </a:rPr>
              <a:t>1 </a:t>
            </a:r>
            <a:r>
              <a:rPr lang="tr-TR" sz="2400" dirty="0" err="1">
                <a:solidFill>
                  <a:schemeClr val="bg1"/>
                </a:solidFill>
              </a:rPr>
              <a:t>Sivert</a:t>
            </a:r>
            <a:r>
              <a:rPr lang="tr-TR" sz="2400" dirty="0">
                <a:solidFill>
                  <a:schemeClr val="bg1"/>
                </a:solidFill>
              </a:rPr>
              <a:t>  radyasyon dozuna maruz kalan 100 kişiden 5 </a:t>
            </a:r>
            <a:r>
              <a:rPr lang="tr-TR" sz="2400" dirty="0" smtClean="0">
                <a:solidFill>
                  <a:schemeClr val="bg1"/>
                </a:solidFill>
              </a:rPr>
              <a:t>kişinin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Ölümcül kanser riski vardır</a:t>
            </a:r>
          </a:p>
        </p:txBody>
      </p:sp>
      <p:sp>
        <p:nvSpPr>
          <p:cNvPr id="4" name="6 Metin kutusu"/>
          <p:cNvSpPr txBox="1">
            <a:spLocks noChangeArrowheads="1"/>
          </p:cNvSpPr>
          <p:nvPr/>
        </p:nvSpPr>
        <p:spPr bwMode="auto">
          <a:xfrm>
            <a:off x="1004727" y="5036983"/>
            <a:ext cx="64887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Akciğer </a:t>
            </a:r>
            <a:r>
              <a:rPr lang="tr-TR" sz="2400" dirty="0" err="1">
                <a:solidFill>
                  <a:schemeClr val="bg1"/>
                </a:solidFill>
                <a:latin typeface="Calibri" pitchFamily="34" charset="0"/>
              </a:rPr>
              <a:t>grafisi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 :0.000002 </a:t>
            </a:r>
            <a:r>
              <a:rPr lang="tr-TR" sz="2400" dirty="0" err="1" smtClean="0">
                <a:solidFill>
                  <a:schemeClr val="bg1"/>
                </a:solidFill>
                <a:latin typeface="Calibri" pitchFamily="34" charset="0"/>
              </a:rPr>
              <a:t>Sv</a:t>
            </a:r>
            <a:r>
              <a:rPr lang="tr-TR" sz="2400" dirty="0" smtClean="0">
                <a:solidFill>
                  <a:schemeClr val="bg1"/>
                </a:solidFill>
                <a:latin typeface="Calibri" pitchFamily="34" charset="0"/>
              </a:rPr>
              <a:t>            1 – 2 / 1 000 000</a:t>
            </a: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  <a:p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Beyin Tomografisi  0.01 </a:t>
            </a:r>
            <a:r>
              <a:rPr lang="tr-TR" sz="2400" dirty="0" err="1" smtClean="0">
                <a:solidFill>
                  <a:schemeClr val="bg1"/>
                </a:solidFill>
                <a:latin typeface="Calibri" pitchFamily="34" charset="0"/>
              </a:rPr>
              <a:t>Sv</a:t>
            </a:r>
            <a:r>
              <a:rPr lang="tr-TR" sz="2400" dirty="0" smtClean="0">
                <a:solidFill>
                  <a:schemeClr val="bg1"/>
                </a:solidFill>
                <a:latin typeface="Calibri" pitchFamily="34" charset="0"/>
              </a:rPr>
              <a:t>		1 / 2000</a:t>
            </a: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051720" y="4293096"/>
            <a:ext cx="5274649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chemeClr val="bg1"/>
                </a:solidFill>
              </a:rPr>
              <a:t>Tanısal incelemelerde radyasyon dozları :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707904" y="1228110"/>
            <a:ext cx="1316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Etkin doz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579300" y="217366"/>
            <a:ext cx="58736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RADYASYONA BAĞLI KANSER RİSKİ</a:t>
            </a:r>
            <a:endParaRPr lang="tr-TR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7205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127124" y="1863635"/>
            <a:ext cx="67056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  <a:latin typeface="+mn-lt"/>
                <a:cs typeface="Calibri" pitchFamily="34" charset="0"/>
              </a:rPr>
              <a:t>Radyasyonun çok düşük bir miktarı bile kansere neden olur</a:t>
            </a:r>
            <a:endParaRPr lang="de-DE" sz="2000" dirty="0">
              <a:solidFill>
                <a:schemeClr val="bg1"/>
              </a:solidFill>
              <a:latin typeface="+mn-lt"/>
              <a:cs typeface="Calibri" pitchFamily="34" charset="0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tr-TR" sz="2000" dirty="0" err="1">
                <a:solidFill>
                  <a:schemeClr val="bg1"/>
                </a:solidFill>
                <a:latin typeface="+mn-lt"/>
                <a:cs typeface="Calibri" pitchFamily="34" charset="0"/>
              </a:rPr>
              <a:t>Kulucka</a:t>
            </a:r>
            <a:r>
              <a:rPr lang="tr-TR" sz="2000" dirty="0">
                <a:solidFill>
                  <a:schemeClr val="bg1"/>
                </a:solidFill>
                <a:latin typeface="+mn-lt"/>
                <a:cs typeface="Calibri" pitchFamily="34" charset="0"/>
              </a:rPr>
              <a:t> devri</a:t>
            </a:r>
            <a:r>
              <a:rPr lang="de-DE" sz="2000" dirty="0">
                <a:solidFill>
                  <a:schemeClr val="bg1"/>
                </a:solidFill>
                <a:latin typeface="+mn-lt"/>
                <a:cs typeface="Calibri" pitchFamily="34" charset="0"/>
              </a:rPr>
              <a:t> </a:t>
            </a:r>
            <a:r>
              <a:rPr lang="tr-TR" sz="2000" dirty="0" smtClean="0">
                <a:solidFill>
                  <a:schemeClr val="bg1"/>
                </a:solidFill>
                <a:latin typeface="+mn-lt"/>
                <a:cs typeface="Calibri" pitchFamily="34" charset="0"/>
              </a:rPr>
              <a:t> uzundur. Lösemi  0-10 yıl </a:t>
            </a:r>
            <a:r>
              <a:rPr lang="tr-TR" sz="2000" dirty="0" err="1" smtClean="0">
                <a:solidFill>
                  <a:schemeClr val="bg1"/>
                </a:solidFill>
                <a:latin typeface="+mn-lt"/>
                <a:cs typeface="Calibri" pitchFamily="34" charset="0"/>
              </a:rPr>
              <a:t>solid</a:t>
            </a:r>
            <a:r>
              <a:rPr lang="tr-TR" sz="2000" dirty="0" smtClean="0">
                <a:solidFill>
                  <a:schemeClr val="bg1"/>
                </a:solidFill>
                <a:latin typeface="+mn-lt"/>
                <a:cs typeface="Calibri" pitchFamily="34" charset="0"/>
              </a:rPr>
              <a:t> tümörler 10 yıl sonra ortaya çıkar ve süreklidir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  <a:cs typeface="Calibri" pitchFamily="34" charset="0"/>
              </a:rPr>
              <a:t>Diğer nedenlere bağlı oluşan kanserden ayırt edilemez</a:t>
            </a:r>
            <a:endParaRPr lang="de-DE" sz="2000" dirty="0">
              <a:solidFill>
                <a:schemeClr val="bg1"/>
              </a:solidFill>
              <a:latin typeface="+mn-lt"/>
              <a:cs typeface="Calibri" pitchFamily="34" charset="0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bg1"/>
                </a:solidFill>
                <a:latin typeface="+mn-lt"/>
                <a:cs typeface="Calibri" pitchFamily="34" charset="0"/>
              </a:rPr>
              <a:t>Kanserin gözlenme ihtimali dozla doğrusal orantılı olarak </a:t>
            </a:r>
            <a:r>
              <a:rPr lang="tr-TR" sz="2000" dirty="0" smtClean="0">
                <a:solidFill>
                  <a:schemeClr val="bg1"/>
                </a:solidFill>
                <a:latin typeface="+mn-lt"/>
                <a:cs typeface="Calibri" pitchFamily="34" charset="0"/>
              </a:rPr>
              <a:t>artar </a:t>
            </a:r>
            <a:endParaRPr lang="tr-TR" sz="2000" dirty="0">
              <a:solidFill>
                <a:schemeClr val="bg1"/>
              </a:solidFill>
              <a:latin typeface="+mn-lt"/>
              <a:cs typeface="Calibri" pitchFamily="34" charset="0"/>
            </a:endParaRP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tr-TR" sz="2000" dirty="0">
                <a:solidFill>
                  <a:schemeClr val="bg1"/>
                </a:solidFill>
                <a:latin typeface="+mn-lt"/>
                <a:cs typeface="Calibri" pitchFamily="34" charset="0"/>
              </a:rPr>
              <a:t>Eşik değeri </a:t>
            </a:r>
            <a:r>
              <a:rPr lang="tr-TR" sz="2000" dirty="0" smtClean="0">
                <a:solidFill>
                  <a:schemeClr val="bg1"/>
                </a:solidFill>
                <a:latin typeface="+mn-lt"/>
                <a:cs typeface="Calibri" pitchFamily="34" charset="0"/>
              </a:rPr>
              <a:t>yoktur 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  <a:latin typeface="+mn-lt"/>
                <a:cs typeface="Calibri" pitchFamily="34" charset="0"/>
              </a:rPr>
              <a:t>Etkinin ciddiyeti doz ile ilgili değildir</a:t>
            </a:r>
          </a:p>
          <a:p>
            <a:pPr marL="342900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  <a:latin typeface="+mn-lt"/>
                <a:cs typeface="Calibri" pitchFamily="34" charset="0"/>
              </a:rPr>
              <a:t>Olasılık topluluk için tanımlanır, kişisel ışınlamalar için kullanılmamalıdır</a:t>
            </a:r>
            <a:endParaRPr lang="tr-TR" sz="2000" dirty="0">
              <a:solidFill>
                <a:schemeClr val="bg1"/>
              </a:solidFill>
              <a:latin typeface="+mn-lt"/>
              <a:cs typeface="Calibri" pitchFamily="34" charset="0"/>
            </a:endParaRPr>
          </a:p>
        </p:txBody>
      </p:sp>
      <p:sp>
        <p:nvSpPr>
          <p:cNvPr id="3" name="1 Metin kutusu"/>
          <p:cNvSpPr txBox="1">
            <a:spLocks noChangeArrowheads="1"/>
          </p:cNvSpPr>
          <p:nvPr/>
        </p:nvSpPr>
        <p:spPr bwMode="auto">
          <a:xfrm>
            <a:off x="1324509" y="304800"/>
            <a:ext cx="631083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800" dirty="0">
                <a:solidFill>
                  <a:srgbClr val="FFFF00"/>
                </a:solidFill>
                <a:latin typeface="+mn-lt"/>
              </a:rPr>
              <a:t>DÜŞÜK SEVİYEDE RADYASYONUN ETKİLERİ</a:t>
            </a:r>
          </a:p>
          <a:p>
            <a:pPr algn="ctr"/>
            <a:r>
              <a:rPr lang="tr-TR" sz="2000" dirty="0">
                <a:solidFill>
                  <a:srgbClr val="FFFF00"/>
                </a:solidFill>
                <a:latin typeface="+mn-lt"/>
              </a:rPr>
              <a:t>STOKASTİK ETKİLER</a:t>
            </a:r>
          </a:p>
        </p:txBody>
      </p:sp>
    </p:spTree>
    <p:extLst>
      <p:ext uri="{BB962C8B-B14F-4D97-AF65-F5344CB8AC3E}">
        <p14:creationId xmlns:p14="http://schemas.microsoft.com/office/powerpoint/2010/main" val="358896918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80851" y="0"/>
            <a:ext cx="8358188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3200" dirty="0">
                <a:solidFill>
                  <a:srgbClr val="FFFF00"/>
                </a:solidFill>
                <a:latin typeface="+mj-lt"/>
              </a:rPr>
              <a:t>  KANSER RİSKLERİ 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585651" y="1143000"/>
            <a:ext cx="8064500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tr-TR" sz="2400" noProof="1">
              <a:solidFill>
                <a:schemeClr val="bg1"/>
              </a:solidFill>
              <a:latin typeface="+mj-lt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tr-TR" sz="2400" dirty="0">
                <a:solidFill>
                  <a:schemeClr val="bg1"/>
                </a:solidFill>
                <a:latin typeface="+mj-lt"/>
              </a:rPr>
              <a:t>Hayat sürecinde radyasyon dışındaki  nedenlerle kanser teşhisi konulma riski: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tr-TR" sz="2400" dirty="0">
                <a:solidFill>
                  <a:schemeClr val="bg1"/>
                </a:solidFill>
                <a:latin typeface="+mj-lt"/>
              </a:rPr>
              <a:t>% 40</a:t>
            </a:r>
            <a:r>
              <a:rPr lang="de-DE" sz="2400" dirty="0">
                <a:solidFill>
                  <a:schemeClr val="bg1"/>
                </a:solidFill>
                <a:latin typeface="+mj-lt"/>
              </a:rPr>
              <a:t>           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de-DE" sz="2400" noProof="1">
              <a:solidFill>
                <a:schemeClr val="bg1"/>
              </a:solidFill>
              <a:latin typeface="+mj-lt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tr-TR" sz="2400" dirty="0">
                <a:solidFill>
                  <a:schemeClr val="bg1"/>
                </a:solidFill>
                <a:latin typeface="+mj-lt"/>
              </a:rPr>
              <a:t>Hayat sürecinde radyasyon dışındaki  nedenlerle ölümle sonuçlanan kanser riski: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tr-TR" sz="2400" noProof="1">
                <a:solidFill>
                  <a:schemeClr val="bg1"/>
                </a:solidFill>
                <a:latin typeface="+mj-lt"/>
              </a:rPr>
              <a:t> % 20 - 25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tr-TR" sz="2400" noProof="1">
              <a:solidFill>
                <a:schemeClr val="bg1"/>
              </a:solidFill>
              <a:latin typeface="+mj-lt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sz="2400" dirty="0">
                <a:solidFill>
                  <a:srgbClr val="00FFCC"/>
                </a:solidFill>
                <a:latin typeface="+mj-lt"/>
              </a:rPr>
              <a:t> </a:t>
            </a:r>
            <a:r>
              <a:rPr lang="tr-TR" sz="2400" dirty="0">
                <a:solidFill>
                  <a:srgbClr val="00FFCC"/>
                </a:solidFill>
                <a:latin typeface="+mj-lt"/>
              </a:rPr>
              <a:t>      Hayat sürecinde radyasyona bağlı ölümcül kanser riski: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tr-TR" sz="2400" dirty="0">
                <a:solidFill>
                  <a:srgbClr val="00FFCC"/>
                </a:solidFill>
                <a:latin typeface="+mj-lt"/>
              </a:rPr>
              <a:t>					% </a:t>
            </a:r>
            <a:r>
              <a:rPr lang="tr-TR" sz="2400" dirty="0" smtClean="0">
                <a:solidFill>
                  <a:srgbClr val="00FFCC"/>
                </a:solidFill>
                <a:latin typeface="+mj-lt"/>
              </a:rPr>
              <a:t>1</a:t>
            </a:r>
            <a:endParaRPr lang="tr-TR" sz="2400" dirty="0">
              <a:solidFill>
                <a:srgbClr val="00FFCC"/>
              </a:solidFill>
              <a:latin typeface="+mj-lt"/>
            </a:endParaRP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endParaRPr lang="tr-TR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493010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25756" y="0"/>
            <a:ext cx="7485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DİĞER RADYOEPİDEMİYOLOJİK ÇALIŞMALAR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025756" y="761973"/>
            <a:ext cx="6642588" cy="5786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00CCFF"/>
                </a:solidFill>
              </a:rPr>
              <a:t>Nükleer reaktör kazaları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Çernobil kazası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	</a:t>
            </a:r>
            <a:r>
              <a:rPr lang="tr-TR" dirty="0" err="1" smtClean="0">
                <a:solidFill>
                  <a:schemeClr val="bg1"/>
                </a:solidFill>
              </a:rPr>
              <a:t>Fukişima</a:t>
            </a:r>
            <a:r>
              <a:rPr lang="tr-TR" dirty="0" smtClean="0">
                <a:solidFill>
                  <a:schemeClr val="bg1"/>
                </a:solidFill>
              </a:rPr>
              <a:t> kazası</a:t>
            </a:r>
          </a:p>
          <a:p>
            <a:endParaRPr lang="tr-TR" sz="2000" dirty="0" smtClean="0">
              <a:solidFill>
                <a:srgbClr val="00FFFF"/>
              </a:solidFill>
            </a:endParaRPr>
          </a:p>
          <a:p>
            <a:r>
              <a:rPr lang="tr-TR" sz="2000" dirty="0" smtClean="0">
                <a:solidFill>
                  <a:srgbClr val="00FFFF"/>
                </a:solidFill>
              </a:rPr>
              <a:t>Çevresel faktörlerden kaynaklanan ışınlanmalar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Yüksek doğal fon radyasyona maruz kalanlar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Radon ışınlaması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sz="2000" dirty="0" smtClean="0">
                <a:solidFill>
                  <a:srgbClr val="00FFFF"/>
                </a:solidFill>
              </a:rPr>
              <a:t>Yapay radyasyondan etkilenenler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Radyasyon </a:t>
            </a:r>
            <a:r>
              <a:rPr lang="tr-TR" dirty="0" err="1" smtClean="0">
                <a:solidFill>
                  <a:schemeClr val="bg1"/>
                </a:solidFill>
              </a:rPr>
              <a:t>kontaminasyonunun</a:t>
            </a:r>
            <a:r>
              <a:rPr lang="tr-TR" dirty="0" smtClean="0">
                <a:solidFill>
                  <a:schemeClr val="bg1"/>
                </a:solidFill>
              </a:rPr>
              <a:t> olduğu yerlerde yaşayanlar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Nükleer santrallerin yakınında yaşayanlar</a:t>
            </a:r>
          </a:p>
          <a:p>
            <a:endParaRPr lang="tr-TR" sz="2000" dirty="0">
              <a:solidFill>
                <a:srgbClr val="00F017"/>
              </a:solidFill>
            </a:endParaRPr>
          </a:p>
          <a:p>
            <a:r>
              <a:rPr lang="tr-TR" sz="2000" dirty="0" smtClean="0">
                <a:solidFill>
                  <a:srgbClr val="00FFFF"/>
                </a:solidFill>
              </a:rPr>
              <a:t>Meslekleri gereği radyasyona maruz kalanlar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Medikal ışınlanmalar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Radona maruz kalan maden işçileri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Uçuş personeli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Nükleer tesis ve endüstri çalışanları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>
                <a:solidFill>
                  <a:srgbClr val="00FFFF"/>
                </a:solidFill>
              </a:rPr>
              <a:t>Hastaların ışınlanmaları</a:t>
            </a:r>
          </a:p>
          <a:p>
            <a:r>
              <a:rPr lang="tr-TR" dirty="0">
                <a:solidFill>
                  <a:schemeClr val="bg1"/>
                </a:solidFill>
              </a:rPr>
              <a:t>	Tanısal </a:t>
            </a:r>
            <a:r>
              <a:rPr lang="tr-TR" dirty="0" smtClean="0">
                <a:solidFill>
                  <a:schemeClr val="bg1"/>
                </a:solidFill>
              </a:rPr>
              <a:t>incelemeler (Radyoloji ve Nükleer Tıp)</a:t>
            </a:r>
            <a:r>
              <a:rPr lang="tr-TR" dirty="0">
                <a:solidFill>
                  <a:schemeClr val="bg1"/>
                </a:solidFill>
              </a:rPr>
              <a:t>	</a:t>
            </a:r>
            <a:endParaRPr lang="tr-T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851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7"/>
          <p:cNvSpPr>
            <a:spLocks/>
          </p:cNvSpPr>
          <p:nvPr/>
        </p:nvSpPr>
        <p:spPr bwMode="auto">
          <a:xfrm>
            <a:off x="4161127" y="1318185"/>
            <a:ext cx="1139934" cy="1947452"/>
          </a:xfrm>
          <a:custGeom>
            <a:avLst/>
            <a:gdLst/>
            <a:ahLst/>
            <a:cxnLst>
              <a:cxn ang="0">
                <a:pos x="1042" y="1"/>
              </a:cxn>
              <a:cxn ang="0">
                <a:pos x="1096" y="7"/>
              </a:cxn>
              <a:cxn ang="0">
                <a:pos x="1151" y="16"/>
              </a:cxn>
              <a:cxn ang="0">
                <a:pos x="1197" y="31"/>
              </a:cxn>
              <a:cxn ang="0">
                <a:pos x="1255" y="56"/>
              </a:cxn>
              <a:cxn ang="0">
                <a:pos x="1301" y="88"/>
              </a:cxn>
              <a:cxn ang="0">
                <a:pos x="1333" y="129"/>
              </a:cxn>
              <a:cxn ang="0">
                <a:pos x="1333" y="837"/>
              </a:cxn>
              <a:cxn ang="0">
                <a:pos x="1320" y="861"/>
              </a:cxn>
              <a:cxn ang="0">
                <a:pos x="1293" y="885"/>
              </a:cxn>
              <a:cxn ang="0">
                <a:pos x="1247" y="901"/>
              </a:cxn>
              <a:cxn ang="0">
                <a:pos x="1197" y="903"/>
              </a:cxn>
              <a:cxn ang="0">
                <a:pos x="1153" y="895"/>
              </a:cxn>
              <a:cxn ang="0">
                <a:pos x="1121" y="875"/>
              </a:cxn>
              <a:cxn ang="0">
                <a:pos x="1107" y="856"/>
              </a:cxn>
              <a:cxn ang="0">
                <a:pos x="1096" y="835"/>
              </a:cxn>
              <a:cxn ang="0">
                <a:pos x="1021" y="1737"/>
              </a:cxn>
              <a:cxn ang="0">
                <a:pos x="1006" y="1781"/>
              </a:cxn>
              <a:cxn ang="0">
                <a:pos x="966" y="1817"/>
              </a:cxn>
              <a:cxn ang="0">
                <a:pos x="914" y="1835"/>
              </a:cxn>
              <a:cxn ang="0">
                <a:pos x="868" y="1840"/>
              </a:cxn>
              <a:cxn ang="0">
                <a:pos x="807" y="1835"/>
              </a:cxn>
              <a:cxn ang="0">
                <a:pos x="759" y="1815"/>
              </a:cxn>
              <a:cxn ang="0">
                <a:pos x="723" y="1787"/>
              </a:cxn>
              <a:cxn ang="0">
                <a:pos x="706" y="1760"/>
              </a:cxn>
              <a:cxn ang="0">
                <a:pos x="627" y="881"/>
              </a:cxn>
              <a:cxn ang="0">
                <a:pos x="618" y="1768"/>
              </a:cxn>
              <a:cxn ang="0">
                <a:pos x="585" y="1808"/>
              </a:cxn>
              <a:cxn ang="0">
                <a:pos x="528" y="1833"/>
              </a:cxn>
              <a:cxn ang="0">
                <a:pos x="457" y="1840"/>
              </a:cxn>
              <a:cxn ang="0">
                <a:pos x="404" y="1832"/>
              </a:cxn>
              <a:cxn ang="0">
                <a:pos x="354" y="1809"/>
              </a:cxn>
              <a:cxn ang="0">
                <a:pos x="323" y="1781"/>
              </a:cxn>
              <a:cxn ang="0">
                <a:pos x="310" y="1745"/>
              </a:cxn>
              <a:cxn ang="0">
                <a:pos x="235" y="835"/>
              </a:cxn>
              <a:cxn ang="0">
                <a:pos x="220" y="863"/>
              </a:cxn>
              <a:cxn ang="0">
                <a:pos x="201" y="880"/>
              </a:cxn>
              <a:cxn ang="0">
                <a:pos x="174" y="896"/>
              </a:cxn>
              <a:cxn ang="0">
                <a:pos x="143" y="903"/>
              </a:cxn>
              <a:cxn ang="0">
                <a:pos x="103" y="903"/>
              </a:cxn>
              <a:cxn ang="0">
                <a:pos x="69" y="899"/>
              </a:cxn>
              <a:cxn ang="0">
                <a:pos x="42" y="888"/>
              </a:cxn>
              <a:cxn ang="0">
                <a:pos x="19" y="872"/>
              </a:cxn>
              <a:cxn ang="0">
                <a:pos x="4" y="852"/>
              </a:cxn>
              <a:cxn ang="0">
                <a:pos x="0" y="150"/>
              </a:cxn>
              <a:cxn ang="0">
                <a:pos x="27" y="92"/>
              </a:cxn>
              <a:cxn ang="0">
                <a:pos x="78" y="56"/>
              </a:cxn>
              <a:cxn ang="0">
                <a:pos x="163" y="23"/>
              </a:cxn>
              <a:cxn ang="0">
                <a:pos x="254" y="5"/>
              </a:cxn>
            </a:cxnLst>
            <a:rect l="0" t="0" r="r" b="b"/>
            <a:pathLst>
              <a:path w="1336" h="1841">
                <a:moveTo>
                  <a:pt x="319" y="0"/>
                </a:moveTo>
                <a:lnTo>
                  <a:pt x="1023" y="1"/>
                </a:lnTo>
                <a:lnTo>
                  <a:pt x="1042" y="1"/>
                </a:lnTo>
                <a:lnTo>
                  <a:pt x="1060" y="3"/>
                </a:lnTo>
                <a:lnTo>
                  <a:pt x="1079" y="4"/>
                </a:lnTo>
                <a:lnTo>
                  <a:pt x="1096" y="7"/>
                </a:lnTo>
                <a:lnTo>
                  <a:pt x="1113" y="9"/>
                </a:lnTo>
                <a:lnTo>
                  <a:pt x="1132" y="12"/>
                </a:lnTo>
                <a:lnTo>
                  <a:pt x="1151" y="16"/>
                </a:lnTo>
                <a:lnTo>
                  <a:pt x="1167" y="20"/>
                </a:lnTo>
                <a:lnTo>
                  <a:pt x="1182" y="25"/>
                </a:lnTo>
                <a:lnTo>
                  <a:pt x="1197" y="31"/>
                </a:lnTo>
                <a:lnTo>
                  <a:pt x="1218" y="39"/>
                </a:lnTo>
                <a:lnTo>
                  <a:pt x="1234" y="45"/>
                </a:lnTo>
                <a:lnTo>
                  <a:pt x="1255" y="56"/>
                </a:lnTo>
                <a:lnTo>
                  <a:pt x="1274" y="67"/>
                </a:lnTo>
                <a:lnTo>
                  <a:pt x="1289" y="77"/>
                </a:lnTo>
                <a:lnTo>
                  <a:pt x="1301" y="88"/>
                </a:lnTo>
                <a:lnTo>
                  <a:pt x="1316" y="103"/>
                </a:lnTo>
                <a:lnTo>
                  <a:pt x="1322" y="113"/>
                </a:lnTo>
                <a:lnTo>
                  <a:pt x="1333" y="129"/>
                </a:lnTo>
                <a:lnTo>
                  <a:pt x="1335" y="142"/>
                </a:lnTo>
                <a:lnTo>
                  <a:pt x="1335" y="154"/>
                </a:lnTo>
                <a:lnTo>
                  <a:pt x="1333" y="837"/>
                </a:lnTo>
                <a:lnTo>
                  <a:pt x="1331" y="845"/>
                </a:lnTo>
                <a:lnTo>
                  <a:pt x="1325" y="852"/>
                </a:lnTo>
                <a:lnTo>
                  <a:pt x="1320" y="861"/>
                </a:lnTo>
                <a:lnTo>
                  <a:pt x="1316" y="868"/>
                </a:lnTo>
                <a:lnTo>
                  <a:pt x="1304" y="876"/>
                </a:lnTo>
                <a:lnTo>
                  <a:pt x="1293" y="885"/>
                </a:lnTo>
                <a:lnTo>
                  <a:pt x="1278" y="892"/>
                </a:lnTo>
                <a:lnTo>
                  <a:pt x="1260" y="899"/>
                </a:lnTo>
                <a:lnTo>
                  <a:pt x="1247" y="901"/>
                </a:lnTo>
                <a:lnTo>
                  <a:pt x="1230" y="903"/>
                </a:lnTo>
                <a:lnTo>
                  <a:pt x="1213" y="903"/>
                </a:lnTo>
                <a:lnTo>
                  <a:pt x="1197" y="903"/>
                </a:lnTo>
                <a:lnTo>
                  <a:pt x="1180" y="901"/>
                </a:lnTo>
                <a:lnTo>
                  <a:pt x="1165" y="897"/>
                </a:lnTo>
                <a:lnTo>
                  <a:pt x="1153" y="895"/>
                </a:lnTo>
                <a:lnTo>
                  <a:pt x="1142" y="888"/>
                </a:lnTo>
                <a:lnTo>
                  <a:pt x="1132" y="883"/>
                </a:lnTo>
                <a:lnTo>
                  <a:pt x="1121" y="875"/>
                </a:lnTo>
                <a:lnTo>
                  <a:pt x="1115" y="868"/>
                </a:lnTo>
                <a:lnTo>
                  <a:pt x="1107" y="863"/>
                </a:lnTo>
                <a:lnTo>
                  <a:pt x="1107" y="856"/>
                </a:lnTo>
                <a:lnTo>
                  <a:pt x="1102" y="849"/>
                </a:lnTo>
                <a:lnTo>
                  <a:pt x="1098" y="844"/>
                </a:lnTo>
                <a:lnTo>
                  <a:pt x="1096" y="835"/>
                </a:lnTo>
                <a:lnTo>
                  <a:pt x="1098" y="312"/>
                </a:lnTo>
                <a:lnTo>
                  <a:pt x="1021" y="312"/>
                </a:lnTo>
                <a:lnTo>
                  <a:pt x="1021" y="1737"/>
                </a:lnTo>
                <a:lnTo>
                  <a:pt x="1021" y="1751"/>
                </a:lnTo>
                <a:lnTo>
                  <a:pt x="1014" y="1767"/>
                </a:lnTo>
                <a:lnTo>
                  <a:pt x="1006" y="1781"/>
                </a:lnTo>
                <a:lnTo>
                  <a:pt x="995" y="1796"/>
                </a:lnTo>
                <a:lnTo>
                  <a:pt x="979" y="1807"/>
                </a:lnTo>
                <a:lnTo>
                  <a:pt x="966" y="1817"/>
                </a:lnTo>
                <a:lnTo>
                  <a:pt x="951" y="1823"/>
                </a:lnTo>
                <a:lnTo>
                  <a:pt x="933" y="1832"/>
                </a:lnTo>
                <a:lnTo>
                  <a:pt x="914" y="1835"/>
                </a:lnTo>
                <a:lnTo>
                  <a:pt x="897" y="1837"/>
                </a:lnTo>
                <a:lnTo>
                  <a:pt x="882" y="1839"/>
                </a:lnTo>
                <a:lnTo>
                  <a:pt x="868" y="1840"/>
                </a:lnTo>
                <a:lnTo>
                  <a:pt x="851" y="1840"/>
                </a:lnTo>
                <a:lnTo>
                  <a:pt x="830" y="1839"/>
                </a:lnTo>
                <a:lnTo>
                  <a:pt x="807" y="1835"/>
                </a:lnTo>
                <a:lnTo>
                  <a:pt x="788" y="1828"/>
                </a:lnTo>
                <a:lnTo>
                  <a:pt x="771" y="1823"/>
                </a:lnTo>
                <a:lnTo>
                  <a:pt x="759" y="1815"/>
                </a:lnTo>
                <a:lnTo>
                  <a:pt x="746" y="1809"/>
                </a:lnTo>
                <a:lnTo>
                  <a:pt x="734" y="1797"/>
                </a:lnTo>
                <a:lnTo>
                  <a:pt x="723" y="1787"/>
                </a:lnTo>
                <a:lnTo>
                  <a:pt x="717" y="1780"/>
                </a:lnTo>
                <a:lnTo>
                  <a:pt x="713" y="1769"/>
                </a:lnTo>
                <a:lnTo>
                  <a:pt x="706" y="1760"/>
                </a:lnTo>
                <a:lnTo>
                  <a:pt x="704" y="1749"/>
                </a:lnTo>
                <a:lnTo>
                  <a:pt x="704" y="881"/>
                </a:lnTo>
                <a:lnTo>
                  <a:pt x="627" y="881"/>
                </a:lnTo>
                <a:lnTo>
                  <a:pt x="625" y="1744"/>
                </a:lnTo>
                <a:lnTo>
                  <a:pt x="622" y="1757"/>
                </a:lnTo>
                <a:lnTo>
                  <a:pt x="618" y="1768"/>
                </a:lnTo>
                <a:lnTo>
                  <a:pt x="608" y="1783"/>
                </a:lnTo>
                <a:lnTo>
                  <a:pt x="599" y="1795"/>
                </a:lnTo>
                <a:lnTo>
                  <a:pt x="585" y="1808"/>
                </a:lnTo>
                <a:lnTo>
                  <a:pt x="568" y="1819"/>
                </a:lnTo>
                <a:lnTo>
                  <a:pt x="549" y="1827"/>
                </a:lnTo>
                <a:lnTo>
                  <a:pt x="528" y="1833"/>
                </a:lnTo>
                <a:lnTo>
                  <a:pt x="503" y="1839"/>
                </a:lnTo>
                <a:lnTo>
                  <a:pt x="480" y="1840"/>
                </a:lnTo>
                <a:lnTo>
                  <a:pt x="457" y="1840"/>
                </a:lnTo>
                <a:lnTo>
                  <a:pt x="438" y="1839"/>
                </a:lnTo>
                <a:lnTo>
                  <a:pt x="421" y="1836"/>
                </a:lnTo>
                <a:lnTo>
                  <a:pt x="404" y="1832"/>
                </a:lnTo>
                <a:lnTo>
                  <a:pt x="388" y="1827"/>
                </a:lnTo>
                <a:lnTo>
                  <a:pt x="371" y="1820"/>
                </a:lnTo>
                <a:lnTo>
                  <a:pt x="354" y="1809"/>
                </a:lnTo>
                <a:lnTo>
                  <a:pt x="346" y="1801"/>
                </a:lnTo>
                <a:lnTo>
                  <a:pt x="333" y="1792"/>
                </a:lnTo>
                <a:lnTo>
                  <a:pt x="323" y="1781"/>
                </a:lnTo>
                <a:lnTo>
                  <a:pt x="321" y="1771"/>
                </a:lnTo>
                <a:lnTo>
                  <a:pt x="316" y="1763"/>
                </a:lnTo>
                <a:lnTo>
                  <a:pt x="310" y="1745"/>
                </a:lnTo>
                <a:lnTo>
                  <a:pt x="312" y="312"/>
                </a:lnTo>
                <a:lnTo>
                  <a:pt x="235" y="312"/>
                </a:lnTo>
                <a:lnTo>
                  <a:pt x="235" y="835"/>
                </a:lnTo>
                <a:lnTo>
                  <a:pt x="231" y="844"/>
                </a:lnTo>
                <a:lnTo>
                  <a:pt x="226" y="855"/>
                </a:lnTo>
                <a:lnTo>
                  <a:pt x="220" y="863"/>
                </a:lnTo>
                <a:lnTo>
                  <a:pt x="212" y="872"/>
                </a:lnTo>
                <a:lnTo>
                  <a:pt x="210" y="875"/>
                </a:lnTo>
                <a:lnTo>
                  <a:pt x="201" y="880"/>
                </a:lnTo>
                <a:lnTo>
                  <a:pt x="193" y="885"/>
                </a:lnTo>
                <a:lnTo>
                  <a:pt x="184" y="889"/>
                </a:lnTo>
                <a:lnTo>
                  <a:pt x="174" y="896"/>
                </a:lnTo>
                <a:lnTo>
                  <a:pt x="166" y="897"/>
                </a:lnTo>
                <a:lnTo>
                  <a:pt x="153" y="901"/>
                </a:lnTo>
                <a:lnTo>
                  <a:pt x="143" y="903"/>
                </a:lnTo>
                <a:lnTo>
                  <a:pt x="134" y="903"/>
                </a:lnTo>
                <a:lnTo>
                  <a:pt x="126" y="903"/>
                </a:lnTo>
                <a:lnTo>
                  <a:pt x="103" y="903"/>
                </a:lnTo>
                <a:lnTo>
                  <a:pt x="94" y="903"/>
                </a:lnTo>
                <a:lnTo>
                  <a:pt x="84" y="901"/>
                </a:lnTo>
                <a:lnTo>
                  <a:pt x="69" y="899"/>
                </a:lnTo>
                <a:lnTo>
                  <a:pt x="63" y="896"/>
                </a:lnTo>
                <a:lnTo>
                  <a:pt x="52" y="892"/>
                </a:lnTo>
                <a:lnTo>
                  <a:pt x="42" y="888"/>
                </a:lnTo>
                <a:lnTo>
                  <a:pt x="36" y="884"/>
                </a:lnTo>
                <a:lnTo>
                  <a:pt x="27" y="876"/>
                </a:lnTo>
                <a:lnTo>
                  <a:pt x="19" y="872"/>
                </a:lnTo>
                <a:lnTo>
                  <a:pt x="13" y="865"/>
                </a:lnTo>
                <a:lnTo>
                  <a:pt x="10" y="861"/>
                </a:lnTo>
                <a:lnTo>
                  <a:pt x="4" y="852"/>
                </a:lnTo>
                <a:lnTo>
                  <a:pt x="2" y="845"/>
                </a:lnTo>
                <a:lnTo>
                  <a:pt x="0" y="837"/>
                </a:lnTo>
                <a:lnTo>
                  <a:pt x="0" y="150"/>
                </a:lnTo>
                <a:lnTo>
                  <a:pt x="2" y="128"/>
                </a:lnTo>
                <a:lnTo>
                  <a:pt x="10" y="109"/>
                </a:lnTo>
                <a:lnTo>
                  <a:pt x="27" y="92"/>
                </a:lnTo>
                <a:lnTo>
                  <a:pt x="42" y="79"/>
                </a:lnTo>
                <a:lnTo>
                  <a:pt x="61" y="68"/>
                </a:lnTo>
                <a:lnTo>
                  <a:pt x="78" y="56"/>
                </a:lnTo>
                <a:lnTo>
                  <a:pt x="107" y="43"/>
                </a:lnTo>
                <a:lnTo>
                  <a:pt x="138" y="31"/>
                </a:lnTo>
                <a:lnTo>
                  <a:pt x="163" y="23"/>
                </a:lnTo>
                <a:lnTo>
                  <a:pt x="184" y="17"/>
                </a:lnTo>
                <a:lnTo>
                  <a:pt x="220" y="9"/>
                </a:lnTo>
                <a:lnTo>
                  <a:pt x="254" y="5"/>
                </a:lnTo>
                <a:lnTo>
                  <a:pt x="285" y="3"/>
                </a:lnTo>
                <a:lnTo>
                  <a:pt x="319" y="0"/>
                </a:lnTo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9525" cap="rnd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Arial" pitchFamily="34" charset="0"/>
              <a:cs typeface="+mn-cs"/>
            </a:endParaRPr>
          </a:p>
        </p:txBody>
      </p:sp>
      <p:sp>
        <p:nvSpPr>
          <p:cNvPr id="23" name="Oval 8"/>
          <p:cNvSpPr>
            <a:spLocks noChangeArrowheads="1"/>
          </p:cNvSpPr>
          <p:nvPr/>
        </p:nvSpPr>
        <p:spPr bwMode="auto">
          <a:xfrm rot="477423">
            <a:off x="4631199" y="1231803"/>
            <a:ext cx="218764" cy="8977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Arial" pitchFamily="34" charset="0"/>
              <a:cs typeface="+mn-cs"/>
            </a:endParaRPr>
          </a:p>
        </p:txBody>
      </p:sp>
      <p:sp>
        <p:nvSpPr>
          <p:cNvPr id="24" name="Gülen Yüz 23"/>
          <p:cNvSpPr/>
          <p:nvPr/>
        </p:nvSpPr>
        <p:spPr>
          <a:xfrm>
            <a:off x="4495642" y="793280"/>
            <a:ext cx="517885" cy="491168"/>
          </a:xfrm>
          <a:prstGeom prst="smileyFac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5" name="Grup 24"/>
          <p:cNvGrpSpPr/>
          <p:nvPr/>
        </p:nvGrpSpPr>
        <p:grpSpPr>
          <a:xfrm>
            <a:off x="1220276" y="3620313"/>
            <a:ext cx="1139934" cy="2464908"/>
            <a:chOff x="4006833" y="814590"/>
            <a:chExt cx="1594819" cy="3392031"/>
          </a:xfrm>
        </p:grpSpPr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4006833" y="1526676"/>
              <a:ext cx="1594819" cy="2679945"/>
            </a:xfrm>
            <a:custGeom>
              <a:avLst/>
              <a:gdLst/>
              <a:ahLst/>
              <a:cxnLst>
                <a:cxn ang="0">
                  <a:pos x="1042" y="1"/>
                </a:cxn>
                <a:cxn ang="0">
                  <a:pos x="1096" y="7"/>
                </a:cxn>
                <a:cxn ang="0">
                  <a:pos x="1151" y="16"/>
                </a:cxn>
                <a:cxn ang="0">
                  <a:pos x="1197" y="31"/>
                </a:cxn>
                <a:cxn ang="0">
                  <a:pos x="1255" y="56"/>
                </a:cxn>
                <a:cxn ang="0">
                  <a:pos x="1301" y="88"/>
                </a:cxn>
                <a:cxn ang="0">
                  <a:pos x="1333" y="129"/>
                </a:cxn>
                <a:cxn ang="0">
                  <a:pos x="1333" y="837"/>
                </a:cxn>
                <a:cxn ang="0">
                  <a:pos x="1320" y="861"/>
                </a:cxn>
                <a:cxn ang="0">
                  <a:pos x="1293" y="885"/>
                </a:cxn>
                <a:cxn ang="0">
                  <a:pos x="1247" y="901"/>
                </a:cxn>
                <a:cxn ang="0">
                  <a:pos x="1197" y="903"/>
                </a:cxn>
                <a:cxn ang="0">
                  <a:pos x="1153" y="895"/>
                </a:cxn>
                <a:cxn ang="0">
                  <a:pos x="1121" y="875"/>
                </a:cxn>
                <a:cxn ang="0">
                  <a:pos x="1107" y="856"/>
                </a:cxn>
                <a:cxn ang="0">
                  <a:pos x="1096" y="835"/>
                </a:cxn>
                <a:cxn ang="0">
                  <a:pos x="1021" y="1737"/>
                </a:cxn>
                <a:cxn ang="0">
                  <a:pos x="1006" y="1781"/>
                </a:cxn>
                <a:cxn ang="0">
                  <a:pos x="966" y="1817"/>
                </a:cxn>
                <a:cxn ang="0">
                  <a:pos x="914" y="1835"/>
                </a:cxn>
                <a:cxn ang="0">
                  <a:pos x="868" y="1840"/>
                </a:cxn>
                <a:cxn ang="0">
                  <a:pos x="807" y="1835"/>
                </a:cxn>
                <a:cxn ang="0">
                  <a:pos x="759" y="1815"/>
                </a:cxn>
                <a:cxn ang="0">
                  <a:pos x="723" y="1787"/>
                </a:cxn>
                <a:cxn ang="0">
                  <a:pos x="706" y="1760"/>
                </a:cxn>
                <a:cxn ang="0">
                  <a:pos x="627" y="881"/>
                </a:cxn>
                <a:cxn ang="0">
                  <a:pos x="618" y="1768"/>
                </a:cxn>
                <a:cxn ang="0">
                  <a:pos x="585" y="1808"/>
                </a:cxn>
                <a:cxn ang="0">
                  <a:pos x="528" y="1833"/>
                </a:cxn>
                <a:cxn ang="0">
                  <a:pos x="457" y="1840"/>
                </a:cxn>
                <a:cxn ang="0">
                  <a:pos x="404" y="1832"/>
                </a:cxn>
                <a:cxn ang="0">
                  <a:pos x="354" y="1809"/>
                </a:cxn>
                <a:cxn ang="0">
                  <a:pos x="323" y="1781"/>
                </a:cxn>
                <a:cxn ang="0">
                  <a:pos x="310" y="1745"/>
                </a:cxn>
                <a:cxn ang="0">
                  <a:pos x="235" y="835"/>
                </a:cxn>
                <a:cxn ang="0">
                  <a:pos x="220" y="863"/>
                </a:cxn>
                <a:cxn ang="0">
                  <a:pos x="201" y="880"/>
                </a:cxn>
                <a:cxn ang="0">
                  <a:pos x="174" y="896"/>
                </a:cxn>
                <a:cxn ang="0">
                  <a:pos x="143" y="903"/>
                </a:cxn>
                <a:cxn ang="0">
                  <a:pos x="103" y="903"/>
                </a:cxn>
                <a:cxn ang="0">
                  <a:pos x="69" y="899"/>
                </a:cxn>
                <a:cxn ang="0">
                  <a:pos x="42" y="888"/>
                </a:cxn>
                <a:cxn ang="0">
                  <a:pos x="19" y="872"/>
                </a:cxn>
                <a:cxn ang="0">
                  <a:pos x="4" y="852"/>
                </a:cxn>
                <a:cxn ang="0">
                  <a:pos x="0" y="150"/>
                </a:cxn>
                <a:cxn ang="0">
                  <a:pos x="27" y="92"/>
                </a:cxn>
                <a:cxn ang="0">
                  <a:pos x="78" y="56"/>
                </a:cxn>
                <a:cxn ang="0">
                  <a:pos x="163" y="23"/>
                </a:cxn>
                <a:cxn ang="0">
                  <a:pos x="254" y="5"/>
                </a:cxn>
              </a:cxnLst>
              <a:rect l="0" t="0" r="r" b="b"/>
              <a:pathLst>
                <a:path w="1336" h="1841">
                  <a:moveTo>
                    <a:pt x="319" y="0"/>
                  </a:moveTo>
                  <a:lnTo>
                    <a:pt x="1023" y="1"/>
                  </a:lnTo>
                  <a:lnTo>
                    <a:pt x="1042" y="1"/>
                  </a:lnTo>
                  <a:lnTo>
                    <a:pt x="1060" y="3"/>
                  </a:lnTo>
                  <a:lnTo>
                    <a:pt x="1079" y="4"/>
                  </a:lnTo>
                  <a:lnTo>
                    <a:pt x="1096" y="7"/>
                  </a:lnTo>
                  <a:lnTo>
                    <a:pt x="1113" y="9"/>
                  </a:lnTo>
                  <a:lnTo>
                    <a:pt x="1132" y="12"/>
                  </a:lnTo>
                  <a:lnTo>
                    <a:pt x="1151" y="16"/>
                  </a:lnTo>
                  <a:lnTo>
                    <a:pt x="1167" y="20"/>
                  </a:lnTo>
                  <a:lnTo>
                    <a:pt x="1182" y="25"/>
                  </a:lnTo>
                  <a:lnTo>
                    <a:pt x="1197" y="31"/>
                  </a:lnTo>
                  <a:lnTo>
                    <a:pt x="1218" y="39"/>
                  </a:lnTo>
                  <a:lnTo>
                    <a:pt x="1234" y="45"/>
                  </a:lnTo>
                  <a:lnTo>
                    <a:pt x="1255" y="56"/>
                  </a:lnTo>
                  <a:lnTo>
                    <a:pt x="1274" y="67"/>
                  </a:lnTo>
                  <a:lnTo>
                    <a:pt x="1289" y="77"/>
                  </a:lnTo>
                  <a:lnTo>
                    <a:pt x="1301" y="88"/>
                  </a:lnTo>
                  <a:lnTo>
                    <a:pt x="1316" y="103"/>
                  </a:lnTo>
                  <a:lnTo>
                    <a:pt x="1322" y="113"/>
                  </a:lnTo>
                  <a:lnTo>
                    <a:pt x="1333" y="129"/>
                  </a:lnTo>
                  <a:lnTo>
                    <a:pt x="1335" y="142"/>
                  </a:lnTo>
                  <a:lnTo>
                    <a:pt x="1335" y="154"/>
                  </a:lnTo>
                  <a:lnTo>
                    <a:pt x="1333" y="837"/>
                  </a:lnTo>
                  <a:lnTo>
                    <a:pt x="1331" y="845"/>
                  </a:lnTo>
                  <a:lnTo>
                    <a:pt x="1325" y="852"/>
                  </a:lnTo>
                  <a:lnTo>
                    <a:pt x="1320" y="861"/>
                  </a:lnTo>
                  <a:lnTo>
                    <a:pt x="1316" y="868"/>
                  </a:lnTo>
                  <a:lnTo>
                    <a:pt x="1304" y="876"/>
                  </a:lnTo>
                  <a:lnTo>
                    <a:pt x="1293" y="885"/>
                  </a:lnTo>
                  <a:lnTo>
                    <a:pt x="1278" y="892"/>
                  </a:lnTo>
                  <a:lnTo>
                    <a:pt x="1260" y="899"/>
                  </a:lnTo>
                  <a:lnTo>
                    <a:pt x="1247" y="901"/>
                  </a:lnTo>
                  <a:lnTo>
                    <a:pt x="1230" y="903"/>
                  </a:lnTo>
                  <a:lnTo>
                    <a:pt x="1213" y="903"/>
                  </a:lnTo>
                  <a:lnTo>
                    <a:pt x="1197" y="903"/>
                  </a:lnTo>
                  <a:lnTo>
                    <a:pt x="1180" y="901"/>
                  </a:lnTo>
                  <a:lnTo>
                    <a:pt x="1165" y="897"/>
                  </a:lnTo>
                  <a:lnTo>
                    <a:pt x="1153" y="895"/>
                  </a:lnTo>
                  <a:lnTo>
                    <a:pt x="1142" y="888"/>
                  </a:lnTo>
                  <a:lnTo>
                    <a:pt x="1132" y="883"/>
                  </a:lnTo>
                  <a:lnTo>
                    <a:pt x="1121" y="875"/>
                  </a:lnTo>
                  <a:lnTo>
                    <a:pt x="1115" y="868"/>
                  </a:lnTo>
                  <a:lnTo>
                    <a:pt x="1107" y="863"/>
                  </a:lnTo>
                  <a:lnTo>
                    <a:pt x="1107" y="856"/>
                  </a:lnTo>
                  <a:lnTo>
                    <a:pt x="1102" y="849"/>
                  </a:lnTo>
                  <a:lnTo>
                    <a:pt x="1098" y="844"/>
                  </a:lnTo>
                  <a:lnTo>
                    <a:pt x="1096" y="835"/>
                  </a:lnTo>
                  <a:lnTo>
                    <a:pt x="1098" y="312"/>
                  </a:lnTo>
                  <a:lnTo>
                    <a:pt x="1021" y="312"/>
                  </a:lnTo>
                  <a:lnTo>
                    <a:pt x="1021" y="1737"/>
                  </a:lnTo>
                  <a:lnTo>
                    <a:pt x="1021" y="1751"/>
                  </a:lnTo>
                  <a:lnTo>
                    <a:pt x="1014" y="1767"/>
                  </a:lnTo>
                  <a:lnTo>
                    <a:pt x="1006" y="1781"/>
                  </a:lnTo>
                  <a:lnTo>
                    <a:pt x="995" y="1796"/>
                  </a:lnTo>
                  <a:lnTo>
                    <a:pt x="979" y="1807"/>
                  </a:lnTo>
                  <a:lnTo>
                    <a:pt x="966" y="1817"/>
                  </a:lnTo>
                  <a:lnTo>
                    <a:pt x="951" y="1823"/>
                  </a:lnTo>
                  <a:lnTo>
                    <a:pt x="933" y="1832"/>
                  </a:lnTo>
                  <a:lnTo>
                    <a:pt x="914" y="1835"/>
                  </a:lnTo>
                  <a:lnTo>
                    <a:pt x="897" y="1837"/>
                  </a:lnTo>
                  <a:lnTo>
                    <a:pt x="882" y="1839"/>
                  </a:lnTo>
                  <a:lnTo>
                    <a:pt x="868" y="1840"/>
                  </a:lnTo>
                  <a:lnTo>
                    <a:pt x="851" y="1840"/>
                  </a:lnTo>
                  <a:lnTo>
                    <a:pt x="830" y="1839"/>
                  </a:lnTo>
                  <a:lnTo>
                    <a:pt x="807" y="1835"/>
                  </a:lnTo>
                  <a:lnTo>
                    <a:pt x="788" y="1828"/>
                  </a:lnTo>
                  <a:lnTo>
                    <a:pt x="771" y="1823"/>
                  </a:lnTo>
                  <a:lnTo>
                    <a:pt x="759" y="1815"/>
                  </a:lnTo>
                  <a:lnTo>
                    <a:pt x="746" y="1809"/>
                  </a:lnTo>
                  <a:lnTo>
                    <a:pt x="734" y="1797"/>
                  </a:lnTo>
                  <a:lnTo>
                    <a:pt x="723" y="1787"/>
                  </a:lnTo>
                  <a:lnTo>
                    <a:pt x="717" y="1780"/>
                  </a:lnTo>
                  <a:lnTo>
                    <a:pt x="713" y="1769"/>
                  </a:lnTo>
                  <a:lnTo>
                    <a:pt x="706" y="1760"/>
                  </a:lnTo>
                  <a:lnTo>
                    <a:pt x="704" y="1749"/>
                  </a:lnTo>
                  <a:lnTo>
                    <a:pt x="704" y="881"/>
                  </a:lnTo>
                  <a:lnTo>
                    <a:pt x="627" y="881"/>
                  </a:lnTo>
                  <a:lnTo>
                    <a:pt x="625" y="1744"/>
                  </a:lnTo>
                  <a:lnTo>
                    <a:pt x="622" y="1757"/>
                  </a:lnTo>
                  <a:lnTo>
                    <a:pt x="618" y="1768"/>
                  </a:lnTo>
                  <a:lnTo>
                    <a:pt x="608" y="1783"/>
                  </a:lnTo>
                  <a:lnTo>
                    <a:pt x="599" y="1795"/>
                  </a:lnTo>
                  <a:lnTo>
                    <a:pt x="585" y="1808"/>
                  </a:lnTo>
                  <a:lnTo>
                    <a:pt x="568" y="1819"/>
                  </a:lnTo>
                  <a:lnTo>
                    <a:pt x="549" y="1827"/>
                  </a:lnTo>
                  <a:lnTo>
                    <a:pt x="528" y="1833"/>
                  </a:lnTo>
                  <a:lnTo>
                    <a:pt x="503" y="1839"/>
                  </a:lnTo>
                  <a:lnTo>
                    <a:pt x="480" y="1840"/>
                  </a:lnTo>
                  <a:lnTo>
                    <a:pt x="457" y="1840"/>
                  </a:lnTo>
                  <a:lnTo>
                    <a:pt x="438" y="1839"/>
                  </a:lnTo>
                  <a:lnTo>
                    <a:pt x="421" y="1836"/>
                  </a:lnTo>
                  <a:lnTo>
                    <a:pt x="404" y="1832"/>
                  </a:lnTo>
                  <a:lnTo>
                    <a:pt x="388" y="1827"/>
                  </a:lnTo>
                  <a:lnTo>
                    <a:pt x="371" y="1820"/>
                  </a:lnTo>
                  <a:lnTo>
                    <a:pt x="354" y="1809"/>
                  </a:lnTo>
                  <a:lnTo>
                    <a:pt x="346" y="1801"/>
                  </a:lnTo>
                  <a:lnTo>
                    <a:pt x="333" y="1792"/>
                  </a:lnTo>
                  <a:lnTo>
                    <a:pt x="323" y="1781"/>
                  </a:lnTo>
                  <a:lnTo>
                    <a:pt x="321" y="1771"/>
                  </a:lnTo>
                  <a:lnTo>
                    <a:pt x="316" y="1763"/>
                  </a:lnTo>
                  <a:lnTo>
                    <a:pt x="310" y="1745"/>
                  </a:lnTo>
                  <a:lnTo>
                    <a:pt x="312" y="312"/>
                  </a:lnTo>
                  <a:lnTo>
                    <a:pt x="235" y="312"/>
                  </a:lnTo>
                  <a:lnTo>
                    <a:pt x="235" y="835"/>
                  </a:lnTo>
                  <a:lnTo>
                    <a:pt x="231" y="844"/>
                  </a:lnTo>
                  <a:lnTo>
                    <a:pt x="226" y="855"/>
                  </a:lnTo>
                  <a:lnTo>
                    <a:pt x="220" y="863"/>
                  </a:lnTo>
                  <a:lnTo>
                    <a:pt x="212" y="872"/>
                  </a:lnTo>
                  <a:lnTo>
                    <a:pt x="210" y="875"/>
                  </a:lnTo>
                  <a:lnTo>
                    <a:pt x="201" y="880"/>
                  </a:lnTo>
                  <a:lnTo>
                    <a:pt x="193" y="885"/>
                  </a:lnTo>
                  <a:lnTo>
                    <a:pt x="184" y="889"/>
                  </a:lnTo>
                  <a:lnTo>
                    <a:pt x="174" y="896"/>
                  </a:lnTo>
                  <a:lnTo>
                    <a:pt x="166" y="897"/>
                  </a:lnTo>
                  <a:lnTo>
                    <a:pt x="153" y="901"/>
                  </a:lnTo>
                  <a:lnTo>
                    <a:pt x="143" y="903"/>
                  </a:lnTo>
                  <a:lnTo>
                    <a:pt x="134" y="903"/>
                  </a:lnTo>
                  <a:lnTo>
                    <a:pt x="126" y="903"/>
                  </a:lnTo>
                  <a:lnTo>
                    <a:pt x="103" y="903"/>
                  </a:lnTo>
                  <a:lnTo>
                    <a:pt x="94" y="903"/>
                  </a:lnTo>
                  <a:lnTo>
                    <a:pt x="84" y="901"/>
                  </a:lnTo>
                  <a:lnTo>
                    <a:pt x="69" y="899"/>
                  </a:lnTo>
                  <a:lnTo>
                    <a:pt x="63" y="896"/>
                  </a:lnTo>
                  <a:lnTo>
                    <a:pt x="52" y="892"/>
                  </a:lnTo>
                  <a:lnTo>
                    <a:pt x="42" y="888"/>
                  </a:lnTo>
                  <a:lnTo>
                    <a:pt x="36" y="884"/>
                  </a:lnTo>
                  <a:lnTo>
                    <a:pt x="27" y="876"/>
                  </a:lnTo>
                  <a:lnTo>
                    <a:pt x="19" y="872"/>
                  </a:lnTo>
                  <a:lnTo>
                    <a:pt x="13" y="865"/>
                  </a:lnTo>
                  <a:lnTo>
                    <a:pt x="10" y="861"/>
                  </a:lnTo>
                  <a:lnTo>
                    <a:pt x="4" y="852"/>
                  </a:lnTo>
                  <a:lnTo>
                    <a:pt x="2" y="845"/>
                  </a:lnTo>
                  <a:lnTo>
                    <a:pt x="0" y="837"/>
                  </a:lnTo>
                  <a:lnTo>
                    <a:pt x="0" y="150"/>
                  </a:lnTo>
                  <a:lnTo>
                    <a:pt x="2" y="128"/>
                  </a:lnTo>
                  <a:lnTo>
                    <a:pt x="10" y="109"/>
                  </a:lnTo>
                  <a:lnTo>
                    <a:pt x="27" y="92"/>
                  </a:lnTo>
                  <a:lnTo>
                    <a:pt x="42" y="79"/>
                  </a:lnTo>
                  <a:lnTo>
                    <a:pt x="61" y="68"/>
                  </a:lnTo>
                  <a:lnTo>
                    <a:pt x="78" y="56"/>
                  </a:lnTo>
                  <a:lnTo>
                    <a:pt x="107" y="43"/>
                  </a:lnTo>
                  <a:lnTo>
                    <a:pt x="138" y="31"/>
                  </a:lnTo>
                  <a:lnTo>
                    <a:pt x="163" y="23"/>
                  </a:lnTo>
                  <a:lnTo>
                    <a:pt x="184" y="17"/>
                  </a:lnTo>
                  <a:lnTo>
                    <a:pt x="220" y="9"/>
                  </a:lnTo>
                  <a:lnTo>
                    <a:pt x="254" y="5"/>
                  </a:lnTo>
                  <a:lnTo>
                    <a:pt x="285" y="3"/>
                  </a:lnTo>
                  <a:lnTo>
                    <a:pt x="319" y="0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27" name="Oval 8"/>
            <p:cNvSpPr>
              <a:spLocks noChangeArrowheads="1"/>
            </p:cNvSpPr>
            <p:nvPr/>
          </p:nvSpPr>
          <p:spPr bwMode="auto">
            <a:xfrm rot="477423">
              <a:off x="4671881" y="1418054"/>
              <a:ext cx="306061" cy="12354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28" name="Gülen Yüz 27"/>
            <p:cNvSpPr/>
            <p:nvPr/>
          </p:nvSpPr>
          <p:spPr>
            <a:xfrm>
              <a:off x="4482231" y="814590"/>
              <a:ext cx="724545" cy="675911"/>
            </a:xfrm>
            <a:prstGeom prst="smileyFac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9" name="Grup 28"/>
          <p:cNvGrpSpPr/>
          <p:nvPr/>
        </p:nvGrpSpPr>
        <p:grpSpPr>
          <a:xfrm>
            <a:off x="447269" y="4222880"/>
            <a:ext cx="2600609" cy="583947"/>
            <a:chOff x="2380781" y="4183170"/>
            <a:chExt cx="1773544" cy="1093549"/>
          </a:xfrm>
        </p:grpSpPr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2380781" y="4183170"/>
              <a:ext cx="886772" cy="54737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28575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 flipV="1">
              <a:off x="3267553" y="4729342"/>
              <a:ext cx="886772" cy="54737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28575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32" name="Grup 31"/>
          <p:cNvGrpSpPr/>
          <p:nvPr/>
        </p:nvGrpSpPr>
        <p:grpSpPr>
          <a:xfrm>
            <a:off x="3467940" y="3710300"/>
            <a:ext cx="1139934" cy="2464908"/>
            <a:chOff x="4006833" y="814590"/>
            <a:chExt cx="1594819" cy="3392031"/>
          </a:xfrm>
        </p:grpSpPr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4006833" y="1526676"/>
              <a:ext cx="1594819" cy="2679945"/>
            </a:xfrm>
            <a:custGeom>
              <a:avLst/>
              <a:gdLst/>
              <a:ahLst/>
              <a:cxnLst>
                <a:cxn ang="0">
                  <a:pos x="1042" y="1"/>
                </a:cxn>
                <a:cxn ang="0">
                  <a:pos x="1096" y="7"/>
                </a:cxn>
                <a:cxn ang="0">
                  <a:pos x="1151" y="16"/>
                </a:cxn>
                <a:cxn ang="0">
                  <a:pos x="1197" y="31"/>
                </a:cxn>
                <a:cxn ang="0">
                  <a:pos x="1255" y="56"/>
                </a:cxn>
                <a:cxn ang="0">
                  <a:pos x="1301" y="88"/>
                </a:cxn>
                <a:cxn ang="0">
                  <a:pos x="1333" y="129"/>
                </a:cxn>
                <a:cxn ang="0">
                  <a:pos x="1333" y="837"/>
                </a:cxn>
                <a:cxn ang="0">
                  <a:pos x="1320" y="861"/>
                </a:cxn>
                <a:cxn ang="0">
                  <a:pos x="1293" y="885"/>
                </a:cxn>
                <a:cxn ang="0">
                  <a:pos x="1247" y="901"/>
                </a:cxn>
                <a:cxn ang="0">
                  <a:pos x="1197" y="903"/>
                </a:cxn>
                <a:cxn ang="0">
                  <a:pos x="1153" y="895"/>
                </a:cxn>
                <a:cxn ang="0">
                  <a:pos x="1121" y="875"/>
                </a:cxn>
                <a:cxn ang="0">
                  <a:pos x="1107" y="856"/>
                </a:cxn>
                <a:cxn ang="0">
                  <a:pos x="1096" y="835"/>
                </a:cxn>
                <a:cxn ang="0">
                  <a:pos x="1021" y="1737"/>
                </a:cxn>
                <a:cxn ang="0">
                  <a:pos x="1006" y="1781"/>
                </a:cxn>
                <a:cxn ang="0">
                  <a:pos x="966" y="1817"/>
                </a:cxn>
                <a:cxn ang="0">
                  <a:pos x="914" y="1835"/>
                </a:cxn>
                <a:cxn ang="0">
                  <a:pos x="868" y="1840"/>
                </a:cxn>
                <a:cxn ang="0">
                  <a:pos x="807" y="1835"/>
                </a:cxn>
                <a:cxn ang="0">
                  <a:pos x="759" y="1815"/>
                </a:cxn>
                <a:cxn ang="0">
                  <a:pos x="723" y="1787"/>
                </a:cxn>
                <a:cxn ang="0">
                  <a:pos x="706" y="1760"/>
                </a:cxn>
                <a:cxn ang="0">
                  <a:pos x="627" y="881"/>
                </a:cxn>
                <a:cxn ang="0">
                  <a:pos x="618" y="1768"/>
                </a:cxn>
                <a:cxn ang="0">
                  <a:pos x="585" y="1808"/>
                </a:cxn>
                <a:cxn ang="0">
                  <a:pos x="528" y="1833"/>
                </a:cxn>
                <a:cxn ang="0">
                  <a:pos x="457" y="1840"/>
                </a:cxn>
                <a:cxn ang="0">
                  <a:pos x="404" y="1832"/>
                </a:cxn>
                <a:cxn ang="0">
                  <a:pos x="354" y="1809"/>
                </a:cxn>
                <a:cxn ang="0">
                  <a:pos x="323" y="1781"/>
                </a:cxn>
                <a:cxn ang="0">
                  <a:pos x="310" y="1745"/>
                </a:cxn>
                <a:cxn ang="0">
                  <a:pos x="235" y="835"/>
                </a:cxn>
                <a:cxn ang="0">
                  <a:pos x="220" y="863"/>
                </a:cxn>
                <a:cxn ang="0">
                  <a:pos x="201" y="880"/>
                </a:cxn>
                <a:cxn ang="0">
                  <a:pos x="174" y="896"/>
                </a:cxn>
                <a:cxn ang="0">
                  <a:pos x="143" y="903"/>
                </a:cxn>
                <a:cxn ang="0">
                  <a:pos x="103" y="903"/>
                </a:cxn>
                <a:cxn ang="0">
                  <a:pos x="69" y="899"/>
                </a:cxn>
                <a:cxn ang="0">
                  <a:pos x="42" y="888"/>
                </a:cxn>
                <a:cxn ang="0">
                  <a:pos x="19" y="872"/>
                </a:cxn>
                <a:cxn ang="0">
                  <a:pos x="4" y="852"/>
                </a:cxn>
                <a:cxn ang="0">
                  <a:pos x="0" y="150"/>
                </a:cxn>
                <a:cxn ang="0">
                  <a:pos x="27" y="92"/>
                </a:cxn>
                <a:cxn ang="0">
                  <a:pos x="78" y="56"/>
                </a:cxn>
                <a:cxn ang="0">
                  <a:pos x="163" y="23"/>
                </a:cxn>
                <a:cxn ang="0">
                  <a:pos x="254" y="5"/>
                </a:cxn>
              </a:cxnLst>
              <a:rect l="0" t="0" r="r" b="b"/>
              <a:pathLst>
                <a:path w="1336" h="1841">
                  <a:moveTo>
                    <a:pt x="319" y="0"/>
                  </a:moveTo>
                  <a:lnTo>
                    <a:pt x="1023" y="1"/>
                  </a:lnTo>
                  <a:lnTo>
                    <a:pt x="1042" y="1"/>
                  </a:lnTo>
                  <a:lnTo>
                    <a:pt x="1060" y="3"/>
                  </a:lnTo>
                  <a:lnTo>
                    <a:pt x="1079" y="4"/>
                  </a:lnTo>
                  <a:lnTo>
                    <a:pt x="1096" y="7"/>
                  </a:lnTo>
                  <a:lnTo>
                    <a:pt x="1113" y="9"/>
                  </a:lnTo>
                  <a:lnTo>
                    <a:pt x="1132" y="12"/>
                  </a:lnTo>
                  <a:lnTo>
                    <a:pt x="1151" y="16"/>
                  </a:lnTo>
                  <a:lnTo>
                    <a:pt x="1167" y="20"/>
                  </a:lnTo>
                  <a:lnTo>
                    <a:pt x="1182" y="25"/>
                  </a:lnTo>
                  <a:lnTo>
                    <a:pt x="1197" y="31"/>
                  </a:lnTo>
                  <a:lnTo>
                    <a:pt x="1218" y="39"/>
                  </a:lnTo>
                  <a:lnTo>
                    <a:pt x="1234" y="45"/>
                  </a:lnTo>
                  <a:lnTo>
                    <a:pt x="1255" y="56"/>
                  </a:lnTo>
                  <a:lnTo>
                    <a:pt x="1274" y="67"/>
                  </a:lnTo>
                  <a:lnTo>
                    <a:pt x="1289" y="77"/>
                  </a:lnTo>
                  <a:lnTo>
                    <a:pt x="1301" y="88"/>
                  </a:lnTo>
                  <a:lnTo>
                    <a:pt x="1316" y="103"/>
                  </a:lnTo>
                  <a:lnTo>
                    <a:pt x="1322" y="113"/>
                  </a:lnTo>
                  <a:lnTo>
                    <a:pt x="1333" y="129"/>
                  </a:lnTo>
                  <a:lnTo>
                    <a:pt x="1335" y="142"/>
                  </a:lnTo>
                  <a:lnTo>
                    <a:pt x="1335" y="154"/>
                  </a:lnTo>
                  <a:lnTo>
                    <a:pt x="1333" y="837"/>
                  </a:lnTo>
                  <a:lnTo>
                    <a:pt x="1331" y="845"/>
                  </a:lnTo>
                  <a:lnTo>
                    <a:pt x="1325" y="852"/>
                  </a:lnTo>
                  <a:lnTo>
                    <a:pt x="1320" y="861"/>
                  </a:lnTo>
                  <a:lnTo>
                    <a:pt x="1316" y="868"/>
                  </a:lnTo>
                  <a:lnTo>
                    <a:pt x="1304" y="876"/>
                  </a:lnTo>
                  <a:lnTo>
                    <a:pt x="1293" y="885"/>
                  </a:lnTo>
                  <a:lnTo>
                    <a:pt x="1278" y="892"/>
                  </a:lnTo>
                  <a:lnTo>
                    <a:pt x="1260" y="899"/>
                  </a:lnTo>
                  <a:lnTo>
                    <a:pt x="1247" y="901"/>
                  </a:lnTo>
                  <a:lnTo>
                    <a:pt x="1230" y="903"/>
                  </a:lnTo>
                  <a:lnTo>
                    <a:pt x="1213" y="903"/>
                  </a:lnTo>
                  <a:lnTo>
                    <a:pt x="1197" y="903"/>
                  </a:lnTo>
                  <a:lnTo>
                    <a:pt x="1180" y="901"/>
                  </a:lnTo>
                  <a:lnTo>
                    <a:pt x="1165" y="897"/>
                  </a:lnTo>
                  <a:lnTo>
                    <a:pt x="1153" y="895"/>
                  </a:lnTo>
                  <a:lnTo>
                    <a:pt x="1142" y="888"/>
                  </a:lnTo>
                  <a:lnTo>
                    <a:pt x="1132" y="883"/>
                  </a:lnTo>
                  <a:lnTo>
                    <a:pt x="1121" y="875"/>
                  </a:lnTo>
                  <a:lnTo>
                    <a:pt x="1115" y="868"/>
                  </a:lnTo>
                  <a:lnTo>
                    <a:pt x="1107" y="863"/>
                  </a:lnTo>
                  <a:lnTo>
                    <a:pt x="1107" y="856"/>
                  </a:lnTo>
                  <a:lnTo>
                    <a:pt x="1102" y="849"/>
                  </a:lnTo>
                  <a:lnTo>
                    <a:pt x="1098" y="844"/>
                  </a:lnTo>
                  <a:lnTo>
                    <a:pt x="1096" y="835"/>
                  </a:lnTo>
                  <a:lnTo>
                    <a:pt x="1098" y="312"/>
                  </a:lnTo>
                  <a:lnTo>
                    <a:pt x="1021" y="312"/>
                  </a:lnTo>
                  <a:lnTo>
                    <a:pt x="1021" y="1737"/>
                  </a:lnTo>
                  <a:lnTo>
                    <a:pt x="1021" y="1751"/>
                  </a:lnTo>
                  <a:lnTo>
                    <a:pt x="1014" y="1767"/>
                  </a:lnTo>
                  <a:lnTo>
                    <a:pt x="1006" y="1781"/>
                  </a:lnTo>
                  <a:lnTo>
                    <a:pt x="995" y="1796"/>
                  </a:lnTo>
                  <a:lnTo>
                    <a:pt x="979" y="1807"/>
                  </a:lnTo>
                  <a:lnTo>
                    <a:pt x="966" y="1817"/>
                  </a:lnTo>
                  <a:lnTo>
                    <a:pt x="951" y="1823"/>
                  </a:lnTo>
                  <a:lnTo>
                    <a:pt x="933" y="1832"/>
                  </a:lnTo>
                  <a:lnTo>
                    <a:pt x="914" y="1835"/>
                  </a:lnTo>
                  <a:lnTo>
                    <a:pt x="897" y="1837"/>
                  </a:lnTo>
                  <a:lnTo>
                    <a:pt x="882" y="1839"/>
                  </a:lnTo>
                  <a:lnTo>
                    <a:pt x="868" y="1840"/>
                  </a:lnTo>
                  <a:lnTo>
                    <a:pt x="851" y="1840"/>
                  </a:lnTo>
                  <a:lnTo>
                    <a:pt x="830" y="1839"/>
                  </a:lnTo>
                  <a:lnTo>
                    <a:pt x="807" y="1835"/>
                  </a:lnTo>
                  <a:lnTo>
                    <a:pt x="788" y="1828"/>
                  </a:lnTo>
                  <a:lnTo>
                    <a:pt x="771" y="1823"/>
                  </a:lnTo>
                  <a:lnTo>
                    <a:pt x="759" y="1815"/>
                  </a:lnTo>
                  <a:lnTo>
                    <a:pt x="746" y="1809"/>
                  </a:lnTo>
                  <a:lnTo>
                    <a:pt x="734" y="1797"/>
                  </a:lnTo>
                  <a:lnTo>
                    <a:pt x="723" y="1787"/>
                  </a:lnTo>
                  <a:lnTo>
                    <a:pt x="717" y="1780"/>
                  </a:lnTo>
                  <a:lnTo>
                    <a:pt x="713" y="1769"/>
                  </a:lnTo>
                  <a:lnTo>
                    <a:pt x="706" y="1760"/>
                  </a:lnTo>
                  <a:lnTo>
                    <a:pt x="704" y="1749"/>
                  </a:lnTo>
                  <a:lnTo>
                    <a:pt x="704" y="881"/>
                  </a:lnTo>
                  <a:lnTo>
                    <a:pt x="627" y="881"/>
                  </a:lnTo>
                  <a:lnTo>
                    <a:pt x="625" y="1744"/>
                  </a:lnTo>
                  <a:lnTo>
                    <a:pt x="622" y="1757"/>
                  </a:lnTo>
                  <a:lnTo>
                    <a:pt x="618" y="1768"/>
                  </a:lnTo>
                  <a:lnTo>
                    <a:pt x="608" y="1783"/>
                  </a:lnTo>
                  <a:lnTo>
                    <a:pt x="599" y="1795"/>
                  </a:lnTo>
                  <a:lnTo>
                    <a:pt x="585" y="1808"/>
                  </a:lnTo>
                  <a:lnTo>
                    <a:pt x="568" y="1819"/>
                  </a:lnTo>
                  <a:lnTo>
                    <a:pt x="549" y="1827"/>
                  </a:lnTo>
                  <a:lnTo>
                    <a:pt x="528" y="1833"/>
                  </a:lnTo>
                  <a:lnTo>
                    <a:pt x="503" y="1839"/>
                  </a:lnTo>
                  <a:lnTo>
                    <a:pt x="480" y="1840"/>
                  </a:lnTo>
                  <a:lnTo>
                    <a:pt x="457" y="1840"/>
                  </a:lnTo>
                  <a:lnTo>
                    <a:pt x="438" y="1839"/>
                  </a:lnTo>
                  <a:lnTo>
                    <a:pt x="421" y="1836"/>
                  </a:lnTo>
                  <a:lnTo>
                    <a:pt x="404" y="1832"/>
                  </a:lnTo>
                  <a:lnTo>
                    <a:pt x="388" y="1827"/>
                  </a:lnTo>
                  <a:lnTo>
                    <a:pt x="371" y="1820"/>
                  </a:lnTo>
                  <a:lnTo>
                    <a:pt x="354" y="1809"/>
                  </a:lnTo>
                  <a:lnTo>
                    <a:pt x="346" y="1801"/>
                  </a:lnTo>
                  <a:lnTo>
                    <a:pt x="333" y="1792"/>
                  </a:lnTo>
                  <a:lnTo>
                    <a:pt x="323" y="1781"/>
                  </a:lnTo>
                  <a:lnTo>
                    <a:pt x="321" y="1771"/>
                  </a:lnTo>
                  <a:lnTo>
                    <a:pt x="316" y="1763"/>
                  </a:lnTo>
                  <a:lnTo>
                    <a:pt x="310" y="1745"/>
                  </a:lnTo>
                  <a:lnTo>
                    <a:pt x="312" y="312"/>
                  </a:lnTo>
                  <a:lnTo>
                    <a:pt x="235" y="312"/>
                  </a:lnTo>
                  <a:lnTo>
                    <a:pt x="235" y="835"/>
                  </a:lnTo>
                  <a:lnTo>
                    <a:pt x="231" y="844"/>
                  </a:lnTo>
                  <a:lnTo>
                    <a:pt x="226" y="855"/>
                  </a:lnTo>
                  <a:lnTo>
                    <a:pt x="220" y="863"/>
                  </a:lnTo>
                  <a:lnTo>
                    <a:pt x="212" y="872"/>
                  </a:lnTo>
                  <a:lnTo>
                    <a:pt x="210" y="875"/>
                  </a:lnTo>
                  <a:lnTo>
                    <a:pt x="201" y="880"/>
                  </a:lnTo>
                  <a:lnTo>
                    <a:pt x="193" y="885"/>
                  </a:lnTo>
                  <a:lnTo>
                    <a:pt x="184" y="889"/>
                  </a:lnTo>
                  <a:lnTo>
                    <a:pt x="174" y="896"/>
                  </a:lnTo>
                  <a:lnTo>
                    <a:pt x="166" y="897"/>
                  </a:lnTo>
                  <a:lnTo>
                    <a:pt x="153" y="901"/>
                  </a:lnTo>
                  <a:lnTo>
                    <a:pt x="143" y="903"/>
                  </a:lnTo>
                  <a:lnTo>
                    <a:pt x="134" y="903"/>
                  </a:lnTo>
                  <a:lnTo>
                    <a:pt x="126" y="903"/>
                  </a:lnTo>
                  <a:lnTo>
                    <a:pt x="103" y="903"/>
                  </a:lnTo>
                  <a:lnTo>
                    <a:pt x="94" y="903"/>
                  </a:lnTo>
                  <a:lnTo>
                    <a:pt x="84" y="901"/>
                  </a:lnTo>
                  <a:lnTo>
                    <a:pt x="69" y="899"/>
                  </a:lnTo>
                  <a:lnTo>
                    <a:pt x="63" y="896"/>
                  </a:lnTo>
                  <a:lnTo>
                    <a:pt x="52" y="892"/>
                  </a:lnTo>
                  <a:lnTo>
                    <a:pt x="42" y="888"/>
                  </a:lnTo>
                  <a:lnTo>
                    <a:pt x="36" y="884"/>
                  </a:lnTo>
                  <a:lnTo>
                    <a:pt x="27" y="876"/>
                  </a:lnTo>
                  <a:lnTo>
                    <a:pt x="19" y="872"/>
                  </a:lnTo>
                  <a:lnTo>
                    <a:pt x="13" y="865"/>
                  </a:lnTo>
                  <a:lnTo>
                    <a:pt x="10" y="861"/>
                  </a:lnTo>
                  <a:lnTo>
                    <a:pt x="4" y="852"/>
                  </a:lnTo>
                  <a:lnTo>
                    <a:pt x="2" y="845"/>
                  </a:lnTo>
                  <a:lnTo>
                    <a:pt x="0" y="837"/>
                  </a:lnTo>
                  <a:lnTo>
                    <a:pt x="0" y="150"/>
                  </a:lnTo>
                  <a:lnTo>
                    <a:pt x="2" y="128"/>
                  </a:lnTo>
                  <a:lnTo>
                    <a:pt x="10" y="109"/>
                  </a:lnTo>
                  <a:lnTo>
                    <a:pt x="27" y="92"/>
                  </a:lnTo>
                  <a:lnTo>
                    <a:pt x="42" y="79"/>
                  </a:lnTo>
                  <a:lnTo>
                    <a:pt x="61" y="68"/>
                  </a:lnTo>
                  <a:lnTo>
                    <a:pt x="78" y="56"/>
                  </a:lnTo>
                  <a:lnTo>
                    <a:pt x="107" y="43"/>
                  </a:lnTo>
                  <a:lnTo>
                    <a:pt x="138" y="31"/>
                  </a:lnTo>
                  <a:lnTo>
                    <a:pt x="163" y="23"/>
                  </a:lnTo>
                  <a:lnTo>
                    <a:pt x="184" y="17"/>
                  </a:lnTo>
                  <a:lnTo>
                    <a:pt x="220" y="9"/>
                  </a:lnTo>
                  <a:lnTo>
                    <a:pt x="254" y="5"/>
                  </a:lnTo>
                  <a:lnTo>
                    <a:pt x="285" y="3"/>
                  </a:lnTo>
                  <a:lnTo>
                    <a:pt x="319" y="0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34" name="Oval 8"/>
            <p:cNvSpPr>
              <a:spLocks noChangeArrowheads="1"/>
            </p:cNvSpPr>
            <p:nvPr/>
          </p:nvSpPr>
          <p:spPr bwMode="auto">
            <a:xfrm rot="477423">
              <a:off x="4671881" y="1418054"/>
              <a:ext cx="306061" cy="12354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35" name="Gülen Yüz 34"/>
            <p:cNvSpPr/>
            <p:nvPr/>
          </p:nvSpPr>
          <p:spPr>
            <a:xfrm>
              <a:off x="4482231" y="814590"/>
              <a:ext cx="724545" cy="675911"/>
            </a:xfrm>
            <a:prstGeom prst="smileyFac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6" name="Grup 35"/>
          <p:cNvGrpSpPr/>
          <p:nvPr/>
        </p:nvGrpSpPr>
        <p:grpSpPr>
          <a:xfrm>
            <a:off x="3741914" y="4473937"/>
            <a:ext cx="570767" cy="523677"/>
            <a:chOff x="2380781" y="4183170"/>
            <a:chExt cx="1773544" cy="1093549"/>
          </a:xfrm>
        </p:grpSpPr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2380781" y="4183170"/>
              <a:ext cx="886772" cy="54737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28575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 flipV="1">
              <a:off x="3267553" y="4729342"/>
              <a:ext cx="886772" cy="54737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28575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39" name="Grup 38"/>
          <p:cNvGrpSpPr/>
          <p:nvPr/>
        </p:nvGrpSpPr>
        <p:grpSpPr>
          <a:xfrm>
            <a:off x="5316680" y="3679871"/>
            <a:ext cx="1139934" cy="2464908"/>
            <a:chOff x="4006833" y="814590"/>
            <a:chExt cx="1594819" cy="3392031"/>
          </a:xfrm>
        </p:grpSpPr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4006833" y="1526676"/>
              <a:ext cx="1594819" cy="2679945"/>
            </a:xfrm>
            <a:custGeom>
              <a:avLst/>
              <a:gdLst/>
              <a:ahLst/>
              <a:cxnLst>
                <a:cxn ang="0">
                  <a:pos x="1042" y="1"/>
                </a:cxn>
                <a:cxn ang="0">
                  <a:pos x="1096" y="7"/>
                </a:cxn>
                <a:cxn ang="0">
                  <a:pos x="1151" y="16"/>
                </a:cxn>
                <a:cxn ang="0">
                  <a:pos x="1197" y="31"/>
                </a:cxn>
                <a:cxn ang="0">
                  <a:pos x="1255" y="56"/>
                </a:cxn>
                <a:cxn ang="0">
                  <a:pos x="1301" y="88"/>
                </a:cxn>
                <a:cxn ang="0">
                  <a:pos x="1333" y="129"/>
                </a:cxn>
                <a:cxn ang="0">
                  <a:pos x="1333" y="837"/>
                </a:cxn>
                <a:cxn ang="0">
                  <a:pos x="1320" y="861"/>
                </a:cxn>
                <a:cxn ang="0">
                  <a:pos x="1293" y="885"/>
                </a:cxn>
                <a:cxn ang="0">
                  <a:pos x="1247" y="901"/>
                </a:cxn>
                <a:cxn ang="0">
                  <a:pos x="1197" y="903"/>
                </a:cxn>
                <a:cxn ang="0">
                  <a:pos x="1153" y="895"/>
                </a:cxn>
                <a:cxn ang="0">
                  <a:pos x="1121" y="875"/>
                </a:cxn>
                <a:cxn ang="0">
                  <a:pos x="1107" y="856"/>
                </a:cxn>
                <a:cxn ang="0">
                  <a:pos x="1096" y="835"/>
                </a:cxn>
                <a:cxn ang="0">
                  <a:pos x="1021" y="1737"/>
                </a:cxn>
                <a:cxn ang="0">
                  <a:pos x="1006" y="1781"/>
                </a:cxn>
                <a:cxn ang="0">
                  <a:pos x="966" y="1817"/>
                </a:cxn>
                <a:cxn ang="0">
                  <a:pos x="914" y="1835"/>
                </a:cxn>
                <a:cxn ang="0">
                  <a:pos x="868" y="1840"/>
                </a:cxn>
                <a:cxn ang="0">
                  <a:pos x="807" y="1835"/>
                </a:cxn>
                <a:cxn ang="0">
                  <a:pos x="759" y="1815"/>
                </a:cxn>
                <a:cxn ang="0">
                  <a:pos x="723" y="1787"/>
                </a:cxn>
                <a:cxn ang="0">
                  <a:pos x="706" y="1760"/>
                </a:cxn>
                <a:cxn ang="0">
                  <a:pos x="627" y="881"/>
                </a:cxn>
                <a:cxn ang="0">
                  <a:pos x="618" y="1768"/>
                </a:cxn>
                <a:cxn ang="0">
                  <a:pos x="585" y="1808"/>
                </a:cxn>
                <a:cxn ang="0">
                  <a:pos x="528" y="1833"/>
                </a:cxn>
                <a:cxn ang="0">
                  <a:pos x="457" y="1840"/>
                </a:cxn>
                <a:cxn ang="0">
                  <a:pos x="404" y="1832"/>
                </a:cxn>
                <a:cxn ang="0">
                  <a:pos x="354" y="1809"/>
                </a:cxn>
                <a:cxn ang="0">
                  <a:pos x="323" y="1781"/>
                </a:cxn>
                <a:cxn ang="0">
                  <a:pos x="310" y="1745"/>
                </a:cxn>
                <a:cxn ang="0">
                  <a:pos x="235" y="835"/>
                </a:cxn>
                <a:cxn ang="0">
                  <a:pos x="220" y="863"/>
                </a:cxn>
                <a:cxn ang="0">
                  <a:pos x="201" y="880"/>
                </a:cxn>
                <a:cxn ang="0">
                  <a:pos x="174" y="896"/>
                </a:cxn>
                <a:cxn ang="0">
                  <a:pos x="143" y="903"/>
                </a:cxn>
                <a:cxn ang="0">
                  <a:pos x="103" y="903"/>
                </a:cxn>
                <a:cxn ang="0">
                  <a:pos x="69" y="899"/>
                </a:cxn>
                <a:cxn ang="0">
                  <a:pos x="42" y="888"/>
                </a:cxn>
                <a:cxn ang="0">
                  <a:pos x="19" y="872"/>
                </a:cxn>
                <a:cxn ang="0">
                  <a:pos x="4" y="852"/>
                </a:cxn>
                <a:cxn ang="0">
                  <a:pos x="0" y="150"/>
                </a:cxn>
                <a:cxn ang="0">
                  <a:pos x="27" y="92"/>
                </a:cxn>
                <a:cxn ang="0">
                  <a:pos x="78" y="56"/>
                </a:cxn>
                <a:cxn ang="0">
                  <a:pos x="163" y="23"/>
                </a:cxn>
                <a:cxn ang="0">
                  <a:pos x="254" y="5"/>
                </a:cxn>
              </a:cxnLst>
              <a:rect l="0" t="0" r="r" b="b"/>
              <a:pathLst>
                <a:path w="1336" h="1841">
                  <a:moveTo>
                    <a:pt x="319" y="0"/>
                  </a:moveTo>
                  <a:lnTo>
                    <a:pt x="1023" y="1"/>
                  </a:lnTo>
                  <a:lnTo>
                    <a:pt x="1042" y="1"/>
                  </a:lnTo>
                  <a:lnTo>
                    <a:pt x="1060" y="3"/>
                  </a:lnTo>
                  <a:lnTo>
                    <a:pt x="1079" y="4"/>
                  </a:lnTo>
                  <a:lnTo>
                    <a:pt x="1096" y="7"/>
                  </a:lnTo>
                  <a:lnTo>
                    <a:pt x="1113" y="9"/>
                  </a:lnTo>
                  <a:lnTo>
                    <a:pt x="1132" y="12"/>
                  </a:lnTo>
                  <a:lnTo>
                    <a:pt x="1151" y="16"/>
                  </a:lnTo>
                  <a:lnTo>
                    <a:pt x="1167" y="20"/>
                  </a:lnTo>
                  <a:lnTo>
                    <a:pt x="1182" y="25"/>
                  </a:lnTo>
                  <a:lnTo>
                    <a:pt x="1197" y="31"/>
                  </a:lnTo>
                  <a:lnTo>
                    <a:pt x="1218" y="39"/>
                  </a:lnTo>
                  <a:lnTo>
                    <a:pt x="1234" y="45"/>
                  </a:lnTo>
                  <a:lnTo>
                    <a:pt x="1255" y="56"/>
                  </a:lnTo>
                  <a:lnTo>
                    <a:pt x="1274" y="67"/>
                  </a:lnTo>
                  <a:lnTo>
                    <a:pt x="1289" y="77"/>
                  </a:lnTo>
                  <a:lnTo>
                    <a:pt x="1301" y="88"/>
                  </a:lnTo>
                  <a:lnTo>
                    <a:pt x="1316" y="103"/>
                  </a:lnTo>
                  <a:lnTo>
                    <a:pt x="1322" y="113"/>
                  </a:lnTo>
                  <a:lnTo>
                    <a:pt x="1333" y="129"/>
                  </a:lnTo>
                  <a:lnTo>
                    <a:pt x="1335" y="142"/>
                  </a:lnTo>
                  <a:lnTo>
                    <a:pt x="1335" y="154"/>
                  </a:lnTo>
                  <a:lnTo>
                    <a:pt x="1333" y="837"/>
                  </a:lnTo>
                  <a:lnTo>
                    <a:pt x="1331" y="845"/>
                  </a:lnTo>
                  <a:lnTo>
                    <a:pt x="1325" y="852"/>
                  </a:lnTo>
                  <a:lnTo>
                    <a:pt x="1320" y="861"/>
                  </a:lnTo>
                  <a:lnTo>
                    <a:pt x="1316" y="868"/>
                  </a:lnTo>
                  <a:lnTo>
                    <a:pt x="1304" y="876"/>
                  </a:lnTo>
                  <a:lnTo>
                    <a:pt x="1293" y="885"/>
                  </a:lnTo>
                  <a:lnTo>
                    <a:pt x="1278" y="892"/>
                  </a:lnTo>
                  <a:lnTo>
                    <a:pt x="1260" y="899"/>
                  </a:lnTo>
                  <a:lnTo>
                    <a:pt x="1247" y="901"/>
                  </a:lnTo>
                  <a:lnTo>
                    <a:pt x="1230" y="903"/>
                  </a:lnTo>
                  <a:lnTo>
                    <a:pt x="1213" y="903"/>
                  </a:lnTo>
                  <a:lnTo>
                    <a:pt x="1197" y="903"/>
                  </a:lnTo>
                  <a:lnTo>
                    <a:pt x="1180" y="901"/>
                  </a:lnTo>
                  <a:lnTo>
                    <a:pt x="1165" y="897"/>
                  </a:lnTo>
                  <a:lnTo>
                    <a:pt x="1153" y="895"/>
                  </a:lnTo>
                  <a:lnTo>
                    <a:pt x="1142" y="888"/>
                  </a:lnTo>
                  <a:lnTo>
                    <a:pt x="1132" y="883"/>
                  </a:lnTo>
                  <a:lnTo>
                    <a:pt x="1121" y="875"/>
                  </a:lnTo>
                  <a:lnTo>
                    <a:pt x="1115" y="868"/>
                  </a:lnTo>
                  <a:lnTo>
                    <a:pt x="1107" y="863"/>
                  </a:lnTo>
                  <a:lnTo>
                    <a:pt x="1107" y="856"/>
                  </a:lnTo>
                  <a:lnTo>
                    <a:pt x="1102" y="849"/>
                  </a:lnTo>
                  <a:lnTo>
                    <a:pt x="1098" y="844"/>
                  </a:lnTo>
                  <a:lnTo>
                    <a:pt x="1096" y="835"/>
                  </a:lnTo>
                  <a:lnTo>
                    <a:pt x="1098" y="312"/>
                  </a:lnTo>
                  <a:lnTo>
                    <a:pt x="1021" y="312"/>
                  </a:lnTo>
                  <a:lnTo>
                    <a:pt x="1021" y="1737"/>
                  </a:lnTo>
                  <a:lnTo>
                    <a:pt x="1021" y="1751"/>
                  </a:lnTo>
                  <a:lnTo>
                    <a:pt x="1014" y="1767"/>
                  </a:lnTo>
                  <a:lnTo>
                    <a:pt x="1006" y="1781"/>
                  </a:lnTo>
                  <a:lnTo>
                    <a:pt x="995" y="1796"/>
                  </a:lnTo>
                  <a:lnTo>
                    <a:pt x="979" y="1807"/>
                  </a:lnTo>
                  <a:lnTo>
                    <a:pt x="966" y="1817"/>
                  </a:lnTo>
                  <a:lnTo>
                    <a:pt x="951" y="1823"/>
                  </a:lnTo>
                  <a:lnTo>
                    <a:pt x="933" y="1832"/>
                  </a:lnTo>
                  <a:lnTo>
                    <a:pt x="914" y="1835"/>
                  </a:lnTo>
                  <a:lnTo>
                    <a:pt x="897" y="1837"/>
                  </a:lnTo>
                  <a:lnTo>
                    <a:pt x="882" y="1839"/>
                  </a:lnTo>
                  <a:lnTo>
                    <a:pt x="868" y="1840"/>
                  </a:lnTo>
                  <a:lnTo>
                    <a:pt x="851" y="1840"/>
                  </a:lnTo>
                  <a:lnTo>
                    <a:pt x="830" y="1839"/>
                  </a:lnTo>
                  <a:lnTo>
                    <a:pt x="807" y="1835"/>
                  </a:lnTo>
                  <a:lnTo>
                    <a:pt x="788" y="1828"/>
                  </a:lnTo>
                  <a:lnTo>
                    <a:pt x="771" y="1823"/>
                  </a:lnTo>
                  <a:lnTo>
                    <a:pt x="759" y="1815"/>
                  </a:lnTo>
                  <a:lnTo>
                    <a:pt x="746" y="1809"/>
                  </a:lnTo>
                  <a:lnTo>
                    <a:pt x="734" y="1797"/>
                  </a:lnTo>
                  <a:lnTo>
                    <a:pt x="723" y="1787"/>
                  </a:lnTo>
                  <a:lnTo>
                    <a:pt x="717" y="1780"/>
                  </a:lnTo>
                  <a:lnTo>
                    <a:pt x="713" y="1769"/>
                  </a:lnTo>
                  <a:lnTo>
                    <a:pt x="706" y="1760"/>
                  </a:lnTo>
                  <a:lnTo>
                    <a:pt x="704" y="1749"/>
                  </a:lnTo>
                  <a:lnTo>
                    <a:pt x="704" y="881"/>
                  </a:lnTo>
                  <a:lnTo>
                    <a:pt x="627" y="881"/>
                  </a:lnTo>
                  <a:lnTo>
                    <a:pt x="625" y="1744"/>
                  </a:lnTo>
                  <a:lnTo>
                    <a:pt x="622" y="1757"/>
                  </a:lnTo>
                  <a:lnTo>
                    <a:pt x="618" y="1768"/>
                  </a:lnTo>
                  <a:lnTo>
                    <a:pt x="608" y="1783"/>
                  </a:lnTo>
                  <a:lnTo>
                    <a:pt x="599" y="1795"/>
                  </a:lnTo>
                  <a:lnTo>
                    <a:pt x="585" y="1808"/>
                  </a:lnTo>
                  <a:lnTo>
                    <a:pt x="568" y="1819"/>
                  </a:lnTo>
                  <a:lnTo>
                    <a:pt x="549" y="1827"/>
                  </a:lnTo>
                  <a:lnTo>
                    <a:pt x="528" y="1833"/>
                  </a:lnTo>
                  <a:lnTo>
                    <a:pt x="503" y="1839"/>
                  </a:lnTo>
                  <a:lnTo>
                    <a:pt x="480" y="1840"/>
                  </a:lnTo>
                  <a:lnTo>
                    <a:pt x="457" y="1840"/>
                  </a:lnTo>
                  <a:lnTo>
                    <a:pt x="438" y="1839"/>
                  </a:lnTo>
                  <a:lnTo>
                    <a:pt x="421" y="1836"/>
                  </a:lnTo>
                  <a:lnTo>
                    <a:pt x="404" y="1832"/>
                  </a:lnTo>
                  <a:lnTo>
                    <a:pt x="388" y="1827"/>
                  </a:lnTo>
                  <a:lnTo>
                    <a:pt x="371" y="1820"/>
                  </a:lnTo>
                  <a:lnTo>
                    <a:pt x="354" y="1809"/>
                  </a:lnTo>
                  <a:lnTo>
                    <a:pt x="346" y="1801"/>
                  </a:lnTo>
                  <a:lnTo>
                    <a:pt x="333" y="1792"/>
                  </a:lnTo>
                  <a:lnTo>
                    <a:pt x="323" y="1781"/>
                  </a:lnTo>
                  <a:lnTo>
                    <a:pt x="321" y="1771"/>
                  </a:lnTo>
                  <a:lnTo>
                    <a:pt x="316" y="1763"/>
                  </a:lnTo>
                  <a:lnTo>
                    <a:pt x="310" y="1745"/>
                  </a:lnTo>
                  <a:lnTo>
                    <a:pt x="312" y="312"/>
                  </a:lnTo>
                  <a:lnTo>
                    <a:pt x="235" y="312"/>
                  </a:lnTo>
                  <a:lnTo>
                    <a:pt x="235" y="835"/>
                  </a:lnTo>
                  <a:lnTo>
                    <a:pt x="231" y="844"/>
                  </a:lnTo>
                  <a:lnTo>
                    <a:pt x="226" y="855"/>
                  </a:lnTo>
                  <a:lnTo>
                    <a:pt x="220" y="863"/>
                  </a:lnTo>
                  <a:lnTo>
                    <a:pt x="212" y="872"/>
                  </a:lnTo>
                  <a:lnTo>
                    <a:pt x="210" y="875"/>
                  </a:lnTo>
                  <a:lnTo>
                    <a:pt x="201" y="880"/>
                  </a:lnTo>
                  <a:lnTo>
                    <a:pt x="193" y="885"/>
                  </a:lnTo>
                  <a:lnTo>
                    <a:pt x="184" y="889"/>
                  </a:lnTo>
                  <a:lnTo>
                    <a:pt x="174" y="896"/>
                  </a:lnTo>
                  <a:lnTo>
                    <a:pt x="166" y="897"/>
                  </a:lnTo>
                  <a:lnTo>
                    <a:pt x="153" y="901"/>
                  </a:lnTo>
                  <a:lnTo>
                    <a:pt x="143" y="903"/>
                  </a:lnTo>
                  <a:lnTo>
                    <a:pt x="134" y="903"/>
                  </a:lnTo>
                  <a:lnTo>
                    <a:pt x="126" y="903"/>
                  </a:lnTo>
                  <a:lnTo>
                    <a:pt x="103" y="903"/>
                  </a:lnTo>
                  <a:lnTo>
                    <a:pt x="94" y="903"/>
                  </a:lnTo>
                  <a:lnTo>
                    <a:pt x="84" y="901"/>
                  </a:lnTo>
                  <a:lnTo>
                    <a:pt x="69" y="899"/>
                  </a:lnTo>
                  <a:lnTo>
                    <a:pt x="63" y="896"/>
                  </a:lnTo>
                  <a:lnTo>
                    <a:pt x="52" y="892"/>
                  </a:lnTo>
                  <a:lnTo>
                    <a:pt x="42" y="888"/>
                  </a:lnTo>
                  <a:lnTo>
                    <a:pt x="36" y="884"/>
                  </a:lnTo>
                  <a:lnTo>
                    <a:pt x="27" y="876"/>
                  </a:lnTo>
                  <a:lnTo>
                    <a:pt x="19" y="872"/>
                  </a:lnTo>
                  <a:lnTo>
                    <a:pt x="13" y="865"/>
                  </a:lnTo>
                  <a:lnTo>
                    <a:pt x="10" y="861"/>
                  </a:lnTo>
                  <a:lnTo>
                    <a:pt x="4" y="852"/>
                  </a:lnTo>
                  <a:lnTo>
                    <a:pt x="2" y="845"/>
                  </a:lnTo>
                  <a:lnTo>
                    <a:pt x="0" y="837"/>
                  </a:lnTo>
                  <a:lnTo>
                    <a:pt x="0" y="150"/>
                  </a:lnTo>
                  <a:lnTo>
                    <a:pt x="2" y="128"/>
                  </a:lnTo>
                  <a:lnTo>
                    <a:pt x="10" y="109"/>
                  </a:lnTo>
                  <a:lnTo>
                    <a:pt x="27" y="92"/>
                  </a:lnTo>
                  <a:lnTo>
                    <a:pt x="42" y="79"/>
                  </a:lnTo>
                  <a:lnTo>
                    <a:pt x="61" y="68"/>
                  </a:lnTo>
                  <a:lnTo>
                    <a:pt x="78" y="56"/>
                  </a:lnTo>
                  <a:lnTo>
                    <a:pt x="107" y="43"/>
                  </a:lnTo>
                  <a:lnTo>
                    <a:pt x="138" y="31"/>
                  </a:lnTo>
                  <a:lnTo>
                    <a:pt x="163" y="23"/>
                  </a:lnTo>
                  <a:lnTo>
                    <a:pt x="184" y="17"/>
                  </a:lnTo>
                  <a:lnTo>
                    <a:pt x="220" y="9"/>
                  </a:lnTo>
                  <a:lnTo>
                    <a:pt x="254" y="5"/>
                  </a:lnTo>
                  <a:lnTo>
                    <a:pt x="285" y="3"/>
                  </a:lnTo>
                  <a:lnTo>
                    <a:pt x="319" y="0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41" name="Oval 8"/>
            <p:cNvSpPr>
              <a:spLocks noChangeArrowheads="1"/>
            </p:cNvSpPr>
            <p:nvPr/>
          </p:nvSpPr>
          <p:spPr bwMode="auto">
            <a:xfrm rot="477423">
              <a:off x="4671881" y="1418054"/>
              <a:ext cx="306061" cy="12354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42" name="Gülen Yüz 41"/>
            <p:cNvSpPr/>
            <p:nvPr/>
          </p:nvSpPr>
          <p:spPr>
            <a:xfrm>
              <a:off x="4482231" y="814590"/>
              <a:ext cx="724545" cy="675911"/>
            </a:xfrm>
            <a:prstGeom prst="smileyFac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43" name="Grup 42"/>
          <p:cNvGrpSpPr/>
          <p:nvPr/>
        </p:nvGrpSpPr>
        <p:grpSpPr>
          <a:xfrm>
            <a:off x="5328202" y="4314794"/>
            <a:ext cx="155509" cy="207074"/>
            <a:chOff x="2380781" y="4183170"/>
            <a:chExt cx="1773544" cy="1093549"/>
          </a:xfrm>
        </p:grpSpPr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2380781" y="4183170"/>
              <a:ext cx="886772" cy="54737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28575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 flipV="1">
              <a:off x="3267553" y="4729342"/>
              <a:ext cx="886772" cy="54737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28575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46" name="Grup 45"/>
          <p:cNvGrpSpPr/>
          <p:nvPr/>
        </p:nvGrpSpPr>
        <p:grpSpPr>
          <a:xfrm>
            <a:off x="7150649" y="3647859"/>
            <a:ext cx="1139934" cy="2464908"/>
            <a:chOff x="4006833" y="814590"/>
            <a:chExt cx="1594819" cy="3392031"/>
          </a:xfrm>
        </p:grpSpPr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4006833" y="1526676"/>
              <a:ext cx="1594819" cy="2679945"/>
            </a:xfrm>
            <a:custGeom>
              <a:avLst/>
              <a:gdLst/>
              <a:ahLst/>
              <a:cxnLst>
                <a:cxn ang="0">
                  <a:pos x="1042" y="1"/>
                </a:cxn>
                <a:cxn ang="0">
                  <a:pos x="1096" y="7"/>
                </a:cxn>
                <a:cxn ang="0">
                  <a:pos x="1151" y="16"/>
                </a:cxn>
                <a:cxn ang="0">
                  <a:pos x="1197" y="31"/>
                </a:cxn>
                <a:cxn ang="0">
                  <a:pos x="1255" y="56"/>
                </a:cxn>
                <a:cxn ang="0">
                  <a:pos x="1301" y="88"/>
                </a:cxn>
                <a:cxn ang="0">
                  <a:pos x="1333" y="129"/>
                </a:cxn>
                <a:cxn ang="0">
                  <a:pos x="1333" y="837"/>
                </a:cxn>
                <a:cxn ang="0">
                  <a:pos x="1320" y="861"/>
                </a:cxn>
                <a:cxn ang="0">
                  <a:pos x="1293" y="885"/>
                </a:cxn>
                <a:cxn ang="0">
                  <a:pos x="1247" y="901"/>
                </a:cxn>
                <a:cxn ang="0">
                  <a:pos x="1197" y="903"/>
                </a:cxn>
                <a:cxn ang="0">
                  <a:pos x="1153" y="895"/>
                </a:cxn>
                <a:cxn ang="0">
                  <a:pos x="1121" y="875"/>
                </a:cxn>
                <a:cxn ang="0">
                  <a:pos x="1107" y="856"/>
                </a:cxn>
                <a:cxn ang="0">
                  <a:pos x="1096" y="835"/>
                </a:cxn>
                <a:cxn ang="0">
                  <a:pos x="1021" y="1737"/>
                </a:cxn>
                <a:cxn ang="0">
                  <a:pos x="1006" y="1781"/>
                </a:cxn>
                <a:cxn ang="0">
                  <a:pos x="966" y="1817"/>
                </a:cxn>
                <a:cxn ang="0">
                  <a:pos x="914" y="1835"/>
                </a:cxn>
                <a:cxn ang="0">
                  <a:pos x="868" y="1840"/>
                </a:cxn>
                <a:cxn ang="0">
                  <a:pos x="807" y="1835"/>
                </a:cxn>
                <a:cxn ang="0">
                  <a:pos x="759" y="1815"/>
                </a:cxn>
                <a:cxn ang="0">
                  <a:pos x="723" y="1787"/>
                </a:cxn>
                <a:cxn ang="0">
                  <a:pos x="706" y="1760"/>
                </a:cxn>
                <a:cxn ang="0">
                  <a:pos x="627" y="881"/>
                </a:cxn>
                <a:cxn ang="0">
                  <a:pos x="618" y="1768"/>
                </a:cxn>
                <a:cxn ang="0">
                  <a:pos x="585" y="1808"/>
                </a:cxn>
                <a:cxn ang="0">
                  <a:pos x="528" y="1833"/>
                </a:cxn>
                <a:cxn ang="0">
                  <a:pos x="457" y="1840"/>
                </a:cxn>
                <a:cxn ang="0">
                  <a:pos x="404" y="1832"/>
                </a:cxn>
                <a:cxn ang="0">
                  <a:pos x="354" y="1809"/>
                </a:cxn>
                <a:cxn ang="0">
                  <a:pos x="323" y="1781"/>
                </a:cxn>
                <a:cxn ang="0">
                  <a:pos x="310" y="1745"/>
                </a:cxn>
                <a:cxn ang="0">
                  <a:pos x="235" y="835"/>
                </a:cxn>
                <a:cxn ang="0">
                  <a:pos x="220" y="863"/>
                </a:cxn>
                <a:cxn ang="0">
                  <a:pos x="201" y="880"/>
                </a:cxn>
                <a:cxn ang="0">
                  <a:pos x="174" y="896"/>
                </a:cxn>
                <a:cxn ang="0">
                  <a:pos x="143" y="903"/>
                </a:cxn>
                <a:cxn ang="0">
                  <a:pos x="103" y="903"/>
                </a:cxn>
                <a:cxn ang="0">
                  <a:pos x="69" y="899"/>
                </a:cxn>
                <a:cxn ang="0">
                  <a:pos x="42" y="888"/>
                </a:cxn>
                <a:cxn ang="0">
                  <a:pos x="19" y="872"/>
                </a:cxn>
                <a:cxn ang="0">
                  <a:pos x="4" y="852"/>
                </a:cxn>
                <a:cxn ang="0">
                  <a:pos x="0" y="150"/>
                </a:cxn>
                <a:cxn ang="0">
                  <a:pos x="27" y="92"/>
                </a:cxn>
                <a:cxn ang="0">
                  <a:pos x="78" y="56"/>
                </a:cxn>
                <a:cxn ang="0">
                  <a:pos x="163" y="23"/>
                </a:cxn>
                <a:cxn ang="0">
                  <a:pos x="254" y="5"/>
                </a:cxn>
              </a:cxnLst>
              <a:rect l="0" t="0" r="r" b="b"/>
              <a:pathLst>
                <a:path w="1336" h="1841">
                  <a:moveTo>
                    <a:pt x="319" y="0"/>
                  </a:moveTo>
                  <a:lnTo>
                    <a:pt x="1023" y="1"/>
                  </a:lnTo>
                  <a:lnTo>
                    <a:pt x="1042" y="1"/>
                  </a:lnTo>
                  <a:lnTo>
                    <a:pt x="1060" y="3"/>
                  </a:lnTo>
                  <a:lnTo>
                    <a:pt x="1079" y="4"/>
                  </a:lnTo>
                  <a:lnTo>
                    <a:pt x="1096" y="7"/>
                  </a:lnTo>
                  <a:lnTo>
                    <a:pt x="1113" y="9"/>
                  </a:lnTo>
                  <a:lnTo>
                    <a:pt x="1132" y="12"/>
                  </a:lnTo>
                  <a:lnTo>
                    <a:pt x="1151" y="16"/>
                  </a:lnTo>
                  <a:lnTo>
                    <a:pt x="1167" y="20"/>
                  </a:lnTo>
                  <a:lnTo>
                    <a:pt x="1182" y="25"/>
                  </a:lnTo>
                  <a:lnTo>
                    <a:pt x="1197" y="31"/>
                  </a:lnTo>
                  <a:lnTo>
                    <a:pt x="1218" y="39"/>
                  </a:lnTo>
                  <a:lnTo>
                    <a:pt x="1234" y="45"/>
                  </a:lnTo>
                  <a:lnTo>
                    <a:pt x="1255" y="56"/>
                  </a:lnTo>
                  <a:lnTo>
                    <a:pt x="1274" y="67"/>
                  </a:lnTo>
                  <a:lnTo>
                    <a:pt x="1289" y="77"/>
                  </a:lnTo>
                  <a:lnTo>
                    <a:pt x="1301" y="88"/>
                  </a:lnTo>
                  <a:lnTo>
                    <a:pt x="1316" y="103"/>
                  </a:lnTo>
                  <a:lnTo>
                    <a:pt x="1322" y="113"/>
                  </a:lnTo>
                  <a:lnTo>
                    <a:pt x="1333" y="129"/>
                  </a:lnTo>
                  <a:lnTo>
                    <a:pt x="1335" y="142"/>
                  </a:lnTo>
                  <a:lnTo>
                    <a:pt x="1335" y="154"/>
                  </a:lnTo>
                  <a:lnTo>
                    <a:pt x="1333" y="837"/>
                  </a:lnTo>
                  <a:lnTo>
                    <a:pt x="1331" y="845"/>
                  </a:lnTo>
                  <a:lnTo>
                    <a:pt x="1325" y="852"/>
                  </a:lnTo>
                  <a:lnTo>
                    <a:pt x="1320" y="861"/>
                  </a:lnTo>
                  <a:lnTo>
                    <a:pt x="1316" y="868"/>
                  </a:lnTo>
                  <a:lnTo>
                    <a:pt x="1304" y="876"/>
                  </a:lnTo>
                  <a:lnTo>
                    <a:pt x="1293" y="885"/>
                  </a:lnTo>
                  <a:lnTo>
                    <a:pt x="1278" y="892"/>
                  </a:lnTo>
                  <a:lnTo>
                    <a:pt x="1260" y="899"/>
                  </a:lnTo>
                  <a:lnTo>
                    <a:pt x="1247" y="901"/>
                  </a:lnTo>
                  <a:lnTo>
                    <a:pt x="1230" y="903"/>
                  </a:lnTo>
                  <a:lnTo>
                    <a:pt x="1213" y="903"/>
                  </a:lnTo>
                  <a:lnTo>
                    <a:pt x="1197" y="903"/>
                  </a:lnTo>
                  <a:lnTo>
                    <a:pt x="1180" y="901"/>
                  </a:lnTo>
                  <a:lnTo>
                    <a:pt x="1165" y="897"/>
                  </a:lnTo>
                  <a:lnTo>
                    <a:pt x="1153" y="895"/>
                  </a:lnTo>
                  <a:lnTo>
                    <a:pt x="1142" y="888"/>
                  </a:lnTo>
                  <a:lnTo>
                    <a:pt x="1132" y="883"/>
                  </a:lnTo>
                  <a:lnTo>
                    <a:pt x="1121" y="875"/>
                  </a:lnTo>
                  <a:lnTo>
                    <a:pt x="1115" y="868"/>
                  </a:lnTo>
                  <a:lnTo>
                    <a:pt x="1107" y="863"/>
                  </a:lnTo>
                  <a:lnTo>
                    <a:pt x="1107" y="856"/>
                  </a:lnTo>
                  <a:lnTo>
                    <a:pt x="1102" y="849"/>
                  </a:lnTo>
                  <a:lnTo>
                    <a:pt x="1098" y="844"/>
                  </a:lnTo>
                  <a:lnTo>
                    <a:pt x="1096" y="835"/>
                  </a:lnTo>
                  <a:lnTo>
                    <a:pt x="1098" y="312"/>
                  </a:lnTo>
                  <a:lnTo>
                    <a:pt x="1021" y="312"/>
                  </a:lnTo>
                  <a:lnTo>
                    <a:pt x="1021" y="1737"/>
                  </a:lnTo>
                  <a:lnTo>
                    <a:pt x="1021" y="1751"/>
                  </a:lnTo>
                  <a:lnTo>
                    <a:pt x="1014" y="1767"/>
                  </a:lnTo>
                  <a:lnTo>
                    <a:pt x="1006" y="1781"/>
                  </a:lnTo>
                  <a:lnTo>
                    <a:pt x="995" y="1796"/>
                  </a:lnTo>
                  <a:lnTo>
                    <a:pt x="979" y="1807"/>
                  </a:lnTo>
                  <a:lnTo>
                    <a:pt x="966" y="1817"/>
                  </a:lnTo>
                  <a:lnTo>
                    <a:pt x="951" y="1823"/>
                  </a:lnTo>
                  <a:lnTo>
                    <a:pt x="933" y="1832"/>
                  </a:lnTo>
                  <a:lnTo>
                    <a:pt x="914" y="1835"/>
                  </a:lnTo>
                  <a:lnTo>
                    <a:pt x="897" y="1837"/>
                  </a:lnTo>
                  <a:lnTo>
                    <a:pt x="882" y="1839"/>
                  </a:lnTo>
                  <a:lnTo>
                    <a:pt x="868" y="1840"/>
                  </a:lnTo>
                  <a:lnTo>
                    <a:pt x="851" y="1840"/>
                  </a:lnTo>
                  <a:lnTo>
                    <a:pt x="830" y="1839"/>
                  </a:lnTo>
                  <a:lnTo>
                    <a:pt x="807" y="1835"/>
                  </a:lnTo>
                  <a:lnTo>
                    <a:pt x="788" y="1828"/>
                  </a:lnTo>
                  <a:lnTo>
                    <a:pt x="771" y="1823"/>
                  </a:lnTo>
                  <a:lnTo>
                    <a:pt x="759" y="1815"/>
                  </a:lnTo>
                  <a:lnTo>
                    <a:pt x="746" y="1809"/>
                  </a:lnTo>
                  <a:lnTo>
                    <a:pt x="734" y="1797"/>
                  </a:lnTo>
                  <a:lnTo>
                    <a:pt x="723" y="1787"/>
                  </a:lnTo>
                  <a:lnTo>
                    <a:pt x="717" y="1780"/>
                  </a:lnTo>
                  <a:lnTo>
                    <a:pt x="713" y="1769"/>
                  </a:lnTo>
                  <a:lnTo>
                    <a:pt x="706" y="1760"/>
                  </a:lnTo>
                  <a:lnTo>
                    <a:pt x="704" y="1749"/>
                  </a:lnTo>
                  <a:lnTo>
                    <a:pt x="704" y="881"/>
                  </a:lnTo>
                  <a:lnTo>
                    <a:pt x="627" y="881"/>
                  </a:lnTo>
                  <a:lnTo>
                    <a:pt x="625" y="1744"/>
                  </a:lnTo>
                  <a:lnTo>
                    <a:pt x="622" y="1757"/>
                  </a:lnTo>
                  <a:lnTo>
                    <a:pt x="618" y="1768"/>
                  </a:lnTo>
                  <a:lnTo>
                    <a:pt x="608" y="1783"/>
                  </a:lnTo>
                  <a:lnTo>
                    <a:pt x="599" y="1795"/>
                  </a:lnTo>
                  <a:lnTo>
                    <a:pt x="585" y="1808"/>
                  </a:lnTo>
                  <a:lnTo>
                    <a:pt x="568" y="1819"/>
                  </a:lnTo>
                  <a:lnTo>
                    <a:pt x="549" y="1827"/>
                  </a:lnTo>
                  <a:lnTo>
                    <a:pt x="528" y="1833"/>
                  </a:lnTo>
                  <a:lnTo>
                    <a:pt x="503" y="1839"/>
                  </a:lnTo>
                  <a:lnTo>
                    <a:pt x="480" y="1840"/>
                  </a:lnTo>
                  <a:lnTo>
                    <a:pt x="457" y="1840"/>
                  </a:lnTo>
                  <a:lnTo>
                    <a:pt x="438" y="1839"/>
                  </a:lnTo>
                  <a:lnTo>
                    <a:pt x="421" y="1836"/>
                  </a:lnTo>
                  <a:lnTo>
                    <a:pt x="404" y="1832"/>
                  </a:lnTo>
                  <a:lnTo>
                    <a:pt x="388" y="1827"/>
                  </a:lnTo>
                  <a:lnTo>
                    <a:pt x="371" y="1820"/>
                  </a:lnTo>
                  <a:lnTo>
                    <a:pt x="354" y="1809"/>
                  </a:lnTo>
                  <a:lnTo>
                    <a:pt x="346" y="1801"/>
                  </a:lnTo>
                  <a:lnTo>
                    <a:pt x="333" y="1792"/>
                  </a:lnTo>
                  <a:lnTo>
                    <a:pt x="323" y="1781"/>
                  </a:lnTo>
                  <a:lnTo>
                    <a:pt x="321" y="1771"/>
                  </a:lnTo>
                  <a:lnTo>
                    <a:pt x="316" y="1763"/>
                  </a:lnTo>
                  <a:lnTo>
                    <a:pt x="310" y="1745"/>
                  </a:lnTo>
                  <a:lnTo>
                    <a:pt x="312" y="312"/>
                  </a:lnTo>
                  <a:lnTo>
                    <a:pt x="235" y="312"/>
                  </a:lnTo>
                  <a:lnTo>
                    <a:pt x="235" y="835"/>
                  </a:lnTo>
                  <a:lnTo>
                    <a:pt x="231" y="844"/>
                  </a:lnTo>
                  <a:lnTo>
                    <a:pt x="226" y="855"/>
                  </a:lnTo>
                  <a:lnTo>
                    <a:pt x="220" y="863"/>
                  </a:lnTo>
                  <a:lnTo>
                    <a:pt x="212" y="872"/>
                  </a:lnTo>
                  <a:lnTo>
                    <a:pt x="210" y="875"/>
                  </a:lnTo>
                  <a:lnTo>
                    <a:pt x="201" y="880"/>
                  </a:lnTo>
                  <a:lnTo>
                    <a:pt x="193" y="885"/>
                  </a:lnTo>
                  <a:lnTo>
                    <a:pt x="184" y="889"/>
                  </a:lnTo>
                  <a:lnTo>
                    <a:pt x="174" y="896"/>
                  </a:lnTo>
                  <a:lnTo>
                    <a:pt x="166" y="897"/>
                  </a:lnTo>
                  <a:lnTo>
                    <a:pt x="153" y="901"/>
                  </a:lnTo>
                  <a:lnTo>
                    <a:pt x="143" y="903"/>
                  </a:lnTo>
                  <a:lnTo>
                    <a:pt x="134" y="903"/>
                  </a:lnTo>
                  <a:lnTo>
                    <a:pt x="126" y="903"/>
                  </a:lnTo>
                  <a:lnTo>
                    <a:pt x="103" y="903"/>
                  </a:lnTo>
                  <a:lnTo>
                    <a:pt x="94" y="903"/>
                  </a:lnTo>
                  <a:lnTo>
                    <a:pt x="84" y="901"/>
                  </a:lnTo>
                  <a:lnTo>
                    <a:pt x="69" y="899"/>
                  </a:lnTo>
                  <a:lnTo>
                    <a:pt x="63" y="896"/>
                  </a:lnTo>
                  <a:lnTo>
                    <a:pt x="52" y="892"/>
                  </a:lnTo>
                  <a:lnTo>
                    <a:pt x="42" y="888"/>
                  </a:lnTo>
                  <a:lnTo>
                    <a:pt x="36" y="884"/>
                  </a:lnTo>
                  <a:lnTo>
                    <a:pt x="27" y="876"/>
                  </a:lnTo>
                  <a:lnTo>
                    <a:pt x="19" y="872"/>
                  </a:lnTo>
                  <a:lnTo>
                    <a:pt x="13" y="865"/>
                  </a:lnTo>
                  <a:lnTo>
                    <a:pt x="10" y="861"/>
                  </a:lnTo>
                  <a:lnTo>
                    <a:pt x="4" y="852"/>
                  </a:lnTo>
                  <a:lnTo>
                    <a:pt x="2" y="845"/>
                  </a:lnTo>
                  <a:lnTo>
                    <a:pt x="0" y="837"/>
                  </a:lnTo>
                  <a:lnTo>
                    <a:pt x="0" y="150"/>
                  </a:lnTo>
                  <a:lnTo>
                    <a:pt x="2" y="128"/>
                  </a:lnTo>
                  <a:lnTo>
                    <a:pt x="10" y="109"/>
                  </a:lnTo>
                  <a:lnTo>
                    <a:pt x="27" y="92"/>
                  </a:lnTo>
                  <a:lnTo>
                    <a:pt x="42" y="79"/>
                  </a:lnTo>
                  <a:lnTo>
                    <a:pt x="61" y="68"/>
                  </a:lnTo>
                  <a:lnTo>
                    <a:pt x="78" y="56"/>
                  </a:lnTo>
                  <a:lnTo>
                    <a:pt x="107" y="43"/>
                  </a:lnTo>
                  <a:lnTo>
                    <a:pt x="138" y="31"/>
                  </a:lnTo>
                  <a:lnTo>
                    <a:pt x="163" y="23"/>
                  </a:lnTo>
                  <a:lnTo>
                    <a:pt x="184" y="17"/>
                  </a:lnTo>
                  <a:lnTo>
                    <a:pt x="220" y="9"/>
                  </a:lnTo>
                  <a:lnTo>
                    <a:pt x="254" y="5"/>
                  </a:lnTo>
                  <a:lnTo>
                    <a:pt x="285" y="3"/>
                  </a:lnTo>
                  <a:lnTo>
                    <a:pt x="319" y="0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 cap="rnd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48" name="Oval 8"/>
            <p:cNvSpPr>
              <a:spLocks noChangeArrowheads="1"/>
            </p:cNvSpPr>
            <p:nvPr/>
          </p:nvSpPr>
          <p:spPr bwMode="auto">
            <a:xfrm rot="477423">
              <a:off x="4671881" y="1418054"/>
              <a:ext cx="306061" cy="123544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Arial" pitchFamily="34" charset="0"/>
                <a:cs typeface="+mn-cs"/>
              </a:endParaRPr>
            </a:p>
          </p:txBody>
        </p:sp>
        <p:sp>
          <p:nvSpPr>
            <p:cNvPr id="49" name="Gülen Yüz 48"/>
            <p:cNvSpPr/>
            <p:nvPr/>
          </p:nvSpPr>
          <p:spPr>
            <a:xfrm>
              <a:off x="4482231" y="814590"/>
              <a:ext cx="724545" cy="675911"/>
            </a:xfrm>
            <a:prstGeom prst="smileyFace">
              <a:avLst/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0" name="Grup 49"/>
          <p:cNvGrpSpPr/>
          <p:nvPr/>
        </p:nvGrpSpPr>
        <p:grpSpPr>
          <a:xfrm>
            <a:off x="7189511" y="4420762"/>
            <a:ext cx="61619" cy="111565"/>
            <a:chOff x="2380781" y="4183170"/>
            <a:chExt cx="1773544" cy="1093549"/>
          </a:xfrm>
        </p:grpSpPr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2380781" y="4183170"/>
              <a:ext cx="886772" cy="54737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19050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 flipV="1">
              <a:off x="3267553" y="4729342"/>
              <a:ext cx="886772" cy="54737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19050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53" name="Metin kutusu 52"/>
          <p:cNvSpPr txBox="1"/>
          <p:nvPr/>
        </p:nvSpPr>
        <p:spPr>
          <a:xfrm>
            <a:off x="1525123" y="75285"/>
            <a:ext cx="69499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ELEKTROMANYETİK DALGANIN SOĞURULMASI</a:t>
            </a:r>
            <a:endParaRPr lang="tr-TR" sz="2800" dirty="0">
              <a:solidFill>
                <a:srgbClr val="FFFF00"/>
              </a:solidFill>
            </a:endParaRPr>
          </a:p>
        </p:txBody>
      </p:sp>
      <p:grpSp>
        <p:nvGrpSpPr>
          <p:cNvPr id="54" name="Grup 53"/>
          <p:cNvGrpSpPr/>
          <p:nvPr/>
        </p:nvGrpSpPr>
        <p:grpSpPr>
          <a:xfrm>
            <a:off x="462593" y="1447527"/>
            <a:ext cx="8290561" cy="1072078"/>
            <a:chOff x="428751" y="1414572"/>
            <a:chExt cx="11893087" cy="1653709"/>
          </a:xfrm>
        </p:grpSpPr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428751" y="1414572"/>
              <a:ext cx="6027864" cy="86221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28575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56" name="Freeform 9"/>
            <p:cNvSpPr>
              <a:spLocks/>
            </p:cNvSpPr>
            <p:nvPr/>
          </p:nvSpPr>
          <p:spPr bwMode="auto">
            <a:xfrm flipV="1">
              <a:off x="6293974" y="2206064"/>
              <a:ext cx="6027864" cy="862217"/>
            </a:xfrm>
            <a:custGeom>
              <a:avLst/>
              <a:gdLst>
                <a:gd name="T0" fmla="*/ 0 w 181"/>
                <a:gd name="T1" fmla="*/ 590 h 590"/>
                <a:gd name="T2" fmla="*/ 91 w 181"/>
                <a:gd name="T3" fmla="*/ 0 h 590"/>
                <a:gd name="T4" fmla="*/ 181 w 181"/>
                <a:gd name="T5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590">
                  <a:moveTo>
                    <a:pt x="0" y="590"/>
                  </a:moveTo>
                  <a:cubicBezTo>
                    <a:pt x="30" y="295"/>
                    <a:pt x="61" y="0"/>
                    <a:pt x="91" y="0"/>
                  </a:cubicBezTo>
                  <a:cubicBezTo>
                    <a:pt x="121" y="0"/>
                    <a:pt x="151" y="295"/>
                    <a:pt x="181" y="590"/>
                  </a:cubicBezTo>
                </a:path>
              </a:pathLst>
            </a:custGeom>
            <a:noFill/>
            <a:ln w="28575" cmpd="sng">
              <a:solidFill>
                <a:srgbClr val="FF33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12416801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1021"/>
            <a:ext cx="9144000" cy="51435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387632" y="539931"/>
            <a:ext cx="28948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Mersin 26 Nisan 2019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7509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6491288"/>
            <a:ext cx="1492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dirty="0">
                <a:solidFill>
                  <a:schemeClr val="bg1"/>
                </a:solidFill>
                <a:latin typeface="Calibri" pitchFamily="34" charset="0"/>
              </a:rPr>
              <a:t>UNSCEAR 2005 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683568" y="18263"/>
            <a:ext cx="8229600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</a:rPr>
              <a:t>ÇERNOBİL KAZASININ </a:t>
            </a:r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</a:rPr>
              <a:t>SONU</a:t>
            </a:r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</a:rPr>
              <a:t>Ç</a:t>
            </a:r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</a:rPr>
              <a:t>LAR</a:t>
            </a:r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</a:rPr>
              <a:t>I </a:t>
            </a:r>
            <a:endParaRPr lang="tr-TR" sz="320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502802" y="970574"/>
            <a:ext cx="6655804" cy="566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Toplam 237 reaktör işçisi hastanelik 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oldu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r-TR" dirty="0">
              <a:solidFill>
                <a:schemeClr val="bg1"/>
              </a:solidFill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29 kişi  radyasyonun akut etkileri sonunda  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öldü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tr-TR" dirty="0">
              <a:solidFill>
                <a:schemeClr val="bg1"/>
              </a:solidFill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134 akut radyasyon sendromu 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gözlendi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r-TR" dirty="0">
              <a:solidFill>
                <a:schemeClr val="bg1"/>
              </a:solidFill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14 kişi 3 a</a:t>
            </a:r>
            <a:r>
              <a:rPr lang="de-DE" dirty="0">
                <a:solidFill>
                  <a:schemeClr val="bg1"/>
                </a:solidFill>
                <a:latin typeface="Calibri" pitchFamily="34" charset="0"/>
              </a:rPr>
              <a:t>y</a:t>
            </a: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 sonra öldü, TOPLAM 50 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ÖLÜ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r-TR" dirty="0">
              <a:solidFill>
                <a:schemeClr val="bg1"/>
              </a:solidFill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Taranan 18 milyon dan</a:t>
            </a:r>
            <a:r>
              <a:rPr lang="de-DE" dirty="0">
                <a:solidFill>
                  <a:schemeClr val="bg1"/>
                </a:solidFill>
                <a:latin typeface="Calibri" pitchFamily="34" charset="0"/>
              </a:rPr>
              <a:t>  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yaklaşık 6000</a:t>
            </a:r>
            <a:r>
              <a:rPr lang="de-DE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de-DE" dirty="0" err="1">
                <a:solidFill>
                  <a:schemeClr val="bg1"/>
                </a:solidFill>
                <a:latin typeface="Calibri" pitchFamily="34" charset="0"/>
              </a:rPr>
              <a:t>ki</a:t>
            </a: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ş</a:t>
            </a:r>
            <a:r>
              <a:rPr lang="de-DE" dirty="0" err="1">
                <a:solidFill>
                  <a:schemeClr val="bg1"/>
                </a:solidFill>
                <a:latin typeface="Calibri" pitchFamily="34" charset="0"/>
              </a:rPr>
              <a:t>ide</a:t>
            </a:r>
            <a:r>
              <a:rPr lang="de-DE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tiroit kanseri tespit edildi</a:t>
            </a:r>
            <a:r>
              <a:rPr lang="de-DE" dirty="0" smtClean="0">
                <a:solidFill>
                  <a:schemeClr val="bg1"/>
                </a:solidFill>
                <a:latin typeface="Calibri" pitchFamily="34" charset="0"/>
              </a:rPr>
              <a:t>,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1800 çocuk 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hasta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r-TR" dirty="0">
              <a:solidFill>
                <a:schemeClr val="bg1"/>
              </a:solidFill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Tiroit kanserini neden olduğu ölü sayısı  (2011 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: </a:t>
            </a: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15 ölü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)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r-TR" dirty="0">
              <a:solidFill>
                <a:schemeClr val="bg1"/>
              </a:solidFill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Işınlanan halkta lösemi de artış yok (</a:t>
            </a:r>
            <a:r>
              <a:rPr lang="tr-TR" i="1" dirty="0">
                <a:solidFill>
                  <a:schemeClr val="bg1"/>
                </a:solidFill>
                <a:latin typeface="Calibri" pitchFamily="34" charset="0"/>
              </a:rPr>
              <a:t>Kuzey yarım kürede 50 yıl sonra 53 400 radyasyona bağlı kanser ölümü bekleniyordu!!!! </a:t>
            </a:r>
            <a:r>
              <a:rPr lang="tr-TR" dirty="0" smtClean="0">
                <a:solidFill>
                  <a:schemeClr val="bg1"/>
                </a:solidFill>
                <a:latin typeface="Calibri" pitchFamily="34" charset="0"/>
              </a:rPr>
              <a:t>)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r-TR" dirty="0">
              <a:solidFill>
                <a:schemeClr val="bg1"/>
              </a:solidFill>
              <a:latin typeface="Calibri" pitchFamily="34" charset="0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dirty="0">
                <a:solidFill>
                  <a:schemeClr val="bg1"/>
                </a:solidFill>
                <a:latin typeface="Calibri" pitchFamily="34" charset="0"/>
              </a:rPr>
              <a:t>Karadeniz Bölgesinde kanser artışlarına neden olduğunu söylemek bilimsel açıdan mümkün değildir  </a:t>
            </a: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r-TR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42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88022" y="3777250"/>
            <a:ext cx="6145906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rgbClr val="00FFCC"/>
                </a:solidFill>
              </a:rPr>
              <a:t>	</a:t>
            </a:r>
            <a:r>
              <a:rPr lang="tr-TR" sz="2400" dirty="0" smtClean="0">
                <a:solidFill>
                  <a:srgbClr val="00FFCC"/>
                </a:solidFill>
              </a:rPr>
              <a:t>			ANCAK</a:t>
            </a:r>
            <a:endParaRPr lang="tr-TR" sz="2400" dirty="0">
              <a:solidFill>
                <a:srgbClr val="00FFCC"/>
              </a:solidFill>
            </a:endParaRPr>
          </a:p>
          <a:p>
            <a:pPr marL="60960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2400" dirty="0" smtClean="0"/>
          </a:p>
          <a:p>
            <a:pPr marL="60960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350 </a:t>
            </a:r>
            <a:r>
              <a:rPr lang="tr-TR" sz="2400" dirty="0">
                <a:solidFill>
                  <a:schemeClr val="bg1"/>
                </a:solidFill>
              </a:rPr>
              <a:t>bin kişi göçe maruz kaldı</a:t>
            </a:r>
          </a:p>
          <a:p>
            <a:pPr marL="60960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Depresyon ve akıl hastalıklarında artış</a:t>
            </a:r>
          </a:p>
          <a:p>
            <a:pPr marL="609600" indent="-609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Çok sayıda gereksiz kürtaj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23528" y="174881"/>
            <a:ext cx="8229600" cy="90805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ÇERNOBİL KAZASININ </a:t>
            </a:r>
            <a:r>
              <a:rPr lang="en-US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SONU</a:t>
            </a:r>
            <a:r>
              <a:rPr lang="tr-TR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Ç</a:t>
            </a:r>
            <a:r>
              <a:rPr lang="en-US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LAR</a:t>
            </a:r>
            <a:r>
              <a:rPr lang="tr-TR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I 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23528" y="1052736"/>
            <a:ext cx="873365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00FFFF"/>
                </a:solidFill>
                <a:latin typeface="Calibri" pitchFamily="34" charset="0"/>
              </a:rPr>
              <a:t>		GELECEĞE DÖNÜK TAHMİN:</a:t>
            </a:r>
          </a:p>
          <a:p>
            <a:endParaRPr lang="tr-TR" sz="2000" dirty="0">
              <a:solidFill>
                <a:srgbClr val="00FFFF"/>
              </a:solidFill>
              <a:latin typeface="Calibri" pitchFamily="34" charset="0"/>
            </a:endParaRPr>
          </a:p>
          <a:p>
            <a:r>
              <a:rPr lang="tr-TR" sz="2000" dirty="0">
                <a:solidFill>
                  <a:schemeClr val="bg1"/>
                </a:solidFill>
                <a:latin typeface="Calibri" pitchFamily="34" charset="0"/>
              </a:rPr>
              <a:t> En çok radyasyon alan  600.000 </a:t>
            </a:r>
            <a:r>
              <a:rPr lang="tr-TR" sz="2000" dirty="0" smtClean="0">
                <a:solidFill>
                  <a:schemeClr val="bg1"/>
                </a:solidFill>
                <a:latin typeface="Calibri" pitchFamily="34" charset="0"/>
              </a:rPr>
              <a:t>temizlik işçisinden  </a:t>
            </a:r>
            <a:r>
              <a:rPr lang="tr-TR" sz="2000" dirty="0">
                <a:solidFill>
                  <a:srgbClr val="00FFFF"/>
                </a:solidFill>
                <a:latin typeface="Calibri" pitchFamily="34" charset="0"/>
              </a:rPr>
              <a:t>5000</a:t>
            </a:r>
            <a:r>
              <a:rPr lang="tr-TR" sz="2000" dirty="0">
                <a:solidFill>
                  <a:schemeClr val="bg1"/>
                </a:solidFill>
                <a:latin typeface="Calibri" pitchFamily="34" charset="0"/>
              </a:rPr>
              <a:t> kişi  radyasyonun neden olduğu </a:t>
            </a:r>
            <a:r>
              <a:rPr lang="tr-TR" sz="2000" dirty="0" smtClean="0">
                <a:solidFill>
                  <a:schemeClr val="bg1"/>
                </a:solidFill>
                <a:latin typeface="Calibri" pitchFamily="34" charset="0"/>
              </a:rPr>
              <a:t>kansere bağlı ölüm olasılığı  </a:t>
            </a:r>
            <a:r>
              <a:rPr lang="tr-TR" sz="2000" dirty="0">
                <a:solidFill>
                  <a:schemeClr val="bg1"/>
                </a:solidFill>
                <a:latin typeface="Calibri" pitchFamily="34" charset="0"/>
              </a:rPr>
              <a:t>(%3’den az)</a:t>
            </a:r>
            <a:r>
              <a:rPr lang="tr-TR" sz="1600" dirty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r>
              <a:rPr lang="tr-TR" sz="2000" dirty="0">
                <a:latin typeface="Calibri" pitchFamily="34" charset="0"/>
              </a:rPr>
              <a:t>		</a:t>
            </a:r>
          </a:p>
          <a:p>
            <a:r>
              <a:rPr lang="tr-TR" sz="2000" baseline="300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tr-TR" sz="2000" dirty="0">
                <a:solidFill>
                  <a:schemeClr val="bg1"/>
                </a:solidFill>
                <a:latin typeface="Calibri" pitchFamily="34" charset="0"/>
              </a:rPr>
              <a:t>     Diğer nedenlerle  </a:t>
            </a:r>
            <a:r>
              <a:rPr lang="tr-TR" sz="2000" dirty="0" smtClean="0">
                <a:solidFill>
                  <a:schemeClr val="bg1"/>
                </a:solidFill>
                <a:latin typeface="Calibri" pitchFamily="34" charset="0"/>
              </a:rPr>
              <a:t>bağlı kanser ölümleri için beklenen sayı</a:t>
            </a:r>
            <a:r>
              <a:rPr lang="tr-TR" sz="20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tr-TR" sz="2000" dirty="0" smtClean="0">
                <a:solidFill>
                  <a:srgbClr val="00FFFF"/>
                </a:solidFill>
                <a:latin typeface="Calibri" pitchFamily="34" charset="0"/>
              </a:rPr>
              <a:t>150.000</a:t>
            </a:r>
            <a:endParaRPr lang="tr-TR" sz="2000" dirty="0">
              <a:solidFill>
                <a:srgbClr val="00FFFF"/>
              </a:solidFill>
              <a:latin typeface="Calibri" pitchFamily="34" charset="0"/>
            </a:endParaRPr>
          </a:p>
          <a:p>
            <a:endParaRPr lang="tr-TR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4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99792" y="44624"/>
            <a:ext cx="35092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FUKUSHİMA KAZASI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858746" y="1234440"/>
            <a:ext cx="73509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Reaktörün bulunduğu çevrede 1 – 10 </a:t>
            </a:r>
            <a:r>
              <a:rPr lang="tr-TR" dirty="0" err="1" smtClean="0">
                <a:solidFill>
                  <a:schemeClr val="bg1"/>
                </a:solidFill>
              </a:rPr>
              <a:t>mSv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Radyasyon </a:t>
            </a:r>
            <a:r>
              <a:rPr lang="tr-TR" dirty="0" err="1" smtClean="0">
                <a:solidFill>
                  <a:schemeClr val="bg1"/>
                </a:solidFill>
              </a:rPr>
              <a:t>kontaminasyonunun</a:t>
            </a:r>
            <a:r>
              <a:rPr lang="tr-TR" dirty="0" smtClean="0">
                <a:solidFill>
                  <a:schemeClr val="bg1"/>
                </a:solidFill>
              </a:rPr>
              <a:t> en fazla olduğu bazı noktalarda  10 – 50 </a:t>
            </a:r>
            <a:r>
              <a:rPr lang="tr-TR" dirty="0" err="1" smtClean="0">
                <a:solidFill>
                  <a:schemeClr val="bg1"/>
                </a:solidFill>
              </a:rPr>
              <a:t>mSv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934683" y="827121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FFFF"/>
                </a:solidFill>
              </a:rPr>
              <a:t>Etkin dozlar</a:t>
            </a:r>
            <a:endParaRPr lang="tr-TR" sz="2000" dirty="0">
              <a:solidFill>
                <a:srgbClr val="00FFFF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904650" y="2034830"/>
            <a:ext cx="1539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err="1">
                <a:solidFill>
                  <a:srgbClr val="00FFFF"/>
                </a:solidFill>
              </a:rPr>
              <a:t>T</a:t>
            </a:r>
            <a:r>
              <a:rPr lang="tr-TR" sz="2000" dirty="0" err="1" smtClean="0">
                <a:solidFill>
                  <a:srgbClr val="00FFFF"/>
                </a:solidFill>
              </a:rPr>
              <a:t>iroid</a:t>
            </a:r>
            <a:r>
              <a:rPr lang="tr-TR" sz="2000" dirty="0" smtClean="0">
                <a:solidFill>
                  <a:srgbClr val="00FFFF"/>
                </a:solidFill>
              </a:rPr>
              <a:t> dozları</a:t>
            </a:r>
            <a:endParaRPr lang="tr-TR" sz="2000" dirty="0">
              <a:solidFill>
                <a:srgbClr val="00FFFF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858746" y="2434940"/>
            <a:ext cx="6133539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>
                <a:solidFill>
                  <a:schemeClr val="bg1"/>
                </a:solidFill>
              </a:rPr>
              <a:t>Radyasyon </a:t>
            </a:r>
            <a:r>
              <a:rPr lang="tr-TR" i="1" dirty="0" err="1">
                <a:solidFill>
                  <a:schemeClr val="bg1"/>
                </a:solidFill>
              </a:rPr>
              <a:t>kontaminasyonunun</a:t>
            </a:r>
            <a:r>
              <a:rPr lang="tr-TR" i="1" dirty="0">
                <a:solidFill>
                  <a:schemeClr val="bg1"/>
                </a:solidFill>
              </a:rPr>
              <a:t> en fazla olduğu </a:t>
            </a:r>
            <a:r>
              <a:rPr lang="tr-TR" i="1" dirty="0" smtClean="0">
                <a:solidFill>
                  <a:schemeClr val="bg1"/>
                </a:solidFill>
              </a:rPr>
              <a:t>bazı noktalarda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  </a:t>
            </a:r>
            <a:r>
              <a:rPr lang="tr-TR" dirty="0">
                <a:solidFill>
                  <a:schemeClr val="bg1"/>
                </a:solidFill>
              </a:rPr>
              <a:t>10 – </a:t>
            </a:r>
            <a:r>
              <a:rPr lang="tr-TR" dirty="0" smtClean="0">
                <a:solidFill>
                  <a:schemeClr val="bg1"/>
                </a:solidFill>
              </a:rPr>
              <a:t>100 </a:t>
            </a:r>
            <a:r>
              <a:rPr lang="tr-TR" dirty="0" err="1" smtClean="0">
                <a:solidFill>
                  <a:schemeClr val="bg1"/>
                </a:solidFill>
              </a:rPr>
              <a:t>mGy</a:t>
            </a:r>
            <a:r>
              <a:rPr lang="tr-TR" dirty="0" smtClean="0">
                <a:solidFill>
                  <a:schemeClr val="bg1"/>
                </a:solidFill>
              </a:rPr>
              <a:t> (Yetişkinlerin ortalaması 35 </a:t>
            </a:r>
            <a:r>
              <a:rPr lang="tr-TR" dirty="0" err="1" smtClean="0">
                <a:solidFill>
                  <a:schemeClr val="bg1"/>
                </a:solidFill>
              </a:rPr>
              <a:t>mGy</a:t>
            </a:r>
            <a:r>
              <a:rPr lang="tr-TR" dirty="0" smtClean="0">
                <a:solidFill>
                  <a:schemeClr val="bg1"/>
                </a:solidFill>
              </a:rPr>
              <a:t>)</a:t>
            </a:r>
          </a:p>
          <a:p>
            <a:r>
              <a:rPr lang="tr-TR" dirty="0">
                <a:solidFill>
                  <a:schemeClr val="bg1"/>
                </a:solidFill>
              </a:rPr>
              <a:t>Çocuklarda:     200 </a:t>
            </a:r>
            <a:r>
              <a:rPr lang="tr-TR" dirty="0" err="1">
                <a:solidFill>
                  <a:schemeClr val="bg1"/>
                </a:solidFill>
              </a:rPr>
              <a:t>mGy’e</a:t>
            </a:r>
            <a:r>
              <a:rPr lang="tr-TR" dirty="0">
                <a:solidFill>
                  <a:schemeClr val="bg1"/>
                </a:solidFill>
              </a:rPr>
              <a:t> varan dozlar  (Ortalama 80 </a:t>
            </a:r>
            <a:r>
              <a:rPr lang="tr-TR" dirty="0" err="1">
                <a:solidFill>
                  <a:schemeClr val="bg1"/>
                </a:solidFill>
              </a:rPr>
              <a:t>mGy</a:t>
            </a:r>
            <a:r>
              <a:rPr lang="tr-TR" dirty="0">
                <a:solidFill>
                  <a:schemeClr val="bg1"/>
                </a:solidFill>
              </a:rPr>
              <a:t>)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Şehrin diğer kısımlarında yaşayanlarda: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Yetişkinlerde : 1 – 10 </a:t>
            </a:r>
            <a:r>
              <a:rPr lang="tr-TR" dirty="0" err="1" smtClean="0">
                <a:solidFill>
                  <a:schemeClr val="bg1"/>
                </a:solidFill>
              </a:rPr>
              <a:t>mGy</a:t>
            </a:r>
            <a:endParaRPr lang="tr-TR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Çocuk ve bebeklerde: 10 – 100 </a:t>
            </a:r>
            <a:r>
              <a:rPr lang="tr-TR" dirty="0" err="1" smtClean="0">
                <a:solidFill>
                  <a:schemeClr val="bg1"/>
                </a:solidFill>
              </a:rPr>
              <a:t>mGy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992016" y="497428"/>
            <a:ext cx="2537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C000"/>
                </a:solidFill>
              </a:rPr>
              <a:t>Halkın aldığı dozlar</a:t>
            </a:r>
            <a:endParaRPr lang="tr-TR" sz="2400" dirty="0">
              <a:solidFill>
                <a:srgbClr val="FFC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-30535" y="6488668"/>
            <a:ext cx="12186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 smtClean="0">
                <a:solidFill>
                  <a:schemeClr val="bg1"/>
                </a:solidFill>
              </a:rPr>
              <a:t>WHO 2012-13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904650" y="4923206"/>
            <a:ext cx="7488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En fazla </a:t>
            </a:r>
            <a:r>
              <a:rPr lang="tr-TR" dirty="0" err="1" smtClean="0">
                <a:solidFill>
                  <a:schemeClr val="bg1"/>
                </a:solidFill>
              </a:rPr>
              <a:t>kontamine</a:t>
            </a:r>
            <a:r>
              <a:rPr lang="tr-TR" dirty="0" smtClean="0">
                <a:solidFill>
                  <a:schemeClr val="bg1"/>
                </a:solidFill>
              </a:rPr>
              <a:t> olan yerlerde yaşayan çocuklarda ömür boyu kanser riskleri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915815" y="5600273"/>
            <a:ext cx="3352200" cy="92333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Kadınlarda organ kanserleri    %4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Kadınlarda meme kanseri	%6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Erkeklerde lösemi		%7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372200" y="5877272"/>
            <a:ext cx="506870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???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45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99792" y="44624"/>
            <a:ext cx="35092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FUKUSHİMA KAZASI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237404" y="604195"/>
            <a:ext cx="4428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C000"/>
                </a:solidFill>
              </a:rPr>
              <a:t>Reaktör çalışanlarının aldığı dozlar</a:t>
            </a:r>
            <a:endParaRPr lang="tr-TR" sz="2400" dirty="0">
              <a:solidFill>
                <a:srgbClr val="FFC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547664" y="1337399"/>
            <a:ext cx="452912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00FFFF"/>
                </a:solidFill>
              </a:rPr>
              <a:t>Ortalama Etkin dozlar (Ekim 2012)</a:t>
            </a:r>
          </a:p>
          <a:p>
            <a:r>
              <a:rPr lang="tr-TR" sz="2000" dirty="0">
                <a:solidFill>
                  <a:schemeClr val="bg1"/>
                </a:solidFill>
              </a:rPr>
              <a:t>	</a:t>
            </a:r>
            <a:r>
              <a:rPr lang="tr-TR" sz="2000" dirty="0" smtClean="0">
                <a:solidFill>
                  <a:schemeClr val="bg1"/>
                </a:solidFill>
              </a:rPr>
              <a:t>19 198  kişi	&lt;10 </a:t>
            </a:r>
            <a:r>
              <a:rPr lang="tr-TR" sz="2000" dirty="0" err="1" smtClean="0">
                <a:solidFill>
                  <a:schemeClr val="bg1"/>
                </a:solidFill>
              </a:rPr>
              <a:t>mSv</a:t>
            </a:r>
            <a:endParaRPr lang="tr-TR" sz="2000" dirty="0" smtClean="0">
              <a:solidFill>
                <a:schemeClr val="bg1"/>
              </a:solidFill>
            </a:endParaRPr>
          </a:p>
          <a:p>
            <a:r>
              <a:rPr lang="tr-TR" sz="2000" dirty="0" smtClean="0">
                <a:solidFill>
                  <a:schemeClr val="bg1"/>
                </a:solidFill>
              </a:rPr>
              <a:t>	   8614 kişi 	10 – 50 </a:t>
            </a:r>
            <a:r>
              <a:rPr lang="tr-TR" sz="2000" dirty="0" err="1" smtClean="0">
                <a:solidFill>
                  <a:schemeClr val="bg1"/>
                </a:solidFill>
              </a:rPr>
              <a:t>mSv</a:t>
            </a:r>
            <a:endParaRPr lang="tr-TR" sz="2000" dirty="0" smtClean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	 </a:t>
            </a:r>
            <a:r>
              <a:rPr lang="tr-TR" sz="2000" dirty="0" smtClean="0">
                <a:solidFill>
                  <a:schemeClr val="bg1"/>
                </a:solidFill>
              </a:rPr>
              <a:t>  1347 kişi	 50 – 100 </a:t>
            </a:r>
            <a:r>
              <a:rPr lang="tr-TR" sz="2000" dirty="0" err="1" smtClean="0">
                <a:solidFill>
                  <a:schemeClr val="bg1"/>
                </a:solidFill>
              </a:rPr>
              <a:t>mSv</a:t>
            </a:r>
            <a:endParaRPr lang="tr-TR" sz="2000" dirty="0" smtClean="0">
              <a:solidFill>
                <a:schemeClr val="bg1"/>
              </a:solidFill>
            </a:endParaRPr>
          </a:p>
          <a:p>
            <a:r>
              <a:rPr lang="tr-TR" sz="2000" dirty="0" smtClean="0">
                <a:solidFill>
                  <a:schemeClr val="bg1"/>
                </a:solidFill>
              </a:rPr>
              <a:t>	     138 kişi	 100 – 150 </a:t>
            </a:r>
            <a:r>
              <a:rPr lang="tr-TR" sz="2000" dirty="0" err="1" smtClean="0">
                <a:solidFill>
                  <a:schemeClr val="bg1"/>
                </a:solidFill>
              </a:rPr>
              <a:t>mSv</a:t>
            </a:r>
            <a:endParaRPr lang="tr-TR" sz="2000" dirty="0" smtClean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	 </a:t>
            </a:r>
            <a:r>
              <a:rPr lang="tr-TR" sz="2000" dirty="0" smtClean="0">
                <a:solidFill>
                  <a:schemeClr val="bg1"/>
                </a:solidFill>
              </a:rPr>
              <a:t>      35 kişi  	&gt;150 </a:t>
            </a:r>
            <a:r>
              <a:rPr lang="tr-TR" sz="2000" dirty="0" err="1" smtClean="0">
                <a:solidFill>
                  <a:schemeClr val="bg1"/>
                </a:solidFill>
              </a:rPr>
              <a:t>mSv</a:t>
            </a:r>
            <a:endParaRPr lang="tr-TR" sz="2000" dirty="0" smtClean="0">
              <a:solidFill>
                <a:schemeClr val="bg1"/>
              </a:solidFill>
            </a:endParaRP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	</a:t>
            </a:r>
            <a:r>
              <a:rPr lang="tr-TR" sz="2000" dirty="0" smtClean="0">
                <a:solidFill>
                  <a:schemeClr val="bg1"/>
                </a:solidFill>
              </a:rPr>
              <a:t>maksimum doz : 678 </a:t>
            </a:r>
            <a:r>
              <a:rPr lang="tr-TR" sz="2000" dirty="0" err="1" smtClean="0">
                <a:solidFill>
                  <a:schemeClr val="bg1"/>
                </a:solidFill>
              </a:rPr>
              <a:t>mSv</a:t>
            </a:r>
            <a:r>
              <a:rPr lang="tr-TR" sz="2000" dirty="0" smtClean="0">
                <a:solidFill>
                  <a:schemeClr val="bg1"/>
                </a:solidFill>
              </a:rPr>
              <a:t>) </a:t>
            </a:r>
          </a:p>
          <a:p>
            <a:r>
              <a:rPr lang="tr-TR" sz="2000" dirty="0" smtClean="0">
                <a:solidFill>
                  <a:schemeClr val="bg1"/>
                </a:solidFill>
              </a:rPr>
              <a:t>	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444208" y="2768560"/>
            <a:ext cx="1908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Ortalama 140 </a:t>
            </a:r>
            <a:r>
              <a:rPr lang="tr-TR" dirty="0" err="1" smtClean="0">
                <a:solidFill>
                  <a:srgbClr val="FFFF00"/>
                </a:solidFill>
              </a:rPr>
              <a:t>mSv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502717" y="1926305"/>
            <a:ext cx="1791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Ortalama 10 </a:t>
            </a:r>
            <a:r>
              <a:rPr lang="tr-TR" dirty="0" err="1" smtClean="0">
                <a:solidFill>
                  <a:srgbClr val="FFFF00"/>
                </a:solidFill>
              </a:rPr>
              <a:t>mSv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9" name="Sağ Ayraç 8"/>
          <p:cNvSpPr/>
          <p:nvPr/>
        </p:nvSpPr>
        <p:spPr>
          <a:xfrm>
            <a:off x="6012160" y="1700808"/>
            <a:ext cx="360040" cy="851728"/>
          </a:xfrm>
          <a:prstGeom prst="rightBrac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Ayraç 9"/>
          <p:cNvSpPr/>
          <p:nvPr/>
        </p:nvSpPr>
        <p:spPr>
          <a:xfrm>
            <a:off x="6065070" y="2692432"/>
            <a:ext cx="288032" cy="521588"/>
          </a:xfrm>
          <a:prstGeom prst="rightBrace">
            <a:avLst>
              <a:gd name="adj1" fmla="val 0"/>
              <a:gd name="adj2" fmla="val 50000"/>
            </a:avLst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1297575" y="4672644"/>
            <a:ext cx="64574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ICRP tarafından acil durum çalışanları için getirilen </a:t>
            </a:r>
          </a:p>
          <a:p>
            <a:pPr algn="ctr"/>
            <a:r>
              <a:rPr lang="tr-TR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yeni referans etkin doz  değeri 100 </a:t>
            </a:r>
            <a:r>
              <a:rPr lang="tr-TR" sz="20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mSv’de</a:t>
            </a:r>
            <a:r>
              <a:rPr lang="tr-TR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az olmalıdır.</a:t>
            </a:r>
          </a:p>
          <a:p>
            <a:pPr algn="ctr"/>
            <a:endParaRPr lang="tr-TR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tr-TR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Çok özel durumlarda be değer 500 </a:t>
            </a:r>
            <a:r>
              <a:rPr lang="tr-TR" sz="20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mSv’e</a:t>
            </a:r>
            <a:r>
              <a:rPr lang="tr-TR" sz="20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kadar </a:t>
            </a:r>
            <a:r>
              <a:rPr lang="tr-TR" sz="2000" dirty="0" err="1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yükseltiebilir</a:t>
            </a:r>
            <a:endParaRPr lang="tr-TR" sz="20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4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699792" y="140420"/>
            <a:ext cx="35092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FUKUSHİMA KAZASI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237404" y="699991"/>
            <a:ext cx="44289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C000"/>
                </a:solidFill>
              </a:rPr>
              <a:t>Reaktör çalışanlarının aldığı dozlar</a:t>
            </a:r>
            <a:endParaRPr lang="tr-TR" sz="2400" dirty="0">
              <a:solidFill>
                <a:srgbClr val="FFC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357723" y="1721227"/>
            <a:ext cx="54134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err="1" smtClean="0">
                <a:solidFill>
                  <a:srgbClr val="00FFFF"/>
                </a:solidFill>
              </a:rPr>
              <a:t>Tiroid</a:t>
            </a:r>
            <a:r>
              <a:rPr lang="tr-TR" sz="2000" dirty="0" smtClean="0">
                <a:solidFill>
                  <a:srgbClr val="00FFFF"/>
                </a:solidFill>
              </a:rPr>
              <a:t> dozları</a:t>
            </a:r>
          </a:p>
          <a:p>
            <a:r>
              <a:rPr lang="tr-TR" sz="2000" dirty="0"/>
              <a:t>	</a:t>
            </a:r>
            <a:r>
              <a:rPr lang="tr-TR" sz="2000" dirty="0" smtClean="0">
                <a:solidFill>
                  <a:schemeClr val="bg1"/>
                </a:solidFill>
              </a:rPr>
              <a:t>2 – 12 </a:t>
            </a:r>
            <a:r>
              <a:rPr lang="tr-TR" sz="2000" dirty="0" err="1" smtClean="0">
                <a:solidFill>
                  <a:schemeClr val="bg1"/>
                </a:solidFill>
              </a:rPr>
              <a:t>Gy</a:t>
            </a:r>
            <a:r>
              <a:rPr lang="tr-TR" sz="2000" dirty="0" smtClean="0">
                <a:solidFill>
                  <a:schemeClr val="bg1"/>
                </a:solidFill>
              </a:rPr>
              <a:t>  (13 çalışanın)</a:t>
            </a: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 smtClean="0">
                <a:solidFill>
                  <a:schemeClr val="bg1"/>
                </a:solidFill>
              </a:rPr>
              <a:t>Lösemi ve </a:t>
            </a:r>
            <a:r>
              <a:rPr lang="tr-TR" sz="2000" dirty="0" err="1" smtClean="0">
                <a:solidFill>
                  <a:schemeClr val="bg1"/>
                </a:solidFill>
              </a:rPr>
              <a:t>tiroid</a:t>
            </a:r>
            <a:r>
              <a:rPr lang="tr-TR" sz="2000" dirty="0" smtClean="0">
                <a:solidFill>
                  <a:schemeClr val="bg1"/>
                </a:solidFill>
              </a:rPr>
              <a:t> kanseri için yaşam boyu risk : %28</a:t>
            </a:r>
          </a:p>
          <a:p>
            <a:r>
              <a:rPr lang="tr-TR" sz="2000" dirty="0" smtClean="0">
                <a:solidFill>
                  <a:schemeClr val="bg1"/>
                </a:solidFill>
              </a:rPr>
              <a:t>Dolaşım sistemi hastalıkları riski %1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051897" y="4345255"/>
            <a:ext cx="6799982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Zorunlu göçe (170 000 kişi) bağlı olarak ölenler 1600 kişi</a:t>
            </a:r>
            <a:endParaRPr lang="tr-T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5002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71600" y="476672"/>
            <a:ext cx="7485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DİĞER RADYOEPİDEMİYOLOJİK ÇALIŞMALAR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025756" y="1484784"/>
            <a:ext cx="6642588" cy="4924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	</a:t>
            </a:r>
          </a:p>
          <a:p>
            <a:r>
              <a:rPr lang="tr-TR" sz="2000" dirty="0" smtClean="0">
                <a:solidFill>
                  <a:srgbClr val="00FFFF"/>
                </a:solidFill>
              </a:rPr>
              <a:t>Çevresel faktörlerden kaynaklanan ışınlanmalar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Yüksek doğal fon radyasyona maruz kalanlar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Radon ışınlaması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sz="2000" dirty="0" smtClean="0">
                <a:solidFill>
                  <a:srgbClr val="00FFFF"/>
                </a:solidFill>
              </a:rPr>
              <a:t>Yapay radyasyondan etkilenenler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Radyasyon </a:t>
            </a:r>
            <a:r>
              <a:rPr lang="tr-TR" dirty="0" err="1" smtClean="0">
                <a:solidFill>
                  <a:schemeClr val="bg1"/>
                </a:solidFill>
              </a:rPr>
              <a:t>kontaminasyonunun</a:t>
            </a:r>
            <a:r>
              <a:rPr lang="tr-TR" dirty="0" smtClean="0">
                <a:solidFill>
                  <a:schemeClr val="bg1"/>
                </a:solidFill>
              </a:rPr>
              <a:t> olduğu yerlerde yaşayanlar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Nükleer santrallerin yakınında yaşayanlar</a:t>
            </a:r>
          </a:p>
          <a:p>
            <a:endParaRPr lang="tr-TR" sz="2000" dirty="0">
              <a:solidFill>
                <a:srgbClr val="00F017"/>
              </a:solidFill>
            </a:endParaRPr>
          </a:p>
          <a:p>
            <a:r>
              <a:rPr lang="tr-TR" sz="2000" dirty="0" smtClean="0">
                <a:solidFill>
                  <a:srgbClr val="00FFFF"/>
                </a:solidFill>
              </a:rPr>
              <a:t>Meslekleri gereği radyasyona maruz kalanlar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Medikal ışınlanmalar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Radona maruz kalan maden işçileri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Uçuş personeli</a:t>
            </a: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Nükleer tesis ve endüstri çalışanları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>
                <a:solidFill>
                  <a:srgbClr val="00FFFF"/>
                </a:solidFill>
              </a:rPr>
              <a:t>Hastaların ışınlanmaları</a:t>
            </a:r>
          </a:p>
          <a:p>
            <a:r>
              <a:rPr lang="tr-TR" dirty="0">
                <a:solidFill>
                  <a:schemeClr val="bg1"/>
                </a:solidFill>
              </a:rPr>
              <a:t>	Tanısal </a:t>
            </a:r>
            <a:r>
              <a:rPr lang="tr-TR" dirty="0" smtClean="0">
                <a:solidFill>
                  <a:schemeClr val="bg1"/>
                </a:solidFill>
              </a:rPr>
              <a:t>incelemeler (Radyoloji ve Nükleer Tıp)</a:t>
            </a:r>
            <a:r>
              <a:rPr lang="tr-TR" dirty="0">
                <a:solidFill>
                  <a:schemeClr val="bg1"/>
                </a:solidFill>
              </a:rPr>
              <a:t>	</a:t>
            </a:r>
            <a:endParaRPr lang="tr-TR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93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6275"/>
            <a:ext cx="9110605" cy="6181725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990650" y="91500"/>
            <a:ext cx="7485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DİĞER RADYOEPİDEMİYOLOJİK ÇALIŞMALAR</a:t>
            </a:r>
            <a:endParaRPr lang="tr-TR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38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33872" y="1556792"/>
            <a:ext cx="67504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Both"/>
            </a:pPr>
            <a:r>
              <a:rPr lang="tr-TR" sz="2000" dirty="0" smtClean="0">
                <a:solidFill>
                  <a:schemeClr val="bg1"/>
                </a:solidFill>
              </a:rPr>
              <a:t>Kanser </a:t>
            </a:r>
            <a:r>
              <a:rPr lang="tr-TR" sz="2000" dirty="0">
                <a:solidFill>
                  <a:schemeClr val="bg1"/>
                </a:solidFill>
              </a:rPr>
              <a:t>riski organlara göre değişiklik göstermektedir. </a:t>
            </a:r>
            <a:endParaRPr lang="tr-TR" sz="2000" dirty="0" smtClean="0">
              <a:solidFill>
                <a:schemeClr val="bg1"/>
              </a:solidFill>
            </a:endParaRPr>
          </a:p>
          <a:p>
            <a:pPr marL="342900" indent="-342900">
              <a:buAutoNum type="arabicParenBoth"/>
            </a:pPr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(2) Işınlanmanın erken yaşta olması, ilerleyen yaşlarda kanser olma riskini arttırmaktadır. </a:t>
            </a:r>
            <a:endParaRPr lang="tr-TR" sz="2000" dirty="0" smtClean="0">
              <a:solidFill>
                <a:schemeClr val="bg1"/>
              </a:solidFill>
            </a:endParaRP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(3) Risk, kadınlarda erkeklere göre daha fazladır. </a:t>
            </a:r>
            <a:endParaRPr lang="tr-TR" sz="2000" dirty="0" smtClean="0">
              <a:solidFill>
                <a:schemeClr val="bg1"/>
              </a:solidFill>
            </a:endParaRP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(4) Tüm kanserler birlikte değerlendirildiğinde risk, katı organlar için radyasyon dozunun bir değerinden sonra (bu değer tartışmalıdır)  doğrusal artmaktadır. </a:t>
            </a:r>
            <a:endParaRPr lang="tr-TR" sz="2000" dirty="0" smtClean="0">
              <a:solidFill>
                <a:schemeClr val="bg1"/>
              </a:solidFill>
            </a:endParaRP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 (5) </a:t>
            </a:r>
            <a:r>
              <a:rPr lang="tr-TR" sz="2000" dirty="0" smtClean="0">
                <a:solidFill>
                  <a:schemeClr val="bg1"/>
                </a:solidFill>
              </a:rPr>
              <a:t>LSS </a:t>
            </a:r>
            <a:r>
              <a:rPr lang="tr-TR" sz="2000" dirty="0">
                <a:solidFill>
                  <a:schemeClr val="bg1"/>
                </a:solidFill>
              </a:rPr>
              <a:t>grubunun üç nesilden beri süren sağlık taramaları, radyasyonun genetik etkilerine yönelik bir kanıt vermemiştir. </a:t>
            </a:r>
            <a:endParaRPr lang="tr-TR" sz="2000" dirty="0" smtClean="0">
              <a:solidFill>
                <a:schemeClr val="bg1"/>
              </a:solidFill>
            </a:endParaRP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(6) Radyasyona bağlı olarak kanser dışı hastalıklar ortaya çıkabilmektedir.  </a:t>
            </a:r>
          </a:p>
        </p:txBody>
      </p:sp>
      <p:sp>
        <p:nvSpPr>
          <p:cNvPr id="3" name="1 Metin kutusu"/>
          <p:cNvSpPr txBox="1">
            <a:spLocks noChangeArrowheads="1"/>
          </p:cNvSpPr>
          <p:nvPr/>
        </p:nvSpPr>
        <p:spPr bwMode="auto">
          <a:xfrm>
            <a:off x="400319" y="304800"/>
            <a:ext cx="815922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3200" dirty="0" smtClean="0">
                <a:solidFill>
                  <a:srgbClr val="FFFF00"/>
                </a:solidFill>
              </a:rPr>
              <a:t>RADYOEPİDEMİYOLOJİK BİLGİLERİN SONUÇLARI</a:t>
            </a:r>
            <a:endParaRPr lang="tr-TR" sz="32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467544" y="942811"/>
            <a:ext cx="8724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C000"/>
                </a:solidFill>
              </a:rPr>
              <a:t>Işınlanmış Japon toplumu, radyoterapi hastaları, radyasyon kazaları…</a:t>
            </a:r>
            <a:endParaRPr lang="tr-TR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6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620688"/>
            <a:ext cx="8856984" cy="48218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tr-TR" sz="2400" b="1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	</a:t>
            </a:r>
            <a:r>
              <a:rPr lang="tr-T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KANSER RİSKLERİNİN HESAPLANMASINDAKİ BELİRSİZLİKLER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tr-TR" dirty="0" smtClean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Kullanılan 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epidemiyolojik yönteme ve değerlendirmelere bağlı belirsizlikler (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±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%25</a:t>
            </a: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tr-TR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Dozimetriye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bağlı belirsizlikler (%30</a:t>
            </a: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Risklerin farklı ırklara uyarlanmasına bağlı belirsizlikler (-%30 - +%65</a:t>
            </a: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Riskin tüm yaşama projeksiyonundaki belirsizlikler (-%50 - +%10</a:t>
            </a: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Yüksek doz ile ani ışınlamada elde edilen risklerin düşük doz ve doz </a:t>
            </a: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hızlarının </a:t>
            </a:r>
            <a:r>
              <a:rPr lang="tr-TR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ekstrapolasyonundaki</a:t>
            </a: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tr-TR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belirsizlikler (-%50 - +%10</a:t>
            </a: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611350" y="5512525"/>
            <a:ext cx="5993307" cy="50629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tr-T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tr-T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Saptanan risk değerindeki toplam belirsizlik:  </a:t>
            </a:r>
            <a:r>
              <a:rPr lang="tr-T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±</a:t>
            </a:r>
            <a:r>
              <a:rPr lang="tr-T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tr-T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</a:t>
            </a:r>
            <a:endParaRPr lang="tr-TR" sz="2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40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Metin kutusu 31"/>
          <p:cNvSpPr txBox="1"/>
          <p:nvPr/>
        </p:nvSpPr>
        <p:spPr>
          <a:xfrm>
            <a:off x="2083577" y="-46557"/>
            <a:ext cx="4946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800" dirty="0" smtClean="0">
                <a:solidFill>
                  <a:srgbClr val="FFFF00"/>
                </a:solidFill>
              </a:rPr>
              <a:t>-ELEKTROMANYETİK SPEKTRUM-</a:t>
            </a:r>
          </a:p>
        </p:txBody>
      </p:sp>
      <p:grpSp>
        <p:nvGrpSpPr>
          <p:cNvPr id="40" name="Grup 39"/>
          <p:cNvGrpSpPr/>
          <p:nvPr/>
        </p:nvGrpSpPr>
        <p:grpSpPr>
          <a:xfrm>
            <a:off x="-5" y="2882143"/>
            <a:ext cx="9262948" cy="3675016"/>
            <a:chOff x="-5" y="1340722"/>
            <a:chExt cx="9262948" cy="3675016"/>
          </a:xfrm>
        </p:grpSpPr>
        <p:grpSp>
          <p:nvGrpSpPr>
            <p:cNvPr id="4" name="Grup 3"/>
            <p:cNvGrpSpPr/>
            <p:nvPr/>
          </p:nvGrpSpPr>
          <p:grpSpPr>
            <a:xfrm>
              <a:off x="0" y="1340722"/>
              <a:ext cx="9262943" cy="3675016"/>
              <a:chOff x="0" y="1323304"/>
              <a:chExt cx="9262943" cy="3675016"/>
            </a:xfrm>
          </p:grpSpPr>
          <p:grpSp>
            <p:nvGrpSpPr>
              <p:cNvPr id="5" name="Grup 4"/>
              <p:cNvGrpSpPr/>
              <p:nvPr/>
            </p:nvGrpSpPr>
            <p:grpSpPr>
              <a:xfrm>
                <a:off x="0" y="1323304"/>
                <a:ext cx="9206728" cy="3675016"/>
                <a:chOff x="-149812" y="374470"/>
                <a:chExt cx="9206728" cy="5225142"/>
              </a:xfrm>
            </p:grpSpPr>
            <p:pic>
              <p:nvPicPr>
                <p:cNvPr id="23" name="İçerik Yer Tutucusu 3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49811" y="374470"/>
                  <a:ext cx="9206726" cy="5225142"/>
                </a:xfrm>
                <a:prstGeom prst="rect">
                  <a:avLst/>
                </a:prstGeom>
              </p:spPr>
            </p:pic>
            <p:sp>
              <p:nvSpPr>
                <p:cNvPr id="24" name="Dikdörtgen 23"/>
                <p:cNvSpPr/>
                <p:nvPr/>
              </p:nvSpPr>
              <p:spPr>
                <a:xfrm>
                  <a:off x="-149811" y="4537166"/>
                  <a:ext cx="705394" cy="7402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5" name="Dikdörtgen 24"/>
                <p:cNvSpPr/>
                <p:nvPr/>
              </p:nvSpPr>
              <p:spPr>
                <a:xfrm>
                  <a:off x="-149812" y="2893425"/>
                  <a:ext cx="618777" cy="7119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6" name="Dikdörtgen 25"/>
                <p:cNvSpPr/>
                <p:nvPr/>
              </p:nvSpPr>
              <p:spPr>
                <a:xfrm>
                  <a:off x="-149811" y="1341120"/>
                  <a:ext cx="4965651" cy="64661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 dirty="0"/>
                </a:p>
              </p:txBody>
            </p:sp>
            <p:sp>
              <p:nvSpPr>
                <p:cNvPr id="27" name="Dikdörtgen 26"/>
                <p:cNvSpPr/>
                <p:nvPr/>
              </p:nvSpPr>
              <p:spPr>
                <a:xfrm>
                  <a:off x="1822203" y="4772297"/>
                  <a:ext cx="7217293" cy="5072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8" name="Dikdörtgen 27"/>
                <p:cNvSpPr/>
                <p:nvPr/>
              </p:nvSpPr>
              <p:spPr>
                <a:xfrm>
                  <a:off x="6211802" y="1465218"/>
                  <a:ext cx="2845114" cy="45066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9" name="Dikdörtgen 28"/>
                <p:cNvSpPr/>
                <p:nvPr/>
              </p:nvSpPr>
              <p:spPr>
                <a:xfrm>
                  <a:off x="-69669" y="1915885"/>
                  <a:ext cx="599597" cy="40494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30" name="Dikdörtgen 29"/>
                <p:cNvSpPr/>
                <p:nvPr/>
              </p:nvSpPr>
              <p:spPr>
                <a:xfrm>
                  <a:off x="5064858" y="410388"/>
                  <a:ext cx="1059857" cy="40494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31" name="Dikdörtgen 30"/>
                <p:cNvSpPr/>
                <p:nvPr/>
              </p:nvSpPr>
              <p:spPr>
                <a:xfrm>
                  <a:off x="555583" y="4872446"/>
                  <a:ext cx="820371" cy="40494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6" name="Metin kutusu 5"/>
              <p:cNvSpPr txBox="1"/>
              <p:nvPr/>
            </p:nvSpPr>
            <p:spPr>
              <a:xfrm>
                <a:off x="0" y="2635256"/>
                <a:ext cx="591700" cy="738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Dalga</a:t>
                </a:r>
              </a:p>
              <a:p>
                <a:pPr algn="ctr"/>
                <a:r>
                  <a:rPr lang="tr-TR" sz="1400" dirty="0" smtClean="0"/>
                  <a:t>Boyu</a:t>
                </a:r>
              </a:p>
              <a:p>
                <a:pPr algn="ctr"/>
                <a:r>
                  <a:rPr lang="tr-TR" sz="1400" dirty="0" smtClean="0"/>
                  <a:t>(m)</a:t>
                </a:r>
                <a:endParaRPr lang="tr-TR" sz="1400" dirty="0"/>
              </a:p>
            </p:txBody>
          </p:sp>
          <p:sp>
            <p:nvSpPr>
              <p:cNvPr id="7" name="Metin kutusu 6"/>
              <p:cNvSpPr txBox="1"/>
              <p:nvPr/>
            </p:nvSpPr>
            <p:spPr>
              <a:xfrm>
                <a:off x="333266" y="4359747"/>
                <a:ext cx="6527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Futbol</a:t>
                </a:r>
              </a:p>
              <a:p>
                <a:pPr algn="ctr"/>
                <a:r>
                  <a:rPr lang="tr-TR" sz="1400" dirty="0" smtClean="0"/>
                  <a:t>sahası</a:t>
                </a:r>
                <a:endParaRPr lang="tr-TR" sz="1400" dirty="0"/>
              </a:p>
            </p:txBody>
          </p:sp>
          <p:sp>
            <p:nvSpPr>
              <p:cNvPr id="8" name="Metin kutusu 7"/>
              <p:cNvSpPr txBox="1"/>
              <p:nvPr/>
            </p:nvSpPr>
            <p:spPr>
              <a:xfrm>
                <a:off x="1525767" y="4497031"/>
                <a:ext cx="57579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İnsan</a:t>
                </a:r>
                <a:endParaRPr lang="tr-TR" sz="1400" dirty="0"/>
              </a:p>
            </p:txBody>
          </p:sp>
          <p:sp>
            <p:nvSpPr>
              <p:cNvPr id="9" name="Metin kutusu 8"/>
              <p:cNvSpPr txBox="1"/>
              <p:nvPr/>
            </p:nvSpPr>
            <p:spPr>
              <a:xfrm>
                <a:off x="2588145" y="4497031"/>
                <a:ext cx="39305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Arı</a:t>
                </a:r>
                <a:endParaRPr lang="tr-TR" sz="1400" dirty="0"/>
              </a:p>
            </p:txBody>
          </p:sp>
          <p:sp>
            <p:nvSpPr>
              <p:cNvPr id="10" name="Metin kutusu 9"/>
              <p:cNvSpPr txBox="1"/>
              <p:nvPr/>
            </p:nvSpPr>
            <p:spPr>
              <a:xfrm>
                <a:off x="3305955" y="4497031"/>
                <a:ext cx="49885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İğne</a:t>
                </a:r>
                <a:endParaRPr lang="tr-TR" sz="1400" dirty="0"/>
              </a:p>
            </p:txBody>
          </p:sp>
          <p:sp>
            <p:nvSpPr>
              <p:cNvPr id="11" name="Metin kutusu 10"/>
              <p:cNvSpPr txBox="1"/>
              <p:nvPr/>
            </p:nvSpPr>
            <p:spPr>
              <a:xfrm>
                <a:off x="3991616" y="4497031"/>
                <a:ext cx="61670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Hücre</a:t>
                </a:r>
                <a:endParaRPr lang="tr-TR" sz="1400" dirty="0"/>
              </a:p>
            </p:txBody>
          </p:sp>
          <p:sp>
            <p:nvSpPr>
              <p:cNvPr id="12" name="Metin kutusu 11"/>
              <p:cNvSpPr txBox="1"/>
              <p:nvPr/>
            </p:nvSpPr>
            <p:spPr>
              <a:xfrm>
                <a:off x="4780229" y="4497031"/>
                <a:ext cx="70282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Bakteri</a:t>
                </a:r>
                <a:endParaRPr lang="tr-TR" sz="1400" dirty="0"/>
              </a:p>
            </p:txBody>
          </p:sp>
          <p:sp>
            <p:nvSpPr>
              <p:cNvPr id="13" name="Metin kutusu 12"/>
              <p:cNvSpPr txBox="1"/>
              <p:nvPr/>
            </p:nvSpPr>
            <p:spPr>
              <a:xfrm>
                <a:off x="5753419" y="4497031"/>
                <a:ext cx="556563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Virüs</a:t>
                </a:r>
                <a:endParaRPr lang="tr-TR" sz="1400" dirty="0"/>
              </a:p>
            </p:txBody>
          </p:sp>
          <p:sp>
            <p:nvSpPr>
              <p:cNvPr id="14" name="Metin kutusu 13"/>
              <p:cNvSpPr txBox="1"/>
              <p:nvPr/>
            </p:nvSpPr>
            <p:spPr>
              <a:xfrm>
                <a:off x="8442718" y="4497031"/>
                <a:ext cx="82022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Çekirdek</a:t>
                </a:r>
                <a:endParaRPr lang="tr-TR" sz="1400" dirty="0"/>
              </a:p>
            </p:txBody>
          </p:sp>
          <p:sp>
            <p:nvSpPr>
              <p:cNvPr id="15" name="Metin kutusu 14"/>
              <p:cNvSpPr txBox="1"/>
              <p:nvPr/>
            </p:nvSpPr>
            <p:spPr>
              <a:xfrm>
                <a:off x="7646201" y="4497031"/>
                <a:ext cx="5807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/>
                  <a:t>Atom</a:t>
                </a:r>
                <a:endParaRPr lang="tr-TR" sz="1400" dirty="0"/>
              </a:p>
            </p:txBody>
          </p:sp>
          <p:sp>
            <p:nvSpPr>
              <p:cNvPr id="16" name="Metin kutusu 15"/>
              <p:cNvSpPr txBox="1"/>
              <p:nvPr/>
            </p:nvSpPr>
            <p:spPr>
              <a:xfrm>
                <a:off x="5119782" y="1382828"/>
                <a:ext cx="107753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400" dirty="0" smtClean="0">
                    <a:solidFill>
                      <a:srgbClr val="FF0000"/>
                    </a:solidFill>
                  </a:rPr>
                  <a:t>Görünür ışık</a:t>
                </a:r>
                <a:endParaRPr lang="tr-TR" sz="1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Metin kutusu 16"/>
              <p:cNvSpPr txBox="1"/>
              <p:nvPr/>
            </p:nvSpPr>
            <p:spPr>
              <a:xfrm>
                <a:off x="928320" y="1598291"/>
                <a:ext cx="70160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600" dirty="0" smtClean="0"/>
                  <a:t>Radyo</a:t>
                </a:r>
                <a:endParaRPr lang="tr-TR" sz="1600" dirty="0"/>
              </a:p>
            </p:txBody>
          </p:sp>
          <p:sp>
            <p:nvSpPr>
              <p:cNvPr id="18" name="Metin kutusu 17"/>
              <p:cNvSpPr txBox="1"/>
              <p:nvPr/>
            </p:nvSpPr>
            <p:spPr>
              <a:xfrm>
                <a:off x="2587858" y="1598291"/>
                <a:ext cx="111851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600" dirty="0" smtClean="0"/>
                  <a:t>Mikrodalga</a:t>
                </a:r>
                <a:endParaRPr lang="tr-TR" sz="1600" dirty="0"/>
              </a:p>
            </p:txBody>
          </p:sp>
          <p:sp>
            <p:nvSpPr>
              <p:cNvPr id="19" name="Metin kutusu 18"/>
              <p:cNvSpPr txBox="1"/>
              <p:nvPr/>
            </p:nvSpPr>
            <p:spPr>
              <a:xfrm>
                <a:off x="4445567" y="1598291"/>
                <a:ext cx="34817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600" dirty="0" smtClean="0"/>
                  <a:t>IR</a:t>
                </a:r>
                <a:endParaRPr lang="tr-TR" sz="1600" dirty="0"/>
              </a:p>
            </p:txBody>
          </p:sp>
          <p:sp>
            <p:nvSpPr>
              <p:cNvPr id="20" name="Metin kutusu 19"/>
              <p:cNvSpPr txBox="1"/>
              <p:nvPr/>
            </p:nvSpPr>
            <p:spPr>
              <a:xfrm>
                <a:off x="6592512" y="1598291"/>
                <a:ext cx="43313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600" dirty="0" smtClean="0"/>
                  <a:t>UV</a:t>
                </a:r>
                <a:endParaRPr lang="tr-TR" sz="1600" dirty="0"/>
              </a:p>
            </p:txBody>
          </p:sp>
          <p:sp>
            <p:nvSpPr>
              <p:cNvPr id="21" name="Metin kutusu 20"/>
              <p:cNvSpPr txBox="1"/>
              <p:nvPr/>
            </p:nvSpPr>
            <p:spPr>
              <a:xfrm>
                <a:off x="7245127" y="1598291"/>
                <a:ext cx="89639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600" dirty="0" smtClean="0"/>
                  <a:t>X-ışınları</a:t>
                </a:r>
                <a:endParaRPr lang="tr-TR" sz="1600" dirty="0"/>
              </a:p>
            </p:txBody>
          </p:sp>
          <p:sp>
            <p:nvSpPr>
              <p:cNvPr id="22" name="Metin kutusu 21"/>
              <p:cNvSpPr txBox="1"/>
              <p:nvPr/>
            </p:nvSpPr>
            <p:spPr>
              <a:xfrm>
                <a:off x="8222578" y="1598291"/>
                <a:ext cx="87556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600" dirty="0" smtClean="0">
                    <a:latin typeface="Symbol" panose="05050102010706020507" pitchFamily="18" charset="2"/>
                  </a:rPr>
                  <a:t>g</a:t>
                </a:r>
                <a:r>
                  <a:rPr lang="tr-TR" sz="1600" dirty="0" smtClean="0"/>
                  <a:t>-ışınları</a:t>
                </a:r>
                <a:endParaRPr lang="tr-TR" sz="1600" dirty="0"/>
              </a:p>
            </p:txBody>
          </p:sp>
        </p:grpSp>
        <p:sp>
          <p:nvSpPr>
            <p:cNvPr id="33" name="Metin kutusu 32"/>
            <p:cNvSpPr txBox="1"/>
            <p:nvPr/>
          </p:nvSpPr>
          <p:spPr>
            <a:xfrm>
              <a:off x="794580" y="1923215"/>
              <a:ext cx="8451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600" dirty="0" smtClean="0">
                  <a:solidFill>
                    <a:srgbClr val="FF0000"/>
                  </a:solidFill>
                </a:rPr>
                <a:t>&lt; 7x10</a:t>
              </a:r>
              <a:r>
                <a:rPr lang="tr-TR" sz="1600" baseline="30000" dirty="0" smtClean="0">
                  <a:solidFill>
                    <a:srgbClr val="FF0000"/>
                  </a:solidFill>
                </a:rPr>
                <a:t>-7</a:t>
              </a:r>
              <a:endParaRPr lang="tr-TR" sz="1600" dirty="0">
                <a:solidFill>
                  <a:srgbClr val="FF0000"/>
                </a:solidFill>
              </a:endParaRPr>
            </a:p>
          </p:txBody>
        </p:sp>
        <p:sp>
          <p:nvSpPr>
            <p:cNvPr id="34" name="Metin kutusu 33"/>
            <p:cNvSpPr txBox="1"/>
            <p:nvPr/>
          </p:nvSpPr>
          <p:spPr>
            <a:xfrm>
              <a:off x="2199561" y="1945601"/>
              <a:ext cx="14478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600" dirty="0" smtClean="0">
                  <a:solidFill>
                    <a:srgbClr val="FF0000"/>
                  </a:solidFill>
                </a:rPr>
                <a:t>7x10</a:t>
              </a:r>
              <a:r>
                <a:rPr lang="tr-TR" sz="1600" baseline="30000" dirty="0" smtClean="0">
                  <a:solidFill>
                    <a:srgbClr val="FF0000"/>
                  </a:solidFill>
                </a:rPr>
                <a:t>-7 </a:t>
              </a:r>
              <a:r>
                <a:rPr lang="tr-TR" sz="1600" dirty="0" smtClean="0">
                  <a:solidFill>
                    <a:srgbClr val="FF0000"/>
                  </a:solidFill>
                </a:rPr>
                <a:t>– 0.0012</a:t>
              </a:r>
              <a:endParaRPr lang="tr-TR" sz="1600" dirty="0">
                <a:solidFill>
                  <a:srgbClr val="FF0000"/>
                </a:solidFill>
              </a:endParaRPr>
            </a:p>
          </p:txBody>
        </p:sp>
        <p:sp>
          <p:nvSpPr>
            <p:cNvPr id="35" name="Metin kutusu 34"/>
            <p:cNvSpPr txBox="1"/>
            <p:nvPr/>
          </p:nvSpPr>
          <p:spPr>
            <a:xfrm>
              <a:off x="3832422" y="1941245"/>
              <a:ext cx="121219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600" dirty="0" smtClean="0">
                  <a:solidFill>
                    <a:srgbClr val="FF0000"/>
                  </a:solidFill>
                </a:rPr>
                <a:t>0.0012 – 1.6</a:t>
              </a:r>
              <a:endParaRPr lang="tr-TR" sz="1600" dirty="0">
                <a:solidFill>
                  <a:srgbClr val="FF0000"/>
                </a:solidFill>
              </a:endParaRPr>
            </a:p>
          </p:txBody>
        </p:sp>
        <p:sp>
          <p:nvSpPr>
            <p:cNvPr id="36" name="Metin kutusu 35"/>
            <p:cNvSpPr txBox="1"/>
            <p:nvPr/>
          </p:nvSpPr>
          <p:spPr>
            <a:xfrm>
              <a:off x="6309982" y="1990370"/>
              <a:ext cx="8483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600" dirty="0" smtClean="0">
                  <a:solidFill>
                    <a:srgbClr val="FF0000"/>
                  </a:solidFill>
                </a:rPr>
                <a:t>3.1 – 20</a:t>
              </a:r>
              <a:endParaRPr lang="tr-TR" sz="1600" dirty="0">
                <a:solidFill>
                  <a:srgbClr val="FF0000"/>
                </a:solidFill>
              </a:endParaRPr>
            </a:p>
          </p:txBody>
        </p:sp>
        <p:sp>
          <p:nvSpPr>
            <p:cNvPr id="37" name="Metin kutusu 36"/>
            <p:cNvSpPr txBox="1"/>
            <p:nvPr/>
          </p:nvSpPr>
          <p:spPr>
            <a:xfrm>
              <a:off x="7227493" y="1981567"/>
              <a:ext cx="10583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600" dirty="0" smtClean="0">
                  <a:solidFill>
                    <a:srgbClr val="FF0000"/>
                  </a:solidFill>
                </a:rPr>
                <a:t>20 – 3x10</a:t>
              </a:r>
              <a:r>
                <a:rPr lang="tr-TR" sz="1600" baseline="30000" dirty="0" smtClean="0">
                  <a:solidFill>
                    <a:srgbClr val="FF0000"/>
                  </a:solidFill>
                </a:rPr>
                <a:t>4</a:t>
              </a:r>
              <a:endParaRPr lang="tr-TR" sz="1600" dirty="0">
                <a:solidFill>
                  <a:srgbClr val="FF0000"/>
                </a:solidFill>
              </a:endParaRPr>
            </a:p>
          </p:txBody>
        </p:sp>
        <p:sp>
          <p:nvSpPr>
            <p:cNvPr id="38" name="Metin kutusu 37"/>
            <p:cNvSpPr txBox="1"/>
            <p:nvPr/>
          </p:nvSpPr>
          <p:spPr>
            <a:xfrm>
              <a:off x="8356762" y="1973264"/>
              <a:ext cx="8034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600" dirty="0" smtClean="0">
                  <a:solidFill>
                    <a:srgbClr val="FF0000"/>
                  </a:solidFill>
                </a:rPr>
                <a:t>&gt; 3x10</a:t>
              </a:r>
              <a:r>
                <a:rPr lang="tr-TR" sz="1600" baseline="30000" dirty="0">
                  <a:solidFill>
                    <a:srgbClr val="FF0000"/>
                  </a:solidFill>
                </a:rPr>
                <a:t>6</a:t>
              </a:r>
              <a:endParaRPr lang="tr-TR" sz="1600" dirty="0">
                <a:solidFill>
                  <a:srgbClr val="FF0000"/>
                </a:solidFill>
              </a:endParaRPr>
            </a:p>
          </p:txBody>
        </p:sp>
        <p:sp>
          <p:nvSpPr>
            <p:cNvPr id="39" name="Metin kutusu 38"/>
            <p:cNvSpPr txBox="1"/>
            <p:nvPr/>
          </p:nvSpPr>
          <p:spPr>
            <a:xfrm>
              <a:off x="-5" y="1884592"/>
              <a:ext cx="66396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600" dirty="0" smtClean="0">
                  <a:solidFill>
                    <a:srgbClr val="FF0000"/>
                  </a:solidFill>
                </a:rPr>
                <a:t>Enerji</a:t>
              </a:r>
            </a:p>
            <a:p>
              <a:pPr algn="ctr"/>
              <a:r>
                <a:rPr lang="tr-TR" sz="1600" dirty="0" smtClean="0">
                  <a:solidFill>
                    <a:srgbClr val="FF0000"/>
                  </a:solidFill>
                </a:rPr>
                <a:t>(</a:t>
              </a:r>
              <a:r>
                <a:rPr lang="tr-TR" sz="1600" dirty="0" err="1" smtClean="0">
                  <a:solidFill>
                    <a:srgbClr val="FF0000"/>
                  </a:solidFill>
                </a:rPr>
                <a:t>eV</a:t>
              </a:r>
              <a:r>
                <a:rPr lang="tr-TR" sz="1600" dirty="0" smtClean="0">
                  <a:solidFill>
                    <a:srgbClr val="FF0000"/>
                  </a:solidFill>
                </a:rPr>
                <a:t>)</a:t>
              </a:r>
              <a:endParaRPr lang="tr-TR" sz="16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1" name="Metin kutusu 40"/>
          <p:cNvSpPr txBox="1"/>
          <p:nvPr/>
        </p:nvSpPr>
        <p:spPr>
          <a:xfrm>
            <a:off x="505875" y="1806834"/>
            <a:ext cx="16668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Isı etkisi yok</a:t>
            </a:r>
          </a:p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Düşük şiddette akım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42" name="Aşağı Ok 41"/>
          <p:cNvSpPr/>
          <p:nvPr/>
        </p:nvSpPr>
        <p:spPr>
          <a:xfrm rot="10800000">
            <a:off x="1045018" y="2350833"/>
            <a:ext cx="365770" cy="464974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44" name="Düz Ok Bağlayıcısı 43"/>
          <p:cNvCxnSpPr/>
          <p:nvPr/>
        </p:nvCxnSpPr>
        <p:spPr>
          <a:xfrm flipH="1">
            <a:off x="333266" y="3004459"/>
            <a:ext cx="176830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Ok Bağlayıcısı 44"/>
          <p:cNvCxnSpPr/>
          <p:nvPr/>
        </p:nvCxnSpPr>
        <p:spPr>
          <a:xfrm flipH="1">
            <a:off x="2293566" y="3004459"/>
            <a:ext cx="1412803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/>
          <p:cNvCxnSpPr/>
          <p:nvPr/>
        </p:nvCxnSpPr>
        <p:spPr>
          <a:xfrm flipV="1">
            <a:off x="164695" y="1374006"/>
            <a:ext cx="8708" cy="141949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Metin kutusu 50"/>
          <p:cNvSpPr txBox="1"/>
          <p:nvPr/>
        </p:nvSpPr>
        <p:spPr>
          <a:xfrm>
            <a:off x="2200291" y="1810033"/>
            <a:ext cx="17113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Isı etkisi var</a:t>
            </a:r>
          </a:p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Yüksek şiddette akım</a:t>
            </a:r>
            <a:endParaRPr lang="tr-TR" sz="1400" dirty="0">
              <a:solidFill>
                <a:schemeClr val="bg1"/>
              </a:solidFill>
            </a:endParaRPr>
          </a:p>
        </p:txBody>
      </p:sp>
      <p:sp>
        <p:nvSpPr>
          <p:cNvPr id="52" name="Aşağı Ok 51"/>
          <p:cNvSpPr/>
          <p:nvPr/>
        </p:nvSpPr>
        <p:spPr>
          <a:xfrm rot="10800000">
            <a:off x="2781343" y="2328995"/>
            <a:ext cx="365770" cy="464974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53" name="Düz Ok Bağlayıcısı 52"/>
          <p:cNvCxnSpPr/>
          <p:nvPr/>
        </p:nvCxnSpPr>
        <p:spPr>
          <a:xfrm flipH="1" flipV="1">
            <a:off x="3804810" y="3008267"/>
            <a:ext cx="2469717" cy="3934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Aşağı Ok 57"/>
          <p:cNvSpPr/>
          <p:nvPr/>
        </p:nvSpPr>
        <p:spPr>
          <a:xfrm rot="10800000">
            <a:off x="4845743" y="2325028"/>
            <a:ext cx="365770" cy="464974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Metin kutusu 58"/>
          <p:cNvSpPr txBox="1"/>
          <p:nvPr/>
        </p:nvSpPr>
        <p:spPr>
          <a:xfrm>
            <a:off x="4321526" y="1598973"/>
            <a:ext cx="151028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Optik bölge</a:t>
            </a:r>
          </a:p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Elektronik uyarma</a:t>
            </a:r>
          </a:p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Fotokimyasal etki</a:t>
            </a:r>
          </a:p>
          <a:p>
            <a:pPr algn="ctr"/>
            <a:endParaRPr lang="tr-TR" sz="1400" dirty="0">
              <a:solidFill>
                <a:schemeClr val="bg1"/>
              </a:solidFill>
            </a:endParaRPr>
          </a:p>
        </p:txBody>
      </p:sp>
      <p:cxnSp>
        <p:nvCxnSpPr>
          <p:cNvPr id="60" name="Düz Ok Bağlayıcısı 59"/>
          <p:cNvCxnSpPr/>
          <p:nvPr/>
        </p:nvCxnSpPr>
        <p:spPr>
          <a:xfrm flipH="1">
            <a:off x="6308541" y="3012201"/>
            <a:ext cx="2789598" cy="417"/>
          </a:xfrm>
          <a:prstGeom prst="straightConnector1">
            <a:avLst/>
          </a:prstGeom>
          <a:ln w="28575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Aşağı Ok 61"/>
          <p:cNvSpPr/>
          <p:nvPr/>
        </p:nvSpPr>
        <p:spPr>
          <a:xfrm rot="10800000">
            <a:off x="7327556" y="2347888"/>
            <a:ext cx="365770" cy="464974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Metin kutusu 63"/>
          <p:cNvSpPr txBox="1"/>
          <p:nvPr/>
        </p:nvSpPr>
        <p:spPr>
          <a:xfrm>
            <a:off x="6734136" y="1747859"/>
            <a:ext cx="14273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Bağların kopması</a:t>
            </a:r>
          </a:p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DNA kırılması</a:t>
            </a:r>
          </a:p>
        </p:txBody>
      </p:sp>
      <p:sp>
        <p:nvSpPr>
          <p:cNvPr id="65" name="Metin kutusu 64"/>
          <p:cNvSpPr txBox="1"/>
          <p:nvPr/>
        </p:nvSpPr>
        <p:spPr>
          <a:xfrm>
            <a:off x="1525766" y="940130"/>
            <a:ext cx="3433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İyonlaştırıcı olmayan radyasyon</a:t>
            </a:r>
            <a:endParaRPr lang="tr-TR" sz="2000" dirty="0">
              <a:solidFill>
                <a:schemeClr val="bg1"/>
              </a:solidFill>
            </a:endParaRPr>
          </a:p>
        </p:txBody>
      </p:sp>
      <p:cxnSp>
        <p:nvCxnSpPr>
          <p:cNvPr id="66" name="Düz Bağlayıcı 65"/>
          <p:cNvCxnSpPr/>
          <p:nvPr/>
        </p:nvCxnSpPr>
        <p:spPr>
          <a:xfrm flipV="1">
            <a:off x="6308541" y="1296256"/>
            <a:ext cx="0" cy="153199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6540208" y="964170"/>
            <a:ext cx="24879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İyonlaştırıcı radyasyon</a:t>
            </a:r>
            <a:endParaRPr lang="tr-T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54238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7 Düz Ok Bağlayıcısı"/>
          <p:cNvCxnSpPr>
            <a:cxnSpLocks noChangeShapeType="1"/>
          </p:cNvCxnSpPr>
          <p:nvPr/>
        </p:nvCxnSpPr>
        <p:spPr bwMode="auto">
          <a:xfrm>
            <a:off x="2989411" y="3715444"/>
            <a:ext cx="2438400" cy="0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3" name="12 Düz Ok Bağlayıcısı"/>
          <p:cNvCxnSpPr>
            <a:cxnSpLocks noChangeShapeType="1"/>
          </p:cNvCxnSpPr>
          <p:nvPr/>
        </p:nvCxnSpPr>
        <p:spPr bwMode="auto">
          <a:xfrm flipV="1">
            <a:off x="2987824" y="1429444"/>
            <a:ext cx="1587" cy="2287588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4" name="3 Oval"/>
          <p:cNvSpPr/>
          <p:nvPr/>
        </p:nvSpPr>
        <p:spPr>
          <a:xfrm>
            <a:off x="2989411" y="2801044"/>
            <a:ext cx="838200" cy="914400"/>
          </a:xfrm>
          <a:prstGeom prst="ellipse">
            <a:avLst/>
          </a:prstGeom>
          <a:noFill/>
          <a:ln>
            <a:solidFill>
              <a:srgbClr val="66FF3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>
              <a:latin typeface="+mj-lt"/>
            </a:endParaRPr>
          </a:p>
        </p:txBody>
      </p:sp>
      <p:sp>
        <p:nvSpPr>
          <p:cNvPr id="5" name="Line 18"/>
          <p:cNvSpPr>
            <a:spLocks noChangeShapeType="1"/>
          </p:cNvSpPr>
          <p:nvPr/>
        </p:nvSpPr>
        <p:spPr bwMode="auto">
          <a:xfrm flipV="1">
            <a:off x="2989411" y="3029644"/>
            <a:ext cx="838200" cy="6858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tr-TR">
              <a:latin typeface="+mj-lt"/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3827611" y="2115244"/>
            <a:ext cx="1219200" cy="914400"/>
          </a:xfrm>
          <a:prstGeom prst="line">
            <a:avLst/>
          </a:prstGeom>
          <a:noFill/>
          <a:ln w="9525">
            <a:solidFill>
              <a:schemeClr val="bg1"/>
            </a:solidFill>
            <a:prstDash val="solid"/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latin typeface="+mj-lt"/>
            </a:endParaRPr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1262599" y="152400"/>
            <a:ext cx="676486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800" dirty="0" smtClean="0">
                <a:solidFill>
                  <a:srgbClr val="FFFF00"/>
                </a:solidFill>
                <a:cs typeface="Calibri" pitchFamily="34" charset="0"/>
              </a:rPr>
              <a:t>JAPONYA BİLGİLERİNİN KULLANILMASINDAKİ </a:t>
            </a:r>
          </a:p>
          <a:p>
            <a:pPr algn="ctr"/>
            <a:r>
              <a:rPr lang="tr-TR" sz="2800" dirty="0" smtClean="0">
                <a:solidFill>
                  <a:srgbClr val="FFFF00"/>
                </a:solidFill>
                <a:cs typeface="Calibri" pitchFamily="34" charset="0"/>
              </a:rPr>
              <a:t> </a:t>
            </a:r>
            <a:r>
              <a:rPr lang="tr-TR" sz="2800" dirty="0">
                <a:solidFill>
                  <a:srgbClr val="FFFF00"/>
                </a:solidFill>
                <a:cs typeface="Calibri" pitchFamily="34" charset="0"/>
              </a:rPr>
              <a:t>HATA KAYNAKLARI</a:t>
            </a:r>
          </a:p>
        </p:txBody>
      </p:sp>
      <p:sp>
        <p:nvSpPr>
          <p:cNvPr id="8" name="AutoShape 22"/>
          <p:cNvSpPr>
            <a:spLocks noChangeArrowheads="1"/>
          </p:cNvSpPr>
          <p:nvPr/>
        </p:nvSpPr>
        <p:spPr bwMode="auto">
          <a:xfrm rot="2212194">
            <a:off x="3218011" y="2345432"/>
            <a:ext cx="525463" cy="784225"/>
          </a:xfrm>
          <a:prstGeom prst="curvedRightArrow">
            <a:avLst>
              <a:gd name="adj1" fmla="val 29849"/>
              <a:gd name="adj2" fmla="val 59698"/>
              <a:gd name="adj3" fmla="val 33333"/>
            </a:avLst>
          </a:prstGeom>
          <a:solidFill>
            <a:srgbClr val="FF0000"/>
          </a:solidFill>
          <a:ln w="9525">
            <a:solidFill>
              <a:srgbClr val="00FF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>
              <a:latin typeface="+mj-lt"/>
              <a:cs typeface="Calibri" pitchFamily="34" charset="0"/>
            </a:endParaRPr>
          </a:p>
        </p:txBody>
      </p:sp>
      <p:sp>
        <p:nvSpPr>
          <p:cNvPr id="9" name="Text Box 23"/>
          <p:cNvSpPr txBox="1">
            <a:spLocks noChangeArrowheads="1"/>
          </p:cNvSpPr>
          <p:nvPr/>
        </p:nvSpPr>
        <p:spPr bwMode="auto">
          <a:xfrm>
            <a:off x="1527126" y="4653136"/>
            <a:ext cx="623581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000" dirty="0">
                <a:solidFill>
                  <a:schemeClr val="bg1"/>
                </a:solidFill>
                <a:cs typeface="Calibri" pitchFamily="34" charset="0"/>
              </a:rPr>
              <a:t>Doz ve Doz Hızı (</a:t>
            </a:r>
            <a:r>
              <a:rPr lang="tr-TR" sz="2000" dirty="0" smtClean="0">
                <a:solidFill>
                  <a:schemeClr val="bg1"/>
                </a:solidFill>
                <a:cs typeface="Calibri" pitchFamily="34" charset="0"/>
              </a:rPr>
              <a:t>DDREF 1,5 – 2,5)</a:t>
            </a:r>
            <a:endParaRPr lang="tr-TR" sz="2000" dirty="0">
              <a:solidFill>
                <a:schemeClr val="bg1"/>
              </a:solidFill>
              <a:cs typeface="Calibri" pitchFamily="34" charset="0"/>
            </a:endParaRPr>
          </a:p>
          <a:p>
            <a:pPr algn="ctr"/>
            <a:r>
              <a:rPr lang="tr-TR" sz="2000" dirty="0">
                <a:solidFill>
                  <a:schemeClr val="bg1"/>
                </a:solidFill>
                <a:cs typeface="Calibri" pitchFamily="34" charset="0"/>
              </a:rPr>
              <a:t>Radyasyonun </a:t>
            </a:r>
            <a:r>
              <a:rPr lang="tr-TR" sz="2000" dirty="0" smtClean="0">
                <a:solidFill>
                  <a:schemeClr val="bg1"/>
                </a:solidFill>
                <a:cs typeface="Calibri" pitchFamily="34" charset="0"/>
              </a:rPr>
              <a:t>türü</a:t>
            </a:r>
          </a:p>
          <a:p>
            <a:pPr algn="ctr"/>
            <a:r>
              <a:rPr lang="tr-TR" sz="2000" dirty="0" smtClean="0">
                <a:solidFill>
                  <a:schemeClr val="bg1"/>
                </a:solidFill>
                <a:cs typeface="Calibri" pitchFamily="34" charset="0"/>
              </a:rPr>
              <a:t>Savaştan çıkmış Japon toplumu</a:t>
            </a:r>
            <a:endParaRPr lang="tr-TR" sz="2000" dirty="0">
              <a:solidFill>
                <a:schemeClr val="bg1"/>
              </a:solidFill>
              <a:cs typeface="Calibri" pitchFamily="34" charset="0"/>
            </a:endParaRPr>
          </a:p>
          <a:p>
            <a:pPr algn="ctr"/>
            <a:r>
              <a:rPr lang="tr-TR" sz="2000" dirty="0" err="1">
                <a:solidFill>
                  <a:schemeClr val="bg1"/>
                </a:solidFill>
                <a:cs typeface="Calibri" pitchFamily="34" charset="0"/>
              </a:rPr>
              <a:t>Dozimetrik</a:t>
            </a:r>
            <a:r>
              <a:rPr lang="tr-TR" sz="2000" dirty="0">
                <a:solidFill>
                  <a:schemeClr val="bg1"/>
                </a:solidFill>
                <a:cs typeface="Calibri" pitchFamily="34" charset="0"/>
              </a:rPr>
              <a:t> teknik, ışınlamanın </a:t>
            </a:r>
            <a:r>
              <a:rPr lang="tr-TR" sz="2000" dirty="0" smtClean="0">
                <a:solidFill>
                  <a:schemeClr val="bg1"/>
                </a:solidFill>
                <a:cs typeface="Calibri" pitchFamily="34" charset="0"/>
              </a:rPr>
              <a:t>geometrisi</a:t>
            </a:r>
            <a:endParaRPr lang="tr-TR" sz="2000" dirty="0">
              <a:solidFill>
                <a:schemeClr val="bg1"/>
              </a:solidFill>
              <a:cs typeface="Calibri" pitchFamily="34" charset="0"/>
            </a:endParaRPr>
          </a:p>
          <a:p>
            <a:pPr algn="ctr"/>
            <a:r>
              <a:rPr lang="tr-TR" sz="2000" dirty="0">
                <a:solidFill>
                  <a:schemeClr val="bg1"/>
                </a:solidFill>
                <a:cs typeface="Calibri" pitchFamily="34" charset="0"/>
              </a:rPr>
              <a:t>Risk hesaplamalarının farklı popülasyonlarda kullanılması</a:t>
            </a:r>
          </a:p>
          <a:p>
            <a:pPr algn="ctr"/>
            <a:endParaRPr lang="tr-TR" sz="2000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3278336" y="1877119"/>
            <a:ext cx="349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800">
                <a:solidFill>
                  <a:schemeClr val="bg1"/>
                </a:solidFill>
                <a:latin typeface="+mj-lt"/>
                <a:cs typeface="Calibri" pitchFamily="34" charset="0"/>
              </a:rPr>
              <a:t>?</a:t>
            </a:r>
          </a:p>
        </p:txBody>
      </p:sp>
      <p:cxnSp>
        <p:nvCxnSpPr>
          <p:cNvPr id="11" name="12 Düz Bağlayıcı"/>
          <p:cNvCxnSpPr>
            <a:stCxn id="5" idx="1"/>
            <a:endCxn id="4" idx="4"/>
          </p:cNvCxnSpPr>
          <p:nvPr/>
        </p:nvCxnSpPr>
        <p:spPr>
          <a:xfrm flipH="1">
            <a:off x="3408511" y="3029644"/>
            <a:ext cx="419100" cy="685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etin kutusu 11"/>
          <p:cNvSpPr txBox="1"/>
          <p:nvPr/>
        </p:nvSpPr>
        <p:spPr>
          <a:xfrm>
            <a:off x="4860032" y="2362556"/>
            <a:ext cx="2415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0,1- &gt; 2Gy %16 (16 846)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4226810" y="3073578"/>
            <a:ext cx="1640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&lt; 100 </a:t>
            </a:r>
            <a:r>
              <a:rPr lang="tr-TR" dirty="0" err="1">
                <a:solidFill>
                  <a:schemeClr val="bg1"/>
                </a:solidFill>
              </a:rPr>
              <a:t>mGy</a:t>
            </a:r>
            <a:r>
              <a:rPr lang="tr-TR" dirty="0">
                <a:solidFill>
                  <a:schemeClr val="bg1"/>
                </a:solidFill>
              </a:rPr>
              <a:t> %</a:t>
            </a:r>
            <a:r>
              <a:rPr lang="tr-TR" dirty="0" smtClean="0">
                <a:solidFill>
                  <a:schemeClr val="bg1"/>
                </a:solidFill>
              </a:rPr>
              <a:t>84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2339752" y="1340768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RR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5296769" y="3789040"/>
            <a:ext cx="4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Doz</a:t>
            </a:r>
            <a:endParaRPr lang="tr-T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71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>
            <a:spLocks noChangeArrowheads="1"/>
          </p:cNvSpPr>
          <p:nvPr/>
        </p:nvSpPr>
        <p:spPr bwMode="auto">
          <a:xfrm>
            <a:off x="1324509" y="-99392"/>
            <a:ext cx="631083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800" dirty="0">
                <a:solidFill>
                  <a:srgbClr val="FFFF00"/>
                </a:solidFill>
                <a:latin typeface="+mn-lt"/>
              </a:rPr>
              <a:t>DÜŞÜK SEVİYEDE RADYASYONUN ETKİLERİ</a:t>
            </a:r>
          </a:p>
          <a:p>
            <a:pPr algn="ctr"/>
            <a:r>
              <a:rPr lang="tr-TR" sz="2400" dirty="0">
                <a:solidFill>
                  <a:srgbClr val="FFFF00"/>
                </a:solidFill>
                <a:latin typeface="+mn-lt"/>
              </a:rPr>
              <a:t>STOKASTİK ETKİLER</a:t>
            </a:r>
          </a:p>
        </p:txBody>
      </p:sp>
      <p:grpSp>
        <p:nvGrpSpPr>
          <p:cNvPr id="3" name="Grup 2"/>
          <p:cNvGrpSpPr/>
          <p:nvPr/>
        </p:nvGrpSpPr>
        <p:grpSpPr>
          <a:xfrm>
            <a:off x="2715701" y="926723"/>
            <a:ext cx="4985546" cy="3328605"/>
            <a:chOff x="2715701" y="926723"/>
            <a:chExt cx="4985546" cy="3328605"/>
          </a:xfrm>
        </p:grpSpPr>
        <p:cxnSp>
          <p:nvCxnSpPr>
            <p:cNvPr id="4" name="Düz Bağlayıcı 3"/>
            <p:cNvCxnSpPr/>
            <p:nvPr/>
          </p:nvCxnSpPr>
          <p:spPr>
            <a:xfrm flipH="1">
              <a:off x="3257574" y="3588891"/>
              <a:ext cx="4055349" cy="976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Düz Bağlayıcı 4"/>
            <p:cNvCxnSpPr/>
            <p:nvPr/>
          </p:nvCxnSpPr>
          <p:spPr>
            <a:xfrm>
              <a:off x="3771590" y="3611853"/>
              <a:ext cx="0" cy="681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Düz Bağlayıcı 5"/>
            <p:cNvCxnSpPr/>
            <p:nvPr/>
          </p:nvCxnSpPr>
          <p:spPr>
            <a:xfrm>
              <a:off x="4254500" y="3611853"/>
              <a:ext cx="0" cy="68181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>
              <a:off x="4791065" y="3611853"/>
              <a:ext cx="0" cy="68181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üz Bağlayıcı 7"/>
            <p:cNvCxnSpPr/>
            <p:nvPr/>
          </p:nvCxnSpPr>
          <p:spPr>
            <a:xfrm>
              <a:off x="5327630" y="3611853"/>
              <a:ext cx="0" cy="68181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üz Bağlayıcı 8"/>
            <p:cNvCxnSpPr/>
            <p:nvPr/>
          </p:nvCxnSpPr>
          <p:spPr>
            <a:xfrm>
              <a:off x="5864196" y="3611853"/>
              <a:ext cx="0" cy="68181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Düz Bağlayıcı 9"/>
            <p:cNvCxnSpPr/>
            <p:nvPr/>
          </p:nvCxnSpPr>
          <p:spPr>
            <a:xfrm>
              <a:off x="6400761" y="3611853"/>
              <a:ext cx="0" cy="68181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>
              <a:off x="6937327" y="3611853"/>
              <a:ext cx="0" cy="6818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/>
            <p:nvPr/>
          </p:nvSpPr>
          <p:spPr>
            <a:xfrm>
              <a:off x="4415469" y="2722362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/>
            </a:p>
          </p:txBody>
        </p:sp>
        <p:sp>
          <p:nvSpPr>
            <p:cNvPr id="13" name="Oval 12"/>
            <p:cNvSpPr/>
            <p:nvPr/>
          </p:nvSpPr>
          <p:spPr>
            <a:xfrm>
              <a:off x="6508075" y="1724973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6078822" y="2039453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5186250" y="2172568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5615502" y="1724973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4917967" y="1913660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4649684" y="2125311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4147186" y="2754271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20" name="Oval 19"/>
            <p:cNvSpPr/>
            <p:nvPr/>
          </p:nvSpPr>
          <p:spPr>
            <a:xfrm>
              <a:off x="4039872" y="3005856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21" name="Oval 20"/>
            <p:cNvSpPr/>
            <p:nvPr/>
          </p:nvSpPr>
          <p:spPr>
            <a:xfrm>
              <a:off x="3878904" y="3194544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22" name="Oval 21"/>
            <p:cNvSpPr/>
            <p:nvPr/>
          </p:nvSpPr>
          <p:spPr>
            <a:xfrm>
              <a:off x="3610620" y="3383232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3503308" y="3068751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24" name="Oval 23"/>
            <p:cNvSpPr/>
            <p:nvPr/>
          </p:nvSpPr>
          <p:spPr>
            <a:xfrm>
              <a:off x="3415584" y="3131647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/>
            </a:p>
          </p:txBody>
        </p:sp>
        <p:sp>
          <p:nvSpPr>
            <p:cNvPr id="25" name="Oval 24"/>
            <p:cNvSpPr/>
            <p:nvPr/>
          </p:nvSpPr>
          <p:spPr>
            <a:xfrm>
              <a:off x="3235024" y="3486061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3288681" y="3548958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3395994" y="3486061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3342338" y="3509024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3415584" y="3423165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3254614" y="3446127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>
            <a:xfrm>
              <a:off x="3288681" y="3423165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3342338" y="3383232"/>
              <a:ext cx="34068" cy="39934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3200" dirty="0">
                <a:solidFill>
                  <a:schemeClr val="bg1"/>
                </a:solidFill>
              </a:endParaRPr>
            </a:p>
          </p:txBody>
        </p:sp>
        <p:cxnSp>
          <p:nvCxnSpPr>
            <p:cNvPr id="33" name="Düz Bağlayıcı 32"/>
            <p:cNvCxnSpPr/>
            <p:nvPr/>
          </p:nvCxnSpPr>
          <p:spPr>
            <a:xfrm flipH="1">
              <a:off x="3235024" y="1038995"/>
              <a:ext cx="24859" cy="263575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Düz Bağlayıcı 33"/>
            <p:cNvCxnSpPr/>
            <p:nvPr/>
          </p:nvCxnSpPr>
          <p:spPr>
            <a:xfrm flipH="1" flipV="1">
              <a:off x="3181368" y="1347597"/>
              <a:ext cx="53656" cy="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Düz Bağlayıcı 34"/>
            <p:cNvCxnSpPr/>
            <p:nvPr/>
          </p:nvCxnSpPr>
          <p:spPr>
            <a:xfrm flipH="1" flipV="1">
              <a:off x="3181368" y="2102292"/>
              <a:ext cx="53656" cy="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Düz Bağlayıcı 35"/>
            <p:cNvCxnSpPr/>
            <p:nvPr/>
          </p:nvCxnSpPr>
          <p:spPr>
            <a:xfrm flipH="1" flipV="1">
              <a:off x="3181368" y="2794205"/>
              <a:ext cx="53656" cy="5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üz Bağlayıcı 36"/>
            <p:cNvCxnSpPr/>
            <p:nvPr/>
          </p:nvCxnSpPr>
          <p:spPr>
            <a:xfrm flipH="1" flipV="1">
              <a:off x="3181368" y="3548900"/>
              <a:ext cx="53656" cy="58"/>
            </a:xfrm>
            <a:prstGeom prst="line">
              <a:avLst/>
            </a:prstGeom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Metin kutusu 37"/>
            <p:cNvSpPr txBox="1"/>
            <p:nvPr/>
          </p:nvSpPr>
          <p:spPr>
            <a:xfrm>
              <a:off x="3636457" y="3674750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0,5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39" name="Metin kutusu 38"/>
            <p:cNvSpPr txBox="1"/>
            <p:nvPr/>
          </p:nvSpPr>
          <p:spPr>
            <a:xfrm>
              <a:off x="4156029" y="3674750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1,0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0" name="Metin kutusu 39"/>
            <p:cNvSpPr txBox="1"/>
            <p:nvPr/>
          </p:nvSpPr>
          <p:spPr>
            <a:xfrm>
              <a:off x="4638939" y="3674750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1,5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1" name="Metin kutusu 40"/>
            <p:cNvSpPr txBox="1"/>
            <p:nvPr/>
          </p:nvSpPr>
          <p:spPr>
            <a:xfrm>
              <a:off x="3181368" y="3674750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0,0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2" name="Metin kutusu 41"/>
            <p:cNvSpPr txBox="1"/>
            <p:nvPr/>
          </p:nvSpPr>
          <p:spPr>
            <a:xfrm>
              <a:off x="5179932" y="3674750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2,0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3" name="Metin kutusu 42"/>
            <p:cNvSpPr txBox="1"/>
            <p:nvPr/>
          </p:nvSpPr>
          <p:spPr>
            <a:xfrm>
              <a:off x="5712070" y="3674750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2,5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44" name="Düz Bağlayıcı 43"/>
            <p:cNvCxnSpPr/>
            <p:nvPr/>
          </p:nvCxnSpPr>
          <p:spPr>
            <a:xfrm>
              <a:off x="3288681" y="3611853"/>
              <a:ext cx="0" cy="6818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Metin kutusu 44"/>
            <p:cNvSpPr txBox="1"/>
            <p:nvPr/>
          </p:nvSpPr>
          <p:spPr>
            <a:xfrm>
              <a:off x="6244219" y="3674750"/>
              <a:ext cx="41229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3,0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6" name="Metin kutusu 45"/>
            <p:cNvSpPr txBox="1"/>
            <p:nvPr/>
          </p:nvSpPr>
          <p:spPr>
            <a:xfrm>
              <a:off x="6780785" y="3674750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3,5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7" name="Metin kutusu 46"/>
            <p:cNvSpPr txBox="1"/>
            <p:nvPr/>
          </p:nvSpPr>
          <p:spPr>
            <a:xfrm>
              <a:off x="2843808" y="3423165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0,0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8" name="Metin kutusu 47"/>
            <p:cNvSpPr txBox="1"/>
            <p:nvPr/>
          </p:nvSpPr>
          <p:spPr>
            <a:xfrm>
              <a:off x="2843808" y="2704933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0,5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49" name="Metin kutusu 48"/>
            <p:cNvSpPr txBox="1"/>
            <p:nvPr/>
          </p:nvSpPr>
          <p:spPr>
            <a:xfrm>
              <a:off x="2843808" y="1976557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1,0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50" name="Metin kutusu 49"/>
            <p:cNvSpPr txBox="1"/>
            <p:nvPr/>
          </p:nvSpPr>
          <p:spPr>
            <a:xfrm>
              <a:off x="2843808" y="1221805"/>
              <a:ext cx="4122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400" dirty="0" smtClean="0">
                  <a:solidFill>
                    <a:schemeClr val="bg1"/>
                  </a:solidFill>
                </a:rPr>
                <a:t>1,5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sp>
          <p:nvSpPr>
            <p:cNvPr id="51" name="Metin kutusu 50"/>
            <p:cNvSpPr txBox="1"/>
            <p:nvPr/>
          </p:nvSpPr>
          <p:spPr>
            <a:xfrm>
              <a:off x="2715701" y="926723"/>
              <a:ext cx="5100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600" dirty="0" smtClean="0">
                  <a:solidFill>
                    <a:schemeClr val="bg1"/>
                  </a:solidFill>
                </a:rPr>
                <a:t>ERR</a:t>
              </a:r>
              <a:endParaRPr lang="tr-TR" sz="1600" dirty="0">
                <a:solidFill>
                  <a:schemeClr val="bg1"/>
                </a:solidFill>
              </a:endParaRPr>
            </a:p>
          </p:txBody>
        </p:sp>
        <p:sp>
          <p:nvSpPr>
            <p:cNvPr id="52" name="Metin kutusu 51"/>
            <p:cNvSpPr txBox="1"/>
            <p:nvPr/>
          </p:nvSpPr>
          <p:spPr>
            <a:xfrm>
              <a:off x="6235909" y="3916774"/>
              <a:ext cx="1465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600" dirty="0" smtClean="0">
                  <a:solidFill>
                    <a:schemeClr val="bg1"/>
                  </a:solidFill>
                </a:rPr>
                <a:t>Kolon dozu (</a:t>
              </a:r>
              <a:r>
                <a:rPr lang="tr-TR" sz="1600" dirty="0" err="1" smtClean="0">
                  <a:solidFill>
                    <a:schemeClr val="bg1"/>
                  </a:solidFill>
                </a:rPr>
                <a:t>Sv</a:t>
              </a:r>
              <a:r>
                <a:rPr lang="tr-TR" sz="1600" dirty="0" smtClean="0">
                  <a:solidFill>
                    <a:schemeClr val="bg1"/>
                  </a:solidFill>
                </a:rPr>
                <a:t>)</a:t>
              </a:r>
            </a:p>
          </p:txBody>
        </p:sp>
      </p:grpSp>
      <p:grpSp>
        <p:nvGrpSpPr>
          <p:cNvPr id="53" name="Grup 52"/>
          <p:cNvGrpSpPr/>
          <p:nvPr/>
        </p:nvGrpSpPr>
        <p:grpSpPr>
          <a:xfrm>
            <a:off x="2471376" y="4230578"/>
            <a:ext cx="3434343" cy="2686269"/>
            <a:chOff x="2471376" y="4230578"/>
            <a:chExt cx="3434343" cy="2686269"/>
          </a:xfrm>
        </p:grpSpPr>
        <p:sp>
          <p:nvSpPr>
            <p:cNvPr id="54" name="Metin kutusu 53"/>
            <p:cNvSpPr txBox="1"/>
            <p:nvPr/>
          </p:nvSpPr>
          <p:spPr>
            <a:xfrm>
              <a:off x="2471376" y="4230578"/>
              <a:ext cx="4683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400" dirty="0" smtClean="0">
                  <a:solidFill>
                    <a:schemeClr val="bg1"/>
                  </a:solidFill>
                </a:rPr>
                <a:t>ERR</a:t>
              </a:r>
              <a:endParaRPr lang="tr-TR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55" name="Düz Bağlayıcı 54"/>
            <p:cNvCxnSpPr/>
            <p:nvPr/>
          </p:nvCxnSpPr>
          <p:spPr>
            <a:xfrm>
              <a:off x="3046264" y="4498970"/>
              <a:ext cx="0" cy="1794284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Düz Bağlayıcı 55"/>
            <p:cNvCxnSpPr/>
            <p:nvPr/>
          </p:nvCxnSpPr>
          <p:spPr>
            <a:xfrm flipH="1" flipV="1">
              <a:off x="2991371" y="4556856"/>
              <a:ext cx="54893" cy="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Düz Bağlayıcı 56"/>
            <p:cNvCxnSpPr/>
            <p:nvPr/>
          </p:nvCxnSpPr>
          <p:spPr>
            <a:xfrm flipH="1" flipV="1">
              <a:off x="2991371" y="4904490"/>
              <a:ext cx="54893" cy="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Düz Bağlayıcı 57"/>
            <p:cNvCxnSpPr/>
            <p:nvPr/>
          </p:nvCxnSpPr>
          <p:spPr>
            <a:xfrm flipH="1" flipV="1">
              <a:off x="2991371" y="5252124"/>
              <a:ext cx="54893" cy="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Düz Bağlayıcı 58"/>
            <p:cNvCxnSpPr/>
            <p:nvPr/>
          </p:nvCxnSpPr>
          <p:spPr>
            <a:xfrm flipH="1" flipV="1">
              <a:off x="2991371" y="5599758"/>
              <a:ext cx="54893" cy="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Düz Bağlayıcı 59"/>
            <p:cNvCxnSpPr/>
            <p:nvPr/>
          </p:nvCxnSpPr>
          <p:spPr>
            <a:xfrm flipH="1" flipV="1">
              <a:off x="2991371" y="5947391"/>
              <a:ext cx="54893" cy="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Düz Bağlayıcı 60"/>
            <p:cNvCxnSpPr/>
            <p:nvPr/>
          </p:nvCxnSpPr>
          <p:spPr>
            <a:xfrm flipH="1" flipV="1">
              <a:off x="3052655" y="6353018"/>
              <a:ext cx="2793142" cy="1823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Düz Bağlayıcı 61"/>
            <p:cNvCxnSpPr/>
            <p:nvPr/>
          </p:nvCxnSpPr>
          <p:spPr>
            <a:xfrm>
              <a:off x="5132191" y="6354842"/>
              <a:ext cx="0" cy="62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Düz Bağlayıcı 62"/>
            <p:cNvCxnSpPr/>
            <p:nvPr/>
          </p:nvCxnSpPr>
          <p:spPr>
            <a:xfrm>
              <a:off x="4638155" y="6353017"/>
              <a:ext cx="0" cy="62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Düz Bağlayıcı 63"/>
            <p:cNvCxnSpPr/>
            <p:nvPr/>
          </p:nvCxnSpPr>
          <p:spPr>
            <a:xfrm>
              <a:off x="4144120" y="6354842"/>
              <a:ext cx="0" cy="62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Düz Bağlayıcı 64"/>
            <p:cNvCxnSpPr/>
            <p:nvPr/>
          </p:nvCxnSpPr>
          <p:spPr>
            <a:xfrm>
              <a:off x="3650085" y="6353017"/>
              <a:ext cx="0" cy="62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Oval 65"/>
            <p:cNvSpPr/>
            <p:nvPr/>
          </p:nvSpPr>
          <p:spPr>
            <a:xfrm>
              <a:off x="3173863" y="6127823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>
                <a:solidFill>
                  <a:schemeClr val="bg1"/>
                </a:solidFill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3358194" y="6005384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>
                <a:solidFill>
                  <a:schemeClr val="bg1"/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3265835" y="6258292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>
                <a:solidFill>
                  <a:schemeClr val="bg1"/>
                </a:solidFill>
              </a:endParaRPr>
            </a:p>
          </p:txBody>
        </p:sp>
        <p:sp>
          <p:nvSpPr>
            <p:cNvPr id="69" name="Oval 68"/>
            <p:cNvSpPr/>
            <p:nvPr/>
          </p:nvSpPr>
          <p:spPr>
            <a:xfrm>
              <a:off x="3456945" y="6269993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>
                <a:solidFill>
                  <a:schemeClr val="bg1"/>
                </a:solidFill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3555410" y="5755234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/>
            </a:p>
          </p:txBody>
        </p:sp>
        <p:sp>
          <p:nvSpPr>
            <p:cNvPr id="71" name="Oval 70"/>
            <p:cNvSpPr/>
            <p:nvPr/>
          </p:nvSpPr>
          <p:spPr>
            <a:xfrm>
              <a:off x="3671586" y="6114474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>
                <a:solidFill>
                  <a:schemeClr val="bg1"/>
                </a:solidFill>
              </a:endParaRPr>
            </a:p>
          </p:txBody>
        </p:sp>
        <p:sp>
          <p:nvSpPr>
            <p:cNvPr id="72" name="Oval 71"/>
            <p:cNvSpPr/>
            <p:nvPr/>
          </p:nvSpPr>
          <p:spPr>
            <a:xfrm>
              <a:off x="3924549" y="5541872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/>
            </a:p>
          </p:txBody>
        </p:sp>
        <p:sp>
          <p:nvSpPr>
            <p:cNvPr id="73" name="Oval 72"/>
            <p:cNvSpPr/>
            <p:nvPr/>
          </p:nvSpPr>
          <p:spPr>
            <a:xfrm>
              <a:off x="4253906" y="5541871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/>
            </a:p>
          </p:txBody>
        </p:sp>
        <p:sp>
          <p:nvSpPr>
            <p:cNvPr id="74" name="Oval 73"/>
            <p:cNvSpPr/>
            <p:nvPr/>
          </p:nvSpPr>
          <p:spPr>
            <a:xfrm>
              <a:off x="3814763" y="5929051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/>
            </a:p>
          </p:txBody>
        </p:sp>
        <p:sp>
          <p:nvSpPr>
            <p:cNvPr id="75" name="Oval 74"/>
            <p:cNvSpPr/>
            <p:nvPr/>
          </p:nvSpPr>
          <p:spPr>
            <a:xfrm>
              <a:off x="4054375" y="5368055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/>
            </a:p>
          </p:txBody>
        </p:sp>
        <p:sp>
          <p:nvSpPr>
            <p:cNvPr id="76" name="Oval 75"/>
            <p:cNvSpPr/>
            <p:nvPr/>
          </p:nvSpPr>
          <p:spPr>
            <a:xfrm>
              <a:off x="4473477" y="5541756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/>
            </a:p>
          </p:txBody>
        </p:sp>
        <p:sp>
          <p:nvSpPr>
            <p:cNvPr id="77" name="Oval 76"/>
            <p:cNvSpPr/>
            <p:nvPr/>
          </p:nvSpPr>
          <p:spPr>
            <a:xfrm>
              <a:off x="4857727" y="5560264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/>
            </a:p>
          </p:txBody>
        </p:sp>
        <p:sp>
          <p:nvSpPr>
            <p:cNvPr id="78" name="Oval 77"/>
            <p:cNvSpPr/>
            <p:nvPr/>
          </p:nvSpPr>
          <p:spPr>
            <a:xfrm>
              <a:off x="5351762" y="5678902"/>
              <a:ext cx="34852" cy="36786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800" dirty="0"/>
            </a:p>
          </p:txBody>
        </p:sp>
        <p:sp>
          <p:nvSpPr>
            <p:cNvPr id="79" name="Serbest Form 78"/>
            <p:cNvSpPr/>
            <p:nvPr/>
          </p:nvSpPr>
          <p:spPr>
            <a:xfrm>
              <a:off x="3188274" y="5452355"/>
              <a:ext cx="2439714" cy="849170"/>
            </a:xfrm>
            <a:custGeom>
              <a:avLst/>
              <a:gdLst>
                <a:gd name="connsiteX0" fmla="*/ 0 w 3200400"/>
                <a:gd name="connsiteY0" fmla="*/ 1055370 h 1055370"/>
                <a:gd name="connsiteX1" fmla="*/ 137160 w 3200400"/>
                <a:gd name="connsiteY1" fmla="*/ 998220 h 1055370"/>
                <a:gd name="connsiteX2" fmla="*/ 228600 w 3200400"/>
                <a:gd name="connsiteY2" fmla="*/ 960120 h 1055370"/>
                <a:gd name="connsiteX3" fmla="*/ 274320 w 3200400"/>
                <a:gd name="connsiteY3" fmla="*/ 963930 h 1055370"/>
                <a:gd name="connsiteX4" fmla="*/ 468630 w 3200400"/>
                <a:gd name="connsiteY4" fmla="*/ 876300 h 1055370"/>
                <a:gd name="connsiteX5" fmla="*/ 598170 w 3200400"/>
                <a:gd name="connsiteY5" fmla="*/ 811530 h 1055370"/>
                <a:gd name="connsiteX6" fmla="*/ 773430 w 3200400"/>
                <a:gd name="connsiteY6" fmla="*/ 697230 h 1055370"/>
                <a:gd name="connsiteX7" fmla="*/ 842010 w 3200400"/>
                <a:gd name="connsiteY7" fmla="*/ 624840 h 1055370"/>
                <a:gd name="connsiteX8" fmla="*/ 975360 w 3200400"/>
                <a:gd name="connsiteY8" fmla="*/ 529590 h 1055370"/>
                <a:gd name="connsiteX9" fmla="*/ 1181100 w 3200400"/>
                <a:gd name="connsiteY9" fmla="*/ 392430 h 1055370"/>
                <a:gd name="connsiteX10" fmla="*/ 1367790 w 3200400"/>
                <a:gd name="connsiteY10" fmla="*/ 327660 h 1055370"/>
                <a:gd name="connsiteX11" fmla="*/ 1577340 w 3200400"/>
                <a:gd name="connsiteY11" fmla="*/ 289560 h 1055370"/>
                <a:gd name="connsiteX12" fmla="*/ 1905000 w 3200400"/>
                <a:gd name="connsiteY12" fmla="*/ 281940 h 1055370"/>
                <a:gd name="connsiteX13" fmla="*/ 2156460 w 3200400"/>
                <a:gd name="connsiteY13" fmla="*/ 266700 h 1055370"/>
                <a:gd name="connsiteX14" fmla="*/ 2442210 w 3200400"/>
                <a:gd name="connsiteY14" fmla="*/ 209550 h 1055370"/>
                <a:gd name="connsiteX15" fmla="*/ 2804160 w 3200400"/>
                <a:gd name="connsiteY15" fmla="*/ 129540 h 1055370"/>
                <a:gd name="connsiteX16" fmla="*/ 3200400 w 3200400"/>
                <a:gd name="connsiteY16" fmla="*/ 0 h 105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00400" h="1055370">
                  <a:moveTo>
                    <a:pt x="0" y="1055370"/>
                  </a:moveTo>
                  <a:lnTo>
                    <a:pt x="137160" y="998220"/>
                  </a:lnTo>
                  <a:cubicBezTo>
                    <a:pt x="175260" y="982345"/>
                    <a:pt x="205740" y="965835"/>
                    <a:pt x="228600" y="960120"/>
                  </a:cubicBezTo>
                  <a:cubicBezTo>
                    <a:pt x="251460" y="954405"/>
                    <a:pt x="234315" y="977900"/>
                    <a:pt x="274320" y="963930"/>
                  </a:cubicBezTo>
                  <a:cubicBezTo>
                    <a:pt x="314325" y="949960"/>
                    <a:pt x="414655" y="901700"/>
                    <a:pt x="468630" y="876300"/>
                  </a:cubicBezTo>
                  <a:cubicBezTo>
                    <a:pt x="522605" y="850900"/>
                    <a:pt x="547370" y="841375"/>
                    <a:pt x="598170" y="811530"/>
                  </a:cubicBezTo>
                  <a:cubicBezTo>
                    <a:pt x="648970" y="781685"/>
                    <a:pt x="732790" y="728345"/>
                    <a:pt x="773430" y="697230"/>
                  </a:cubicBezTo>
                  <a:cubicBezTo>
                    <a:pt x="814070" y="666115"/>
                    <a:pt x="808355" y="652780"/>
                    <a:pt x="842010" y="624840"/>
                  </a:cubicBezTo>
                  <a:cubicBezTo>
                    <a:pt x="875665" y="596900"/>
                    <a:pt x="918845" y="568325"/>
                    <a:pt x="975360" y="529590"/>
                  </a:cubicBezTo>
                  <a:cubicBezTo>
                    <a:pt x="1031875" y="490855"/>
                    <a:pt x="1115695" y="426085"/>
                    <a:pt x="1181100" y="392430"/>
                  </a:cubicBezTo>
                  <a:cubicBezTo>
                    <a:pt x="1246505" y="358775"/>
                    <a:pt x="1301750" y="344805"/>
                    <a:pt x="1367790" y="327660"/>
                  </a:cubicBezTo>
                  <a:cubicBezTo>
                    <a:pt x="1433830" y="310515"/>
                    <a:pt x="1487805" y="297180"/>
                    <a:pt x="1577340" y="289560"/>
                  </a:cubicBezTo>
                  <a:cubicBezTo>
                    <a:pt x="1666875" y="281940"/>
                    <a:pt x="1808480" y="285750"/>
                    <a:pt x="1905000" y="281940"/>
                  </a:cubicBezTo>
                  <a:cubicBezTo>
                    <a:pt x="2001520" y="278130"/>
                    <a:pt x="2066925" y="278765"/>
                    <a:pt x="2156460" y="266700"/>
                  </a:cubicBezTo>
                  <a:cubicBezTo>
                    <a:pt x="2245995" y="254635"/>
                    <a:pt x="2442210" y="209550"/>
                    <a:pt x="2442210" y="209550"/>
                  </a:cubicBezTo>
                  <a:cubicBezTo>
                    <a:pt x="2550160" y="186690"/>
                    <a:pt x="2677795" y="164465"/>
                    <a:pt x="2804160" y="129540"/>
                  </a:cubicBezTo>
                  <a:cubicBezTo>
                    <a:pt x="2930525" y="94615"/>
                    <a:pt x="3065462" y="47307"/>
                    <a:pt x="3200400" y="0"/>
                  </a:cubicBezTo>
                </a:path>
              </a:pathLst>
            </a:custGeom>
            <a:ln>
              <a:solidFill>
                <a:schemeClr val="accent6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 sz="2800"/>
            </a:p>
          </p:txBody>
        </p:sp>
        <p:sp>
          <p:nvSpPr>
            <p:cNvPr id="80" name="Metin kutusu 79"/>
            <p:cNvSpPr txBox="1"/>
            <p:nvPr/>
          </p:nvSpPr>
          <p:spPr>
            <a:xfrm>
              <a:off x="3511837" y="6410956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0.1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sp>
          <p:nvSpPr>
            <p:cNvPr id="81" name="Metin kutusu 80"/>
            <p:cNvSpPr txBox="1"/>
            <p:nvPr/>
          </p:nvSpPr>
          <p:spPr>
            <a:xfrm>
              <a:off x="3988489" y="6410956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0.2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sp>
          <p:nvSpPr>
            <p:cNvPr id="82" name="Metin kutusu 81"/>
            <p:cNvSpPr txBox="1"/>
            <p:nvPr/>
          </p:nvSpPr>
          <p:spPr>
            <a:xfrm>
              <a:off x="4473477" y="6410956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0.3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83" name="Düz Bağlayıcı 82"/>
            <p:cNvCxnSpPr/>
            <p:nvPr/>
          </p:nvCxnSpPr>
          <p:spPr>
            <a:xfrm>
              <a:off x="3156050" y="6353017"/>
              <a:ext cx="0" cy="62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Metin kutusu 83"/>
            <p:cNvSpPr txBox="1"/>
            <p:nvPr/>
          </p:nvSpPr>
          <p:spPr>
            <a:xfrm>
              <a:off x="3046264" y="6410956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0.0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sp>
          <p:nvSpPr>
            <p:cNvPr id="85" name="Metin kutusu 84"/>
            <p:cNvSpPr txBox="1"/>
            <p:nvPr/>
          </p:nvSpPr>
          <p:spPr>
            <a:xfrm>
              <a:off x="5022405" y="6410956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0.4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86" name="Düz Bağlayıcı 85"/>
            <p:cNvCxnSpPr/>
            <p:nvPr/>
          </p:nvCxnSpPr>
          <p:spPr>
            <a:xfrm>
              <a:off x="5626226" y="6353017"/>
              <a:ext cx="0" cy="6280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Metin kutusu 86"/>
            <p:cNvSpPr txBox="1"/>
            <p:nvPr/>
          </p:nvSpPr>
          <p:spPr>
            <a:xfrm>
              <a:off x="5525487" y="6410956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0.5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sp>
          <p:nvSpPr>
            <p:cNvPr id="88" name="Metin kutusu 87"/>
            <p:cNvSpPr txBox="1"/>
            <p:nvPr/>
          </p:nvSpPr>
          <p:spPr>
            <a:xfrm>
              <a:off x="2627784" y="5889506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1.1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89" name="Düz Bağlayıcı 88"/>
            <p:cNvCxnSpPr/>
            <p:nvPr/>
          </p:nvCxnSpPr>
          <p:spPr>
            <a:xfrm flipH="1" flipV="1">
              <a:off x="2991371" y="6295025"/>
              <a:ext cx="54893" cy="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Metin kutusu 89"/>
            <p:cNvSpPr txBox="1"/>
            <p:nvPr/>
          </p:nvSpPr>
          <p:spPr>
            <a:xfrm>
              <a:off x="2771800" y="6212842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1.0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sp>
          <p:nvSpPr>
            <p:cNvPr id="91" name="Metin kutusu 90"/>
            <p:cNvSpPr txBox="1"/>
            <p:nvPr/>
          </p:nvSpPr>
          <p:spPr>
            <a:xfrm>
              <a:off x="2627784" y="5483933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1.2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sp>
          <p:nvSpPr>
            <p:cNvPr id="92" name="Metin kutusu 91"/>
            <p:cNvSpPr txBox="1"/>
            <p:nvPr/>
          </p:nvSpPr>
          <p:spPr>
            <a:xfrm>
              <a:off x="2627784" y="5136299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1.3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sp>
          <p:nvSpPr>
            <p:cNvPr id="93" name="Metin kutusu 92"/>
            <p:cNvSpPr txBox="1"/>
            <p:nvPr/>
          </p:nvSpPr>
          <p:spPr>
            <a:xfrm>
              <a:off x="2627784" y="4788665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1.4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sp>
          <p:nvSpPr>
            <p:cNvPr id="94" name="Metin kutusu 93"/>
            <p:cNvSpPr txBox="1"/>
            <p:nvPr/>
          </p:nvSpPr>
          <p:spPr>
            <a:xfrm>
              <a:off x="2627784" y="4441031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solidFill>
                    <a:schemeClr val="bg1"/>
                  </a:solidFill>
                </a:rPr>
                <a:t>1.5</a:t>
              </a:r>
              <a:endParaRPr lang="tr-TR" sz="1200" dirty="0">
                <a:solidFill>
                  <a:schemeClr val="bg1"/>
                </a:solidFill>
              </a:endParaRPr>
            </a:p>
          </p:txBody>
        </p:sp>
        <p:sp>
          <p:nvSpPr>
            <p:cNvPr id="95" name="Metin kutusu 94"/>
            <p:cNvSpPr txBox="1"/>
            <p:nvPr/>
          </p:nvSpPr>
          <p:spPr>
            <a:xfrm>
              <a:off x="3897673" y="6609070"/>
              <a:ext cx="1301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400" dirty="0" smtClean="0">
                  <a:solidFill>
                    <a:schemeClr val="bg1"/>
                  </a:solidFill>
                </a:rPr>
                <a:t>Kolon dozu (</a:t>
              </a:r>
              <a:r>
                <a:rPr lang="tr-TR" sz="1400" dirty="0" err="1" smtClean="0">
                  <a:solidFill>
                    <a:schemeClr val="bg1"/>
                  </a:solidFill>
                </a:rPr>
                <a:t>Sv</a:t>
              </a:r>
              <a:r>
                <a:rPr lang="tr-TR" sz="1400" dirty="0" smtClean="0">
                  <a:solidFill>
                    <a:schemeClr val="bg1"/>
                  </a:solidFill>
                </a:rPr>
                <a:t>)</a:t>
              </a:r>
            </a:p>
          </p:txBody>
        </p:sp>
      </p:grpSp>
      <p:cxnSp>
        <p:nvCxnSpPr>
          <p:cNvPr id="96" name="Düz Ok Bağlayıcısı 95"/>
          <p:cNvCxnSpPr/>
          <p:nvPr/>
        </p:nvCxnSpPr>
        <p:spPr>
          <a:xfrm>
            <a:off x="3912972" y="3938633"/>
            <a:ext cx="1374850" cy="1197666"/>
          </a:xfrm>
          <a:prstGeom prst="straightConnector1">
            <a:avLst/>
          </a:prstGeom>
          <a:ln w="19050">
            <a:solidFill>
              <a:srgbClr val="FF66FF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Ok Bağlayıcısı 96"/>
          <p:cNvCxnSpPr>
            <a:stCxn id="41" idx="0"/>
          </p:cNvCxnSpPr>
          <p:nvPr/>
        </p:nvCxnSpPr>
        <p:spPr>
          <a:xfrm flipH="1">
            <a:off x="3191292" y="3674750"/>
            <a:ext cx="196222" cy="2098877"/>
          </a:xfrm>
          <a:prstGeom prst="straightConnector1">
            <a:avLst/>
          </a:prstGeom>
          <a:ln w="19050">
            <a:solidFill>
              <a:srgbClr val="FF66FF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etin kutusu 97"/>
          <p:cNvSpPr txBox="1"/>
          <p:nvPr/>
        </p:nvSpPr>
        <p:spPr>
          <a:xfrm>
            <a:off x="7025606" y="5056284"/>
            <a:ext cx="1647118" cy="646331"/>
          </a:xfrm>
          <a:prstGeom prst="rect">
            <a:avLst/>
          </a:prstGeom>
          <a:solidFill>
            <a:srgbClr val="FF6600"/>
          </a:solidFill>
        </p:spPr>
        <p:txBody>
          <a:bodyPr wrap="none" rtlCol="0">
            <a:sp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</a:rPr>
              <a:t>LNT YAKLAŞIMI </a:t>
            </a:r>
            <a:endParaRPr lang="tr-TR" dirty="0" smtClean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DOĞRUMU 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99" name="Metin kutusu 98"/>
          <p:cNvSpPr txBox="1"/>
          <p:nvPr/>
        </p:nvSpPr>
        <p:spPr>
          <a:xfrm>
            <a:off x="5386614" y="2420888"/>
            <a:ext cx="939681" cy="369332"/>
          </a:xfrm>
          <a:prstGeom prst="rect">
            <a:avLst/>
          </a:prstGeom>
          <a:solidFill>
            <a:srgbClr val="FF6600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R = 0,98</a:t>
            </a:r>
            <a:endParaRPr lang="tr-TR" dirty="0">
              <a:solidFill>
                <a:schemeClr val="bg1"/>
              </a:solidFill>
            </a:endParaRPr>
          </a:p>
        </p:txBody>
      </p:sp>
      <p:cxnSp>
        <p:nvCxnSpPr>
          <p:cNvPr id="100" name="Düz Bağlayıcı 99"/>
          <p:cNvCxnSpPr>
            <a:stCxn id="47" idx="3"/>
          </p:cNvCxnSpPr>
          <p:nvPr/>
        </p:nvCxnSpPr>
        <p:spPr>
          <a:xfrm flipV="1">
            <a:off x="3256100" y="1347597"/>
            <a:ext cx="2868262" cy="2229457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Metin kutusu 100"/>
          <p:cNvSpPr txBox="1"/>
          <p:nvPr/>
        </p:nvSpPr>
        <p:spPr>
          <a:xfrm>
            <a:off x="3500653" y="4603999"/>
            <a:ext cx="939681" cy="369332"/>
          </a:xfrm>
          <a:prstGeom prst="rect">
            <a:avLst/>
          </a:prstGeom>
          <a:solidFill>
            <a:srgbClr val="FF6600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R = 0,50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2" name="Sağ Ok 101"/>
          <p:cNvSpPr/>
          <p:nvPr/>
        </p:nvSpPr>
        <p:spPr>
          <a:xfrm>
            <a:off x="6124362" y="5368055"/>
            <a:ext cx="532149" cy="173701"/>
          </a:xfrm>
          <a:prstGeom prst="rightArrow">
            <a:avLst/>
          </a:prstGeom>
          <a:solidFill>
            <a:srgbClr val="FF66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8746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>
            <a:spLocks noChangeArrowheads="1"/>
          </p:cNvSpPr>
          <p:nvPr/>
        </p:nvSpPr>
        <p:spPr bwMode="auto">
          <a:xfrm>
            <a:off x="2005042" y="116632"/>
            <a:ext cx="5154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3200" dirty="0">
                <a:solidFill>
                  <a:srgbClr val="FFFF00"/>
                </a:solidFill>
                <a:latin typeface="+mn-lt"/>
              </a:rPr>
              <a:t>DÜŞÜK SEVİYEDE </a:t>
            </a:r>
            <a:r>
              <a:rPr lang="tr-TR" sz="3200" dirty="0" smtClean="0">
                <a:solidFill>
                  <a:srgbClr val="FFFF00"/>
                </a:solidFill>
                <a:latin typeface="+mn-lt"/>
              </a:rPr>
              <a:t>RADYASYON</a:t>
            </a:r>
            <a:endParaRPr lang="tr-TR" sz="32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3085334" y="971450"/>
            <a:ext cx="2858266" cy="132343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NE KADAR DÜŞÜK !! </a:t>
            </a:r>
          </a:p>
          <a:p>
            <a:endParaRPr lang="tr-TR" sz="1600" dirty="0">
              <a:solidFill>
                <a:schemeClr val="bg1"/>
              </a:solidFill>
            </a:endParaRPr>
          </a:p>
          <a:p>
            <a:r>
              <a:rPr lang="tr-TR" sz="1600" dirty="0" smtClean="0">
                <a:solidFill>
                  <a:schemeClr val="bg1"/>
                </a:solidFill>
              </a:rPr>
              <a:t>SINIRLARI NEDİR ?</a:t>
            </a:r>
          </a:p>
          <a:p>
            <a:endParaRPr lang="tr-TR" sz="1600" dirty="0">
              <a:solidFill>
                <a:schemeClr val="bg1"/>
              </a:solidFill>
            </a:endParaRPr>
          </a:p>
          <a:p>
            <a:r>
              <a:rPr lang="tr-TR" sz="1600" dirty="0" smtClean="0">
                <a:solidFill>
                  <a:schemeClr val="bg1"/>
                </a:solidFill>
              </a:rPr>
              <a:t>RİSK NE KADAR YÜKSEK !!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098380" y="3195330"/>
            <a:ext cx="1600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dirty="0" err="1">
                <a:solidFill>
                  <a:srgbClr val="FFFF00"/>
                </a:solidFill>
                <a:latin typeface="+mn-lt"/>
              </a:rPr>
              <a:t>Deterministik</a:t>
            </a:r>
            <a:endParaRPr lang="tr-TR" sz="1600" dirty="0">
              <a:solidFill>
                <a:srgbClr val="FFFF00"/>
              </a:solidFill>
              <a:latin typeface="+mn-lt"/>
            </a:endParaRPr>
          </a:p>
          <a:p>
            <a:pPr algn="ctr"/>
            <a:r>
              <a:rPr lang="tr-TR" sz="1600" dirty="0">
                <a:solidFill>
                  <a:srgbClr val="FFFF00"/>
                </a:solidFill>
                <a:latin typeface="+mn-lt"/>
              </a:rPr>
              <a:t>Etkiler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260180" y="4964896"/>
            <a:ext cx="11668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dirty="0" err="1">
                <a:solidFill>
                  <a:srgbClr val="FFFF00"/>
                </a:solidFill>
                <a:latin typeface="+mn-lt"/>
              </a:rPr>
              <a:t>Stokastik</a:t>
            </a:r>
            <a:endParaRPr lang="tr-TR" sz="1600" dirty="0">
              <a:solidFill>
                <a:srgbClr val="FFFF00"/>
              </a:solidFill>
              <a:latin typeface="+mn-lt"/>
            </a:endParaRPr>
          </a:p>
          <a:p>
            <a:pPr algn="ctr"/>
            <a:r>
              <a:rPr lang="tr-TR" sz="1600" dirty="0">
                <a:solidFill>
                  <a:srgbClr val="FFFF00"/>
                </a:solidFill>
                <a:latin typeface="+mn-lt"/>
              </a:rPr>
              <a:t>Etkiler</a:t>
            </a:r>
          </a:p>
        </p:txBody>
      </p:sp>
      <p:sp>
        <p:nvSpPr>
          <p:cNvPr id="6" name="10 Metin kutusu"/>
          <p:cNvSpPr txBox="1">
            <a:spLocks noChangeArrowheads="1"/>
          </p:cNvSpPr>
          <p:nvPr/>
        </p:nvSpPr>
        <p:spPr bwMode="auto">
          <a:xfrm>
            <a:off x="4564980" y="5774521"/>
            <a:ext cx="2527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>
                <a:solidFill>
                  <a:schemeClr val="bg1"/>
                </a:solidFill>
                <a:latin typeface="+mn-lt"/>
              </a:rPr>
              <a:t>Radyasyon Dozu</a:t>
            </a:r>
          </a:p>
        </p:txBody>
      </p:sp>
      <p:cxnSp>
        <p:nvCxnSpPr>
          <p:cNvPr id="7" name="15 Eğri Bağlayıcı"/>
          <p:cNvCxnSpPr>
            <a:cxnSpLocks noChangeShapeType="1"/>
          </p:cNvCxnSpPr>
          <p:nvPr/>
        </p:nvCxnSpPr>
        <p:spPr bwMode="auto">
          <a:xfrm rot="10800000" flipV="1">
            <a:off x="3498180" y="3564721"/>
            <a:ext cx="1223963" cy="1152525"/>
          </a:xfrm>
          <a:prstGeom prst="curvedConnector3">
            <a:avLst>
              <a:gd name="adj1" fmla="val 101514"/>
            </a:avLst>
          </a:prstGeom>
          <a:noFill/>
          <a:ln w="9525" algn="ctr">
            <a:solidFill>
              <a:srgbClr val="FFFF00"/>
            </a:solidFill>
            <a:round/>
            <a:headEnd/>
            <a:tailEnd type="arrow" w="med" len="med"/>
          </a:ln>
        </p:spPr>
      </p:cxnSp>
      <p:sp>
        <p:nvSpPr>
          <p:cNvPr id="8" name="20 Metin kutusu"/>
          <p:cNvSpPr txBox="1">
            <a:spLocks noChangeArrowheads="1"/>
          </p:cNvSpPr>
          <p:nvPr/>
        </p:nvSpPr>
        <p:spPr bwMode="auto">
          <a:xfrm>
            <a:off x="3117180" y="3107521"/>
            <a:ext cx="1522468" cy="307777"/>
          </a:xfrm>
          <a:prstGeom prst="rect">
            <a:avLst/>
          </a:prstGeom>
          <a:solidFill>
            <a:srgbClr val="F51FD6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 dirty="0">
                <a:solidFill>
                  <a:schemeClr val="bg1"/>
                </a:solidFill>
                <a:latin typeface="+mn-lt"/>
              </a:rPr>
              <a:t>EKSTRAPOLASYON</a:t>
            </a:r>
          </a:p>
        </p:txBody>
      </p:sp>
      <p:cxnSp>
        <p:nvCxnSpPr>
          <p:cNvPr id="9" name="7 Düz Ok Bağlayıcısı"/>
          <p:cNvCxnSpPr>
            <a:cxnSpLocks noChangeShapeType="1"/>
          </p:cNvCxnSpPr>
          <p:nvPr/>
        </p:nvCxnSpPr>
        <p:spPr bwMode="auto">
          <a:xfrm>
            <a:off x="2813968" y="5685621"/>
            <a:ext cx="2771700" cy="12700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10" name="12 Düz Ok Bağlayıcısı"/>
          <p:cNvCxnSpPr>
            <a:cxnSpLocks noChangeShapeType="1"/>
          </p:cNvCxnSpPr>
          <p:nvPr/>
        </p:nvCxnSpPr>
        <p:spPr bwMode="auto">
          <a:xfrm flipV="1">
            <a:off x="2812380" y="2638653"/>
            <a:ext cx="0" cy="3050144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11" name="Line 28"/>
          <p:cNvSpPr>
            <a:spLocks noChangeShapeType="1"/>
          </p:cNvSpPr>
          <p:nvPr/>
        </p:nvSpPr>
        <p:spPr bwMode="auto">
          <a:xfrm flipV="1">
            <a:off x="3988718" y="3031320"/>
            <a:ext cx="1438274" cy="1497012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+mn-lt"/>
            </a:endParaRPr>
          </a:p>
        </p:txBody>
      </p:sp>
      <p:sp>
        <p:nvSpPr>
          <p:cNvPr id="12" name="Line 29"/>
          <p:cNvSpPr>
            <a:spLocks noChangeShapeType="1"/>
          </p:cNvSpPr>
          <p:nvPr/>
        </p:nvSpPr>
        <p:spPr bwMode="auto">
          <a:xfrm flipV="1">
            <a:off x="2812380" y="4433084"/>
            <a:ext cx="1257300" cy="1255712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tr-TR">
              <a:latin typeface="+mn-lt"/>
            </a:endParaRPr>
          </a:p>
        </p:txBody>
      </p:sp>
      <p:cxnSp>
        <p:nvCxnSpPr>
          <p:cNvPr id="13" name="Düz Bağlayıcı 12"/>
          <p:cNvCxnSpPr>
            <a:stCxn id="12" idx="1"/>
          </p:cNvCxnSpPr>
          <p:nvPr/>
        </p:nvCxnSpPr>
        <p:spPr>
          <a:xfrm>
            <a:off x="4069680" y="4433084"/>
            <a:ext cx="0" cy="1252537"/>
          </a:xfrm>
          <a:prstGeom prst="line">
            <a:avLst/>
          </a:prstGeom>
          <a:ln w="19050">
            <a:solidFill>
              <a:srgbClr val="FF7C8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3800067" y="5799921"/>
            <a:ext cx="506870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  <a:latin typeface="+mn-lt"/>
              </a:rPr>
              <a:t>???</a:t>
            </a:r>
            <a:endParaRPr lang="tr-TR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804274" y="5799921"/>
            <a:ext cx="292068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  <a:latin typeface="+mn-lt"/>
              </a:rPr>
              <a:t>?</a:t>
            </a:r>
            <a:endParaRPr lang="tr-TR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2678279" y="616530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Mesleki  ışınlamalar</a:t>
            </a:r>
          </a:p>
          <a:p>
            <a:r>
              <a:rPr lang="tr-TR" sz="1600" dirty="0" smtClean="0">
                <a:solidFill>
                  <a:schemeClr val="bg1"/>
                </a:solidFill>
              </a:rPr>
              <a:t>Tanısal ışınlamalar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2220782" y="3001585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RR</a:t>
            </a:r>
            <a:endParaRPr lang="tr-T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24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>
            <a:spLocks noChangeArrowheads="1"/>
          </p:cNvSpPr>
          <p:nvPr/>
        </p:nvSpPr>
        <p:spPr bwMode="auto">
          <a:xfrm>
            <a:off x="1994723" y="228600"/>
            <a:ext cx="5154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3200" dirty="0">
                <a:solidFill>
                  <a:srgbClr val="FFFF00"/>
                </a:solidFill>
                <a:latin typeface="+mn-lt"/>
              </a:rPr>
              <a:t>DÜŞÜK SEVİYEDE </a:t>
            </a:r>
            <a:r>
              <a:rPr lang="tr-TR" sz="3200" dirty="0" smtClean="0">
                <a:solidFill>
                  <a:srgbClr val="FFFF00"/>
                </a:solidFill>
                <a:latin typeface="+mn-lt"/>
              </a:rPr>
              <a:t>RADYASYON</a:t>
            </a:r>
            <a:endParaRPr lang="tr-TR" sz="32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876800" y="3548062"/>
            <a:ext cx="1600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dirty="0" err="1">
                <a:solidFill>
                  <a:srgbClr val="FFFF00"/>
                </a:solidFill>
                <a:latin typeface="+mn-lt"/>
              </a:rPr>
              <a:t>Deterministik</a:t>
            </a:r>
            <a:endParaRPr lang="tr-TR" sz="1600" dirty="0">
              <a:solidFill>
                <a:srgbClr val="FFFF00"/>
              </a:solidFill>
              <a:latin typeface="+mn-lt"/>
            </a:endParaRPr>
          </a:p>
          <a:p>
            <a:pPr algn="ctr"/>
            <a:r>
              <a:rPr lang="tr-TR" sz="1600" dirty="0">
                <a:solidFill>
                  <a:srgbClr val="FFFF00"/>
                </a:solidFill>
                <a:latin typeface="+mn-lt"/>
              </a:rPr>
              <a:t>Etkiler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038600" y="5481637"/>
            <a:ext cx="11668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dirty="0" err="1">
                <a:solidFill>
                  <a:srgbClr val="FFFF00"/>
                </a:solidFill>
                <a:latin typeface="+mn-lt"/>
              </a:rPr>
              <a:t>Stokastik</a:t>
            </a:r>
            <a:endParaRPr lang="tr-TR" sz="1600" dirty="0">
              <a:solidFill>
                <a:srgbClr val="FFFF00"/>
              </a:solidFill>
              <a:latin typeface="+mn-lt"/>
            </a:endParaRPr>
          </a:p>
          <a:p>
            <a:pPr algn="ctr"/>
            <a:r>
              <a:rPr lang="tr-TR" sz="1600" dirty="0">
                <a:solidFill>
                  <a:srgbClr val="FFFF00"/>
                </a:solidFill>
                <a:latin typeface="+mn-lt"/>
              </a:rPr>
              <a:t>Etkiler</a:t>
            </a:r>
          </a:p>
        </p:txBody>
      </p:sp>
      <p:sp>
        <p:nvSpPr>
          <p:cNvPr id="5" name="10 Metin kutusu"/>
          <p:cNvSpPr txBox="1">
            <a:spLocks noChangeArrowheads="1"/>
          </p:cNvSpPr>
          <p:nvPr/>
        </p:nvSpPr>
        <p:spPr bwMode="auto">
          <a:xfrm>
            <a:off x="4343400" y="6291262"/>
            <a:ext cx="2527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>
                <a:solidFill>
                  <a:schemeClr val="bg1"/>
                </a:solidFill>
                <a:latin typeface="+mn-lt"/>
              </a:rPr>
              <a:t>Radyasyon Dozu</a:t>
            </a:r>
          </a:p>
        </p:txBody>
      </p:sp>
      <p:cxnSp>
        <p:nvCxnSpPr>
          <p:cNvPr id="6" name="15 Eğri Bağlayıcı"/>
          <p:cNvCxnSpPr>
            <a:cxnSpLocks noChangeShapeType="1"/>
          </p:cNvCxnSpPr>
          <p:nvPr/>
        </p:nvCxnSpPr>
        <p:spPr bwMode="auto">
          <a:xfrm rot="10800000" flipV="1">
            <a:off x="3276600" y="4081462"/>
            <a:ext cx="1223963" cy="1152525"/>
          </a:xfrm>
          <a:prstGeom prst="curvedConnector3">
            <a:avLst>
              <a:gd name="adj1" fmla="val 101514"/>
            </a:avLst>
          </a:prstGeom>
          <a:noFill/>
          <a:ln w="9525" algn="ctr">
            <a:solidFill>
              <a:srgbClr val="FFFF00"/>
            </a:solidFill>
            <a:round/>
            <a:headEnd/>
            <a:tailEnd type="arrow" w="med" len="med"/>
          </a:ln>
        </p:spPr>
      </p:cxnSp>
      <p:sp>
        <p:nvSpPr>
          <p:cNvPr id="7" name="20 Metin kutusu"/>
          <p:cNvSpPr txBox="1">
            <a:spLocks noChangeArrowheads="1"/>
          </p:cNvSpPr>
          <p:nvPr/>
        </p:nvSpPr>
        <p:spPr bwMode="auto">
          <a:xfrm>
            <a:off x="2895600" y="3624262"/>
            <a:ext cx="1620252" cy="30777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 dirty="0" smtClean="0">
                <a:solidFill>
                  <a:schemeClr val="bg1"/>
                </a:solidFill>
                <a:latin typeface="+mn-lt"/>
              </a:rPr>
              <a:t>EKSTRAPOLASYON !</a:t>
            </a:r>
            <a:endParaRPr lang="tr-TR" sz="14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8" name="7 Düz Ok Bağlayıcısı"/>
          <p:cNvCxnSpPr>
            <a:cxnSpLocks noChangeShapeType="1"/>
          </p:cNvCxnSpPr>
          <p:nvPr/>
        </p:nvCxnSpPr>
        <p:spPr bwMode="auto">
          <a:xfrm>
            <a:off x="2592388" y="6202362"/>
            <a:ext cx="3198812" cy="12700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9" name="12 Düz Ok Bağlayıcısı"/>
          <p:cNvCxnSpPr>
            <a:cxnSpLocks noChangeShapeType="1"/>
          </p:cNvCxnSpPr>
          <p:nvPr/>
        </p:nvCxnSpPr>
        <p:spPr bwMode="auto">
          <a:xfrm flipV="1">
            <a:off x="2590800" y="2709862"/>
            <a:ext cx="0" cy="3495675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10" name="Line 28"/>
          <p:cNvSpPr>
            <a:spLocks noChangeShapeType="1"/>
          </p:cNvSpPr>
          <p:nvPr/>
        </p:nvSpPr>
        <p:spPr bwMode="auto">
          <a:xfrm flipV="1">
            <a:off x="3767138" y="3090862"/>
            <a:ext cx="1795462" cy="195421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+mn-lt"/>
            </a:endParaRPr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 flipV="1">
            <a:off x="2590800" y="4949825"/>
            <a:ext cx="1257300" cy="1255712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tr-TR">
              <a:latin typeface="+mn-lt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131840" y="6316662"/>
            <a:ext cx="506870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  <a:latin typeface="+mn-lt"/>
              </a:rPr>
              <a:t>???</a:t>
            </a:r>
            <a:endParaRPr lang="tr-TR" dirty="0">
              <a:solidFill>
                <a:srgbClr val="FFFF00"/>
              </a:solidFill>
              <a:latin typeface="+mn-lt"/>
            </a:endParaRPr>
          </a:p>
        </p:txBody>
      </p:sp>
      <p:cxnSp>
        <p:nvCxnSpPr>
          <p:cNvPr id="13" name="Düz Bağlayıcı 12"/>
          <p:cNvCxnSpPr>
            <a:stCxn id="11" idx="1"/>
          </p:cNvCxnSpPr>
          <p:nvPr/>
        </p:nvCxnSpPr>
        <p:spPr>
          <a:xfrm flipH="1">
            <a:off x="3347864" y="4949825"/>
            <a:ext cx="500236" cy="1252537"/>
          </a:xfrm>
          <a:prstGeom prst="line">
            <a:avLst/>
          </a:prstGeom>
          <a:ln w="28575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Metin kutusu 13"/>
          <p:cNvSpPr txBox="1"/>
          <p:nvPr/>
        </p:nvSpPr>
        <p:spPr>
          <a:xfrm>
            <a:off x="3092076" y="1093386"/>
            <a:ext cx="2927723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EŞİK DEĞER VAR MI?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2018320" y="3090862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RR</a:t>
            </a:r>
            <a:endParaRPr lang="tr-T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67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>
            <a:spLocks noChangeArrowheads="1"/>
          </p:cNvSpPr>
          <p:nvPr/>
        </p:nvSpPr>
        <p:spPr bwMode="auto">
          <a:xfrm>
            <a:off x="1994723" y="228600"/>
            <a:ext cx="5154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3200" dirty="0">
                <a:solidFill>
                  <a:srgbClr val="FFFF00"/>
                </a:solidFill>
                <a:latin typeface="+mn-lt"/>
              </a:rPr>
              <a:t>DÜŞÜK SEVİYEDE </a:t>
            </a:r>
            <a:r>
              <a:rPr lang="tr-TR" sz="3200" dirty="0" smtClean="0">
                <a:solidFill>
                  <a:srgbClr val="FFFF00"/>
                </a:solidFill>
                <a:latin typeface="+mn-lt"/>
              </a:rPr>
              <a:t>RADYASYON</a:t>
            </a:r>
            <a:endParaRPr lang="tr-TR" sz="32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876800" y="3331096"/>
            <a:ext cx="16002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dirty="0" err="1">
                <a:solidFill>
                  <a:srgbClr val="FFFF00"/>
                </a:solidFill>
                <a:latin typeface="+mn-lt"/>
              </a:rPr>
              <a:t>Deterministik</a:t>
            </a:r>
            <a:endParaRPr lang="tr-TR" sz="1600" dirty="0">
              <a:solidFill>
                <a:srgbClr val="FFFF00"/>
              </a:solidFill>
              <a:latin typeface="+mn-lt"/>
            </a:endParaRPr>
          </a:p>
          <a:p>
            <a:pPr algn="ctr"/>
            <a:r>
              <a:rPr lang="tr-TR" sz="1600" dirty="0">
                <a:solidFill>
                  <a:srgbClr val="FFFF00"/>
                </a:solidFill>
                <a:latin typeface="+mn-lt"/>
              </a:rPr>
              <a:t>Etkiler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656834" y="5355952"/>
            <a:ext cx="11668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 dirty="0" err="1">
                <a:solidFill>
                  <a:srgbClr val="FFFF00"/>
                </a:solidFill>
                <a:latin typeface="+mn-lt"/>
              </a:rPr>
              <a:t>Stokastik</a:t>
            </a:r>
            <a:endParaRPr lang="tr-TR" sz="1600" dirty="0">
              <a:solidFill>
                <a:srgbClr val="FFFF00"/>
              </a:solidFill>
              <a:latin typeface="+mn-lt"/>
            </a:endParaRPr>
          </a:p>
          <a:p>
            <a:pPr algn="ctr"/>
            <a:r>
              <a:rPr lang="tr-TR" sz="1600" dirty="0">
                <a:solidFill>
                  <a:srgbClr val="FFFF00"/>
                </a:solidFill>
                <a:latin typeface="+mn-lt"/>
              </a:rPr>
              <a:t>Etkiler</a:t>
            </a:r>
          </a:p>
        </p:txBody>
      </p:sp>
      <p:sp>
        <p:nvSpPr>
          <p:cNvPr id="5" name="10 Metin kutusu"/>
          <p:cNvSpPr txBox="1">
            <a:spLocks noChangeArrowheads="1"/>
          </p:cNvSpPr>
          <p:nvPr/>
        </p:nvSpPr>
        <p:spPr bwMode="auto">
          <a:xfrm>
            <a:off x="4343400" y="6074296"/>
            <a:ext cx="2527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600">
                <a:solidFill>
                  <a:schemeClr val="bg1"/>
                </a:solidFill>
                <a:latin typeface="+mn-lt"/>
              </a:rPr>
              <a:t>Radyasyon Dozu</a:t>
            </a:r>
          </a:p>
        </p:txBody>
      </p:sp>
      <p:cxnSp>
        <p:nvCxnSpPr>
          <p:cNvPr id="6" name="15 Eğri Bağlayıcı"/>
          <p:cNvCxnSpPr>
            <a:cxnSpLocks noChangeShapeType="1"/>
          </p:cNvCxnSpPr>
          <p:nvPr/>
        </p:nvCxnSpPr>
        <p:spPr bwMode="auto">
          <a:xfrm rot="10800000" flipV="1">
            <a:off x="3276600" y="3864496"/>
            <a:ext cx="1223963" cy="1152525"/>
          </a:xfrm>
          <a:prstGeom prst="curvedConnector3">
            <a:avLst>
              <a:gd name="adj1" fmla="val 101514"/>
            </a:avLst>
          </a:prstGeom>
          <a:noFill/>
          <a:ln w="9525" algn="ctr">
            <a:solidFill>
              <a:srgbClr val="FFFF00"/>
            </a:solidFill>
            <a:round/>
            <a:headEnd/>
            <a:tailEnd type="arrow" w="med" len="med"/>
          </a:ln>
        </p:spPr>
      </p:cxnSp>
      <p:sp>
        <p:nvSpPr>
          <p:cNvPr id="7" name="20 Metin kutusu"/>
          <p:cNvSpPr txBox="1">
            <a:spLocks noChangeArrowheads="1"/>
          </p:cNvSpPr>
          <p:nvPr/>
        </p:nvSpPr>
        <p:spPr bwMode="auto">
          <a:xfrm>
            <a:off x="2895600" y="3407296"/>
            <a:ext cx="1677960" cy="30777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 dirty="0" smtClean="0">
                <a:solidFill>
                  <a:schemeClr val="bg1"/>
                </a:solidFill>
                <a:latin typeface="+mn-lt"/>
              </a:rPr>
              <a:t>EKSTRAPOLASYON !!</a:t>
            </a:r>
            <a:endParaRPr lang="tr-TR" sz="14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8" name="7 Düz Ok Bağlayıcısı"/>
          <p:cNvCxnSpPr>
            <a:cxnSpLocks noChangeShapeType="1"/>
          </p:cNvCxnSpPr>
          <p:nvPr/>
        </p:nvCxnSpPr>
        <p:spPr bwMode="auto">
          <a:xfrm>
            <a:off x="2592388" y="5985396"/>
            <a:ext cx="3198812" cy="12700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9" name="12 Düz Ok Bağlayıcısı"/>
          <p:cNvCxnSpPr>
            <a:cxnSpLocks noChangeShapeType="1"/>
          </p:cNvCxnSpPr>
          <p:nvPr/>
        </p:nvCxnSpPr>
        <p:spPr bwMode="auto">
          <a:xfrm flipV="1">
            <a:off x="2590800" y="2492896"/>
            <a:ext cx="0" cy="3495675"/>
          </a:xfrm>
          <a:prstGeom prst="straightConnector1">
            <a:avLst/>
          </a:prstGeom>
          <a:noFill/>
          <a:ln w="28575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10" name="Line 28"/>
          <p:cNvSpPr>
            <a:spLocks noChangeShapeType="1"/>
          </p:cNvSpPr>
          <p:nvPr/>
        </p:nvSpPr>
        <p:spPr bwMode="auto">
          <a:xfrm flipV="1">
            <a:off x="3767138" y="2873896"/>
            <a:ext cx="1795462" cy="195421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r-TR">
              <a:latin typeface="+mn-lt"/>
            </a:endParaRPr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 flipV="1">
            <a:off x="2590800" y="4732859"/>
            <a:ext cx="1257300" cy="1255712"/>
          </a:xfrm>
          <a:prstGeom prst="line">
            <a:avLst/>
          </a:prstGeom>
          <a:noFill/>
          <a:ln w="28575">
            <a:solidFill>
              <a:schemeClr val="bg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tr-TR">
              <a:latin typeface="+mn-lt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2801774" y="6372036"/>
            <a:ext cx="506870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FF00"/>
                </a:solidFill>
                <a:latin typeface="+mn-lt"/>
              </a:rPr>
              <a:t>???</a:t>
            </a:r>
            <a:endParaRPr lang="tr-TR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13" name="Serbest Form 12"/>
          <p:cNvSpPr/>
          <p:nvPr/>
        </p:nvSpPr>
        <p:spPr>
          <a:xfrm>
            <a:off x="2647950" y="4802709"/>
            <a:ext cx="1181100" cy="1499924"/>
          </a:xfrm>
          <a:custGeom>
            <a:avLst/>
            <a:gdLst>
              <a:gd name="connsiteX0" fmla="*/ 1181100 w 1181100"/>
              <a:gd name="connsiteY0" fmla="*/ 0 h 1499924"/>
              <a:gd name="connsiteX1" fmla="*/ 647700 w 1181100"/>
              <a:gd name="connsiteY1" fmla="*/ 1419225 h 1499924"/>
              <a:gd name="connsiteX2" fmla="*/ 0 w 1181100"/>
              <a:gd name="connsiteY2" fmla="*/ 1200150 h 149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1100" h="1499924">
                <a:moveTo>
                  <a:pt x="1181100" y="0"/>
                </a:moveTo>
                <a:cubicBezTo>
                  <a:pt x="1012825" y="609600"/>
                  <a:pt x="844550" y="1219200"/>
                  <a:pt x="647700" y="1419225"/>
                </a:cubicBezTo>
                <a:cubicBezTo>
                  <a:pt x="450850" y="1619250"/>
                  <a:pt x="225425" y="1409700"/>
                  <a:pt x="0" y="1200150"/>
                </a:cubicBezTo>
              </a:path>
            </a:pathLst>
          </a:custGeom>
          <a:ln w="19050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3055208" y="901350"/>
            <a:ext cx="3650392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HERMETİK ETKİ VAR MI ?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2067961" y="2535342"/>
            <a:ext cx="4090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RR</a:t>
            </a:r>
            <a:endParaRPr lang="tr-T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876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etin kutusu"/>
          <p:cNvSpPr txBox="1"/>
          <p:nvPr/>
        </p:nvSpPr>
        <p:spPr>
          <a:xfrm>
            <a:off x="-62639" y="1967388"/>
            <a:ext cx="90730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chemeClr val="bg1"/>
                </a:solidFill>
              </a:rPr>
              <a:t>      	 Düşük seviyede ki radyasyonun insanın bağışıklık sistemini arttırması</a:t>
            </a:r>
          </a:p>
          <a:p>
            <a:pPr marL="285750" indent="-285750">
              <a:buFont typeface="Arial" pitchFamily="34" charset="0"/>
              <a:buChar char="•"/>
            </a:pPr>
            <a:endParaRPr lang="tr-TR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chemeClr val="bg1"/>
                </a:solidFill>
              </a:rPr>
              <a:t>	Düşük şiddetteki radyasyonun aşı etkisi !   (</a:t>
            </a:r>
            <a:r>
              <a:rPr lang="tr-TR" dirty="0" err="1" smtClean="0">
                <a:solidFill>
                  <a:schemeClr val="bg1"/>
                </a:solidFill>
              </a:rPr>
              <a:t>Adaptive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response</a:t>
            </a:r>
            <a:r>
              <a:rPr lang="tr-TR" dirty="0" smtClean="0">
                <a:solidFill>
                  <a:schemeClr val="bg1"/>
                </a:solidFill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endParaRPr lang="tr-TR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chemeClr val="bg1"/>
                </a:solidFill>
              </a:rPr>
              <a:t>	Hasar görmüş hücrelerin kendilerini yok etme hızının artması (</a:t>
            </a:r>
            <a:r>
              <a:rPr lang="tr-TR" dirty="0" err="1" smtClean="0">
                <a:solidFill>
                  <a:schemeClr val="bg1"/>
                </a:solidFill>
              </a:rPr>
              <a:t>Apoptosis</a:t>
            </a:r>
            <a:r>
              <a:rPr lang="tr-TR" dirty="0" smtClean="0">
                <a:solidFill>
                  <a:schemeClr val="bg1"/>
                </a:solidFill>
              </a:rPr>
              <a:t> İşlemi)</a:t>
            </a:r>
          </a:p>
          <a:p>
            <a:pPr marL="285750" indent="-285750">
              <a:buFont typeface="Arial" pitchFamily="34" charset="0"/>
              <a:buChar char="•"/>
            </a:pPr>
            <a:endParaRPr lang="tr-TR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chemeClr val="bg1"/>
                </a:solidFill>
              </a:rPr>
              <a:t>	DNA hasarının önemli nedeni olan ROS hücrelerinin temizliği (</a:t>
            </a:r>
            <a:r>
              <a:rPr lang="tr-TR" dirty="0" err="1" smtClean="0">
                <a:solidFill>
                  <a:schemeClr val="bg1"/>
                </a:solidFill>
              </a:rPr>
              <a:t>Scavenging</a:t>
            </a:r>
            <a:r>
              <a:rPr lang="tr-TR" dirty="0" smtClean="0">
                <a:solidFill>
                  <a:schemeClr val="bg1"/>
                </a:solidFill>
              </a:rPr>
              <a:t> işlemi)</a:t>
            </a:r>
          </a:p>
          <a:p>
            <a:pPr marL="285750" indent="-285750">
              <a:buFont typeface="Arial" pitchFamily="34" charset="0"/>
              <a:buChar char="•"/>
            </a:pPr>
            <a:endParaRPr lang="tr-TR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chemeClr val="bg1"/>
                </a:solidFill>
              </a:rPr>
              <a:t>	Hücre –döngü- zamanını uzatması</a:t>
            </a:r>
          </a:p>
          <a:p>
            <a:pPr marL="285750" indent="-285750">
              <a:buFont typeface="Arial" pitchFamily="34" charset="0"/>
              <a:buChar char="•"/>
            </a:pPr>
            <a:endParaRPr lang="tr-TR" dirty="0" smtClean="0">
              <a:solidFill>
                <a:schemeClr val="bg1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chemeClr val="bg1"/>
                </a:solidFill>
              </a:rPr>
              <a:t>	Hücresel yanıt yanında doku ya da tüm organ yanıtının önemli olması (</a:t>
            </a:r>
            <a:r>
              <a:rPr lang="tr-TR" dirty="0" err="1" smtClean="0">
                <a:solidFill>
                  <a:schemeClr val="bg1"/>
                </a:solidFill>
              </a:rPr>
              <a:t>Bystander</a:t>
            </a:r>
            <a:r>
              <a:rPr lang="tr-TR" dirty="0" smtClean="0">
                <a:solidFill>
                  <a:schemeClr val="bg1"/>
                </a:solidFill>
              </a:rPr>
              <a:t> Etki) 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4 Metin kutusu"/>
          <p:cNvSpPr txBox="1"/>
          <p:nvPr/>
        </p:nvSpPr>
        <p:spPr>
          <a:xfrm>
            <a:off x="-108520" y="6550223"/>
            <a:ext cx="1059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 err="1" smtClean="0">
                <a:solidFill>
                  <a:schemeClr val="bg1"/>
                </a:solidFill>
              </a:rPr>
              <a:t>Cohen</a:t>
            </a:r>
            <a:r>
              <a:rPr lang="tr-TR" sz="1400" dirty="0" smtClean="0">
                <a:solidFill>
                  <a:schemeClr val="bg1"/>
                </a:solidFill>
              </a:rPr>
              <a:t> 2006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115616" y="807095"/>
            <a:ext cx="43647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400" dirty="0">
                <a:solidFill>
                  <a:srgbClr val="FFC000"/>
                </a:solidFill>
              </a:rPr>
              <a:t>Deneysel biyoloji  </a:t>
            </a:r>
            <a:r>
              <a:rPr lang="tr-TR" sz="2400" dirty="0" smtClean="0">
                <a:solidFill>
                  <a:srgbClr val="FFC000"/>
                </a:solidFill>
              </a:rPr>
              <a:t>araştırmaları</a:t>
            </a:r>
            <a:endParaRPr lang="tr-TR" sz="2400" dirty="0">
              <a:solidFill>
                <a:srgbClr val="FFC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115616" y="1340768"/>
            <a:ext cx="6005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tr-TR" sz="2400" dirty="0">
                <a:solidFill>
                  <a:srgbClr val="FFC000"/>
                </a:solidFill>
              </a:rPr>
              <a:t>Hücresel ve  moleküler biyoloji </a:t>
            </a:r>
            <a:r>
              <a:rPr lang="tr-TR" sz="2400" dirty="0" smtClean="0">
                <a:solidFill>
                  <a:srgbClr val="FFC000"/>
                </a:solidFill>
              </a:rPr>
              <a:t>araştırmaları</a:t>
            </a:r>
            <a:endParaRPr lang="tr-TR" sz="2400" dirty="0">
              <a:solidFill>
                <a:srgbClr val="FFC000"/>
              </a:solidFill>
            </a:endParaRPr>
          </a:p>
        </p:txBody>
      </p:sp>
      <p:pic>
        <p:nvPicPr>
          <p:cNvPr id="6" name="Resim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633934"/>
            <a:ext cx="1584176" cy="1137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757" y="5633934"/>
            <a:ext cx="1645920" cy="10699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Metin kutusu 7"/>
          <p:cNvSpPr txBox="1"/>
          <p:nvPr/>
        </p:nvSpPr>
        <p:spPr>
          <a:xfrm>
            <a:off x="1907704" y="44624"/>
            <a:ext cx="49689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LNT ile İLGİLİ </a:t>
            </a:r>
            <a:r>
              <a:rPr lang="tr-TR" sz="3200" smtClean="0">
                <a:solidFill>
                  <a:srgbClr val="FFFF00"/>
                </a:solidFill>
              </a:rPr>
              <a:t>TARTIŞMALAR! </a:t>
            </a:r>
            <a:endParaRPr lang="tr-TR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04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611560" y="404664"/>
            <a:ext cx="7933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HEDEF DIŞI ETKİLER – (NONTARGETED EFFECTS –NTE)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607634" y="1641385"/>
            <a:ext cx="2312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Genetik Değişiklikler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293709" y="2369816"/>
            <a:ext cx="6960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Işınlanmış hücrelerin nesillerinde genetik değişikliklerin daha hızlı olması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69441" y="3555217"/>
            <a:ext cx="19468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err="1" smtClean="0">
                <a:solidFill>
                  <a:schemeClr val="bg1"/>
                </a:solidFill>
              </a:rPr>
              <a:t>Bystander</a:t>
            </a:r>
            <a:r>
              <a:rPr lang="tr-TR" sz="2000" dirty="0" smtClean="0">
                <a:solidFill>
                  <a:schemeClr val="bg1"/>
                </a:solidFill>
              </a:rPr>
              <a:t> Etkiler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293709" y="4293096"/>
            <a:ext cx="7850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Işınlanmış hücrelerin, ışınlanmamış hücrelere sinyal göndermesi.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(</a:t>
            </a:r>
            <a:r>
              <a:rPr lang="tr-TR" dirty="0">
                <a:solidFill>
                  <a:schemeClr val="bg1"/>
                </a:solidFill>
              </a:rPr>
              <a:t>Y</a:t>
            </a:r>
            <a:r>
              <a:rPr lang="tr-TR" dirty="0" smtClean="0">
                <a:solidFill>
                  <a:schemeClr val="bg1"/>
                </a:solidFill>
              </a:rPr>
              <a:t>ararlı veya zararlı etkiler doku veya organda ki hücre  kolonilerinde ortaya çıkıyor)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608004" y="929871"/>
            <a:ext cx="3605539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Düşük Dozlarda (10 </a:t>
            </a:r>
            <a:r>
              <a:rPr lang="tr-TR" sz="2400" dirty="0" err="1" smtClean="0">
                <a:solidFill>
                  <a:schemeClr val="bg1"/>
                </a:solidFill>
              </a:rPr>
              <a:t>mGy</a:t>
            </a:r>
            <a:r>
              <a:rPr lang="tr-TR" sz="2400" dirty="0" smtClean="0">
                <a:solidFill>
                  <a:schemeClr val="bg1"/>
                </a:solidFill>
              </a:rPr>
              <a:t> !!)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429796" y="5570045"/>
            <a:ext cx="6296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err="1" smtClean="0">
                <a:solidFill>
                  <a:srgbClr val="00FFCC"/>
                </a:solidFill>
              </a:rPr>
              <a:t>Adaptif</a:t>
            </a:r>
            <a:r>
              <a:rPr lang="tr-TR" dirty="0" smtClean="0">
                <a:solidFill>
                  <a:srgbClr val="00FFCC"/>
                </a:solidFill>
              </a:rPr>
              <a:t> yanıtlar ve hedef dışı etkilerin düşük dozlarda riski arttırıp</a:t>
            </a:r>
          </a:p>
          <a:p>
            <a:pPr algn="ctr"/>
            <a:r>
              <a:rPr lang="tr-TR" dirty="0" smtClean="0">
                <a:solidFill>
                  <a:srgbClr val="00FFCC"/>
                </a:solidFill>
              </a:rPr>
              <a:t>arttırmadığı henüz tam olarak bilinmiyor</a:t>
            </a:r>
            <a:endParaRPr lang="tr-TR" dirty="0">
              <a:solidFill>
                <a:srgbClr val="00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42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412776"/>
            <a:ext cx="5604601" cy="446391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-18256" y="6093296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Radiation-induced</a:t>
            </a:r>
            <a:r>
              <a:rPr lang="tr-TR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tr-TR" sz="1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bystander</a:t>
            </a:r>
            <a:r>
              <a:rPr lang="tr-TR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tr-TR" sz="140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effects</a:t>
            </a:r>
            <a:r>
              <a:rPr lang="tr-TR" sz="1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— </a:t>
            </a:r>
            <a:r>
              <a:rPr lang="tr-TR" sz="1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implications</a:t>
            </a:r>
            <a:r>
              <a:rPr lang="tr-TR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tr-TR" sz="1400" dirty="0" err="1">
                <a:solidFill>
                  <a:schemeClr val="bg1"/>
                </a:solidFill>
                <a:latin typeface="Times New Roman" panose="02020603050405020304" pitchFamily="18" charset="0"/>
              </a:rPr>
              <a:t>for</a:t>
            </a:r>
            <a:r>
              <a:rPr lang="tr-TR" sz="1400" dirty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tr-TR" sz="1400" dirty="0" err="1" smtClean="0">
                <a:solidFill>
                  <a:schemeClr val="bg1"/>
                </a:solidFill>
                <a:latin typeface="Times New Roman" panose="02020603050405020304" pitchFamily="18" charset="0"/>
              </a:rPr>
              <a:t>cancer</a:t>
            </a:r>
            <a:r>
              <a:rPr lang="tr-TR" sz="14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en-US" sz="1400" i="1" dirty="0">
                <a:solidFill>
                  <a:schemeClr val="bg1"/>
                </a:solidFill>
              </a:rPr>
              <a:t>Carmel </a:t>
            </a:r>
            <a:r>
              <a:rPr lang="en-US" sz="1400" i="1" dirty="0" err="1">
                <a:solidFill>
                  <a:schemeClr val="bg1"/>
                </a:solidFill>
              </a:rPr>
              <a:t>Mothersill</a:t>
            </a:r>
            <a:r>
              <a:rPr lang="en-US" sz="1400" i="1" dirty="0">
                <a:solidFill>
                  <a:schemeClr val="bg1"/>
                </a:solidFill>
              </a:rPr>
              <a:t> and Colin B. </a:t>
            </a:r>
            <a:r>
              <a:rPr lang="en-US" sz="1400" i="1" dirty="0" smtClean="0">
                <a:solidFill>
                  <a:schemeClr val="bg1"/>
                </a:solidFill>
              </a:rPr>
              <a:t>Seymour</a:t>
            </a:r>
            <a:r>
              <a:rPr lang="tr-TR" sz="1400" i="1" dirty="0" smtClean="0">
                <a:solidFill>
                  <a:schemeClr val="bg1"/>
                </a:solidFill>
              </a:rPr>
              <a:t> </a:t>
            </a:r>
            <a:r>
              <a:rPr lang="tr-TR" sz="1400" dirty="0">
                <a:solidFill>
                  <a:schemeClr val="bg1"/>
                </a:solidFill>
              </a:rPr>
              <a:t>NATURE REVIEWS | </a:t>
            </a:r>
            <a:r>
              <a:rPr lang="tr-TR" sz="1400" dirty="0" smtClean="0">
                <a:solidFill>
                  <a:schemeClr val="bg1"/>
                </a:solidFill>
              </a:rPr>
              <a:t>CANCER </a:t>
            </a:r>
            <a:r>
              <a:rPr lang="tr-TR" sz="1400" dirty="0">
                <a:solidFill>
                  <a:schemeClr val="bg1"/>
                </a:solidFill>
              </a:rPr>
              <a:t>VOLUME 4 | FEBRUARY 2004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39552" y="116632"/>
            <a:ext cx="7933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HEDEF DIŞI ETKİLER – (NONTARGETED EFFECTS –NTE)</a:t>
            </a:r>
            <a:endParaRPr lang="tr-T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15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5292080" y="4221088"/>
            <a:ext cx="3167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Etki ışınlanmadan sonra yıllarca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Sabit bir hızda devam eder</a:t>
            </a:r>
            <a:endParaRPr lang="tr-TR" dirty="0">
              <a:solidFill>
                <a:schemeClr val="bg1"/>
              </a:solidFill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611560" y="1196752"/>
            <a:ext cx="7684876" cy="2845334"/>
            <a:chOff x="611560" y="1196752"/>
            <a:chExt cx="7684876" cy="2845334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60" y="1196752"/>
              <a:ext cx="7684876" cy="2845334"/>
            </a:xfrm>
            <a:prstGeom prst="rect">
              <a:avLst/>
            </a:prstGeom>
          </p:spPr>
        </p:pic>
        <p:sp>
          <p:nvSpPr>
            <p:cNvPr id="9" name="Dikdörtgen 8"/>
            <p:cNvSpPr/>
            <p:nvPr/>
          </p:nvSpPr>
          <p:spPr>
            <a:xfrm>
              <a:off x="611560" y="1196752"/>
              <a:ext cx="1728192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Dikdörtgen 12"/>
            <p:cNvSpPr/>
            <p:nvPr/>
          </p:nvSpPr>
          <p:spPr>
            <a:xfrm>
              <a:off x="4453998" y="1196752"/>
              <a:ext cx="1728192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Dikdörtgen 13"/>
            <p:cNvSpPr/>
            <p:nvPr/>
          </p:nvSpPr>
          <p:spPr>
            <a:xfrm>
              <a:off x="4427984" y="2268122"/>
              <a:ext cx="334026" cy="10322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Dikdörtgen 14"/>
            <p:cNvSpPr/>
            <p:nvPr/>
          </p:nvSpPr>
          <p:spPr>
            <a:xfrm>
              <a:off x="611560" y="2204864"/>
              <a:ext cx="281998" cy="10322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Dikdörtgen 15"/>
            <p:cNvSpPr/>
            <p:nvPr/>
          </p:nvSpPr>
          <p:spPr>
            <a:xfrm>
              <a:off x="5580112" y="3717032"/>
              <a:ext cx="1728192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Dikdörtgen 16"/>
            <p:cNvSpPr/>
            <p:nvPr/>
          </p:nvSpPr>
          <p:spPr>
            <a:xfrm>
              <a:off x="1475656" y="3717032"/>
              <a:ext cx="1728192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" name="Metin kutusu 7"/>
          <p:cNvSpPr txBox="1"/>
          <p:nvPr/>
        </p:nvSpPr>
        <p:spPr>
          <a:xfrm>
            <a:off x="1584320" y="1187460"/>
            <a:ext cx="1510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Doğrudan Etki</a:t>
            </a:r>
            <a:endParaRPr lang="tr-TR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5445192" y="1187460"/>
            <a:ext cx="1517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Bystander</a:t>
            </a:r>
            <a:r>
              <a:rPr lang="tr-TR" dirty="0" smtClean="0"/>
              <a:t> Etki</a:t>
            </a:r>
            <a:endParaRPr lang="tr-TR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2162273" y="3707740"/>
            <a:ext cx="53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Doz</a:t>
            </a:r>
            <a:endParaRPr lang="tr-TR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6295112" y="3706601"/>
            <a:ext cx="537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Doz</a:t>
            </a:r>
            <a:endParaRPr lang="tr-TR" dirty="0"/>
          </a:p>
        </p:txBody>
      </p:sp>
      <p:sp>
        <p:nvSpPr>
          <p:cNvPr id="22" name="Dikdörtgen 21"/>
          <p:cNvSpPr/>
          <p:nvPr/>
        </p:nvSpPr>
        <p:spPr>
          <a:xfrm>
            <a:off x="-22841" y="6273047"/>
            <a:ext cx="66086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Radiation-induced bystander </a:t>
            </a:r>
            <a:r>
              <a:rPr lang="en-US" sz="800" dirty="0" err="1">
                <a:solidFill>
                  <a:schemeClr val="bg1"/>
                </a:solidFill>
                <a:latin typeface="Arial" panose="020B0604020202020204" pitchFamily="34" charset="0"/>
              </a:rPr>
              <a:t>signalling</a:t>
            </a:r>
            <a:r>
              <a:rPr 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 in cancer therapy</a:t>
            </a:r>
          </a:p>
          <a:p>
            <a:r>
              <a:rPr lang="tr-TR" sz="800" dirty="0" err="1">
                <a:solidFill>
                  <a:schemeClr val="bg1"/>
                </a:solidFill>
                <a:latin typeface="Arial" panose="020B0604020202020204" pitchFamily="34" charset="0"/>
              </a:rPr>
              <a:t>Kevin</a:t>
            </a:r>
            <a:r>
              <a:rPr lang="tr-TR" sz="800" dirty="0">
                <a:solidFill>
                  <a:schemeClr val="bg1"/>
                </a:solidFill>
                <a:latin typeface="Arial" panose="020B0604020202020204" pitchFamily="34" charset="0"/>
              </a:rPr>
              <a:t> M. </a:t>
            </a:r>
            <a:r>
              <a:rPr lang="tr-TR" sz="800" dirty="0" err="1">
                <a:solidFill>
                  <a:schemeClr val="bg1"/>
                </a:solidFill>
                <a:latin typeface="Arial" panose="020B0604020202020204" pitchFamily="34" charset="0"/>
              </a:rPr>
              <a:t>Prise</a:t>
            </a:r>
            <a:r>
              <a:rPr lang="tr-TR" sz="800" dirty="0">
                <a:solidFill>
                  <a:schemeClr val="bg1"/>
                </a:solidFill>
                <a:latin typeface="Arial" panose="020B0604020202020204" pitchFamily="34" charset="0"/>
              </a:rPr>
              <a:t>* </a:t>
            </a:r>
            <a:r>
              <a:rPr lang="tr-TR" sz="800" dirty="0" err="1">
                <a:solidFill>
                  <a:schemeClr val="bg1"/>
                </a:solidFill>
                <a:latin typeface="Arial" panose="020B0604020202020204" pitchFamily="34" charset="0"/>
              </a:rPr>
              <a:t>and</a:t>
            </a:r>
            <a:r>
              <a:rPr lang="tr-TR" sz="800" dirty="0">
                <a:solidFill>
                  <a:schemeClr val="bg1"/>
                </a:solidFill>
                <a:latin typeface="Arial" panose="020B0604020202020204" pitchFamily="34" charset="0"/>
              </a:rPr>
              <a:t> Joe M. </a:t>
            </a:r>
            <a:r>
              <a:rPr lang="tr-TR" sz="800" dirty="0" err="1">
                <a:solidFill>
                  <a:schemeClr val="bg1"/>
                </a:solidFill>
                <a:latin typeface="Arial" panose="020B0604020202020204" pitchFamily="34" charset="0"/>
              </a:rPr>
              <a:t>O'Sullivan</a:t>
            </a:r>
            <a:r>
              <a:rPr lang="tr-TR" sz="800" dirty="0" smtClean="0">
                <a:solidFill>
                  <a:schemeClr val="bg1"/>
                </a:solidFill>
                <a:latin typeface="Arial" panose="020B0604020202020204" pitchFamily="34" charset="0"/>
              </a:rPr>
              <a:t>*,‡ </a:t>
            </a:r>
            <a:r>
              <a:rPr lang="tr-TR" sz="800" dirty="0" err="1">
                <a:solidFill>
                  <a:schemeClr val="bg1"/>
                </a:solidFill>
              </a:rPr>
              <a:t>Nat</a:t>
            </a:r>
            <a:r>
              <a:rPr lang="tr-TR" sz="800" dirty="0">
                <a:solidFill>
                  <a:schemeClr val="bg1"/>
                </a:solidFill>
              </a:rPr>
              <a:t> </a:t>
            </a:r>
            <a:r>
              <a:rPr lang="tr-TR" sz="800" dirty="0" err="1">
                <a:solidFill>
                  <a:schemeClr val="bg1"/>
                </a:solidFill>
              </a:rPr>
              <a:t>Rev</a:t>
            </a:r>
            <a:r>
              <a:rPr lang="tr-TR" sz="800" dirty="0">
                <a:solidFill>
                  <a:schemeClr val="bg1"/>
                </a:solidFill>
              </a:rPr>
              <a:t> </a:t>
            </a:r>
            <a:r>
              <a:rPr lang="tr-TR" sz="800" dirty="0" err="1">
                <a:solidFill>
                  <a:schemeClr val="bg1"/>
                </a:solidFill>
              </a:rPr>
              <a:t>Cancer</a:t>
            </a:r>
            <a:r>
              <a:rPr lang="tr-TR" sz="800" dirty="0">
                <a:solidFill>
                  <a:schemeClr val="bg1"/>
                </a:solidFill>
              </a:rPr>
              <a:t>. 2009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4679894" y="4964996"/>
            <a:ext cx="43054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Kromozom hataları ve mutasyonların 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radyasyonun doğrudan etkileşmediği</a:t>
            </a:r>
          </a:p>
          <a:p>
            <a:pPr algn="ctr"/>
            <a:r>
              <a:rPr lang="tr-TR" dirty="0">
                <a:solidFill>
                  <a:schemeClr val="bg1"/>
                </a:solidFill>
              </a:rPr>
              <a:t>h</a:t>
            </a:r>
            <a:r>
              <a:rPr lang="tr-TR" dirty="0" smtClean="0">
                <a:solidFill>
                  <a:schemeClr val="bg1"/>
                </a:solidFill>
              </a:rPr>
              <a:t>ücreler ve onların gelecek kuşaklarında da 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ortaya çıkması</a:t>
            </a:r>
          </a:p>
          <a:p>
            <a:pPr algn="ctr"/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708959" y="40"/>
            <a:ext cx="79331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HEDEF DIŞI ETKİLER  (NONTARGETED EFFECTS –NTE)</a:t>
            </a:r>
            <a:endParaRPr lang="tr-T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41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0" y="1532404"/>
            <a:ext cx="4797652" cy="466764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39052" y="219930"/>
            <a:ext cx="68258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FFFF00"/>
                </a:solidFill>
              </a:rPr>
              <a:t>HEDEF DIŞI ETKİLER – (NONTARGETED EFFECTS –NTE)</a:t>
            </a:r>
            <a:endParaRPr lang="tr-TR" sz="2400" dirty="0">
              <a:solidFill>
                <a:srgbClr val="FFFF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4860032" y="2170637"/>
            <a:ext cx="4077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LNT Model sadece radyasyondan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doğrudan 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etkilenen hücreleri dikkate alır.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222484" y="4365104"/>
            <a:ext cx="33710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Bystander</a:t>
            </a:r>
            <a:r>
              <a:rPr lang="tr-TR" dirty="0" smtClean="0">
                <a:solidFill>
                  <a:schemeClr val="bg1"/>
                </a:solidFill>
              </a:rPr>
              <a:t> etki radyasyon hasarını 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 hücre ve doku boyutlarına taşır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87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928426" y="-7716"/>
            <a:ext cx="7529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İYONLAŞTIRICI OLMAYAN RADYASYONUN ETKİLERİ</a:t>
            </a:r>
            <a:endParaRPr lang="tr-TR" sz="2800" dirty="0">
              <a:solidFill>
                <a:srgbClr val="FFFF00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9" y="817178"/>
            <a:ext cx="3945321" cy="232734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387" y="891511"/>
            <a:ext cx="3945321" cy="2327344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652908" y="3306129"/>
            <a:ext cx="3792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Elektrik alanlar vücut içerisine giremezler ancak yüzeyde yük birikimi </a:t>
            </a:r>
            <a:r>
              <a:rPr lang="tr-TR" sz="1600" dirty="0" err="1" smtClean="0">
                <a:solidFill>
                  <a:schemeClr val="bg1"/>
                </a:solidFill>
              </a:rPr>
              <a:t>oluşturular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4915692" y="3263608"/>
            <a:ext cx="29745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Manyetik alanlar vücut içerisinde </a:t>
            </a:r>
          </a:p>
          <a:p>
            <a:r>
              <a:rPr lang="tr-TR" sz="1600" dirty="0" smtClean="0">
                <a:solidFill>
                  <a:schemeClr val="bg1"/>
                </a:solidFill>
              </a:rPr>
              <a:t>Dolaşan akımlar</a:t>
            </a:r>
            <a:r>
              <a:rPr lang="tr-TR" sz="1600" dirty="0">
                <a:solidFill>
                  <a:schemeClr val="bg1"/>
                </a:solidFill>
              </a:rPr>
              <a:t> </a:t>
            </a:r>
            <a:r>
              <a:rPr lang="tr-TR" sz="1600" dirty="0" smtClean="0">
                <a:solidFill>
                  <a:schemeClr val="bg1"/>
                </a:solidFill>
              </a:rPr>
              <a:t>oluştururlar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9" name="17 Serbest Form"/>
          <p:cNvSpPr/>
          <p:nvPr/>
        </p:nvSpPr>
        <p:spPr>
          <a:xfrm>
            <a:off x="2642641" y="4936742"/>
            <a:ext cx="1417638" cy="45719"/>
          </a:xfrm>
          <a:custGeom>
            <a:avLst/>
            <a:gdLst>
              <a:gd name="connsiteX0" fmla="*/ 0 w 1645920"/>
              <a:gd name="connsiteY0" fmla="*/ 108668 h 275645"/>
              <a:gd name="connsiteX1" fmla="*/ 198782 w 1645920"/>
              <a:gd name="connsiteY1" fmla="*/ 21203 h 275645"/>
              <a:gd name="connsiteX2" fmla="*/ 508883 w 1645920"/>
              <a:gd name="connsiteY2" fmla="*/ 235888 h 275645"/>
              <a:gd name="connsiteX3" fmla="*/ 826935 w 1645920"/>
              <a:gd name="connsiteY3" fmla="*/ 13252 h 275645"/>
              <a:gd name="connsiteX4" fmla="*/ 1129085 w 1645920"/>
              <a:gd name="connsiteY4" fmla="*/ 259742 h 275645"/>
              <a:gd name="connsiteX5" fmla="*/ 1439186 w 1645920"/>
              <a:gd name="connsiteY5" fmla="*/ 108668 h 275645"/>
              <a:gd name="connsiteX6" fmla="*/ 1645920 w 1645920"/>
              <a:gd name="connsiteY6" fmla="*/ 84814 h 275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45920" h="275645">
                <a:moveTo>
                  <a:pt x="0" y="108668"/>
                </a:moveTo>
                <a:cubicBezTo>
                  <a:pt x="56984" y="54334"/>
                  <a:pt x="113968" y="0"/>
                  <a:pt x="198782" y="21203"/>
                </a:cubicBezTo>
                <a:cubicBezTo>
                  <a:pt x="283596" y="42406"/>
                  <a:pt x="404191" y="237213"/>
                  <a:pt x="508883" y="235888"/>
                </a:cubicBezTo>
                <a:cubicBezTo>
                  <a:pt x="613575" y="234563"/>
                  <a:pt x="723568" y="9276"/>
                  <a:pt x="826935" y="13252"/>
                </a:cubicBezTo>
                <a:cubicBezTo>
                  <a:pt x="930302" y="17228"/>
                  <a:pt x="1027043" y="243839"/>
                  <a:pt x="1129085" y="259742"/>
                </a:cubicBezTo>
                <a:cubicBezTo>
                  <a:pt x="1231127" y="275645"/>
                  <a:pt x="1353047" y="137823"/>
                  <a:pt x="1439186" y="108668"/>
                </a:cubicBezTo>
                <a:cubicBezTo>
                  <a:pt x="1525325" y="79513"/>
                  <a:pt x="1585622" y="82163"/>
                  <a:pt x="1645920" y="84814"/>
                </a:cubicBezTo>
              </a:path>
            </a:pathLst>
          </a:cu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000"/>
          </a:p>
        </p:txBody>
      </p:sp>
      <p:sp>
        <p:nvSpPr>
          <p:cNvPr id="10" name="Metin kutusu 9"/>
          <p:cNvSpPr txBox="1"/>
          <p:nvPr/>
        </p:nvSpPr>
        <p:spPr>
          <a:xfrm>
            <a:off x="586030" y="4705737"/>
            <a:ext cx="1886670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srgbClr val="FF0000"/>
                </a:solidFill>
              </a:rPr>
              <a:t>İyonlaştırıcı olmayan</a:t>
            </a:r>
          </a:p>
          <a:p>
            <a:pPr algn="ctr"/>
            <a:r>
              <a:rPr lang="tr-TR" sz="1600" dirty="0" smtClean="0">
                <a:solidFill>
                  <a:srgbClr val="FF0000"/>
                </a:solidFill>
              </a:rPr>
              <a:t>radyasyon</a:t>
            </a:r>
            <a:endParaRPr lang="tr-TR" sz="16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080248" y="5360776"/>
            <a:ext cx="787268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tr-TR" sz="1600" dirty="0" smtClean="0">
                <a:solidFill>
                  <a:srgbClr val="FF0000"/>
                </a:solidFill>
              </a:rPr>
              <a:t>Sıcaklık</a:t>
            </a:r>
          </a:p>
          <a:p>
            <a:pPr algn="ctr"/>
            <a:r>
              <a:rPr lang="tr-TR" sz="1600" dirty="0" smtClean="0">
                <a:solidFill>
                  <a:srgbClr val="FF0000"/>
                </a:solidFill>
              </a:rPr>
              <a:t>artışı</a:t>
            </a:r>
            <a:endParaRPr lang="tr-TR" sz="1600" dirty="0">
              <a:solidFill>
                <a:srgbClr val="FF0000"/>
              </a:solidFill>
            </a:endParaRPr>
          </a:p>
        </p:txBody>
      </p:sp>
      <p:grpSp>
        <p:nvGrpSpPr>
          <p:cNvPr id="12" name="Grup 11"/>
          <p:cNvGrpSpPr/>
          <p:nvPr/>
        </p:nvGrpSpPr>
        <p:grpSpPr>
          <a:xfrm>
            <a:off x="3780080" y="4076705"/>
            <a:ext cx="1653718" cy="2746594"/>
            <a:chOff x="3649802" y="4200892"/>
            <a:chExt cx="1653718" cy="2746594"/>
          </a:xfrm>
        </p:grpSpPr>
        <p:grpSp>
          <p:nvGrpSpPr>
            <p:cNvPr id="13" name="Grup 12"/>
            <p:cNvGrpSpPr/>
            <p:nvPr/>
          </p:nvGrpSpPr>
          <p:grpSpPr>
            <a:xfrm>
              <a:off x="4053285" y="4200892"/>
              <a:ext cx="1250235" cy="2746594"/>
              <a:chOff x="4053285" y="4200892"/>
              <a:chExt cx="1250235" cy="2746594"/>
            </a:xfrm>
          </p:grpSpPr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4064698" y="4797464"/>
                <a:ext cx="1238822" cy="2150022"/>
              </a:xfrm>
              <a:custGeom>
                <a:avLst/>
                <a:gdLst/>
                <a:ahLst/>
                <a:cxnLst>
                  <a:cxn ang="0">
                    <a:pos x="1042" y="1"/>
                  </a:cxn>
                  <a:cxn ang="0">
                    <a:pos x="1096" y="7"/>
                  </a:cxn>
                  <a:cxn ang="0">
                    <a:pos x="1151" y="16"/>
                  </a:cxn>
                  <a:cxn ang="0">
                    <a:pos x="1197" y="31"/>
                  </a:cxn>
                  <a:cxn ang="0">
                    <a:pos x="1255" y="56"/>
                  </a:cxn>
                  <a:cxn ang="0">
                    <a:pos x="1301" y="88"/>
                  </a:cxn>
                  <a:cxn ang="0">
                    <a:pos x="1333" y="129"/>
                  </a:cxn>
                  <a:cxn ang="0">
                    <a:pos x="1333" y="837"/>
                  </a:cxn>
                  <a:cxn ang="0">
                    <a:pos x="1320" y="861"/>
                  </a:cxn>
                  <a:cxn ang="0">
                    <a:pos x="1293" y="885"/>
                  </a:cxn>
                  <a:cxn ang="0">
                    <a:pos x="1247" y="901"/>
                  </a:cxn>
                  <a:cxn ang="0">
                    <a:pos x="1197" y="903"/>
                  </a:cxn>
                  <a:cxn ang="0">
                    <a:pos x="1153" y="895"/>
                  </a:cxn>
                  <a:cxn ang="0">
                    <a:pos x="1121" y="875"/>
                  </a:cxn>
                  <a:cxn ang="0">
                    <a:pos x="1107" y="856"/>
                  </a:cxn>
                  <a:cxn ang="0">
                    <a:pos x="1096" y="835"/>
                  </a:cxn>
                  <a:cxn ang="0">
                    <a:pos x="1021" y="1737"/>
                  </a:cxn>
                  <a:cxn ang="0">
                    <a:pos x="1006" y="1781"/>
                  </a:cxn>
                  <a:cxn ang="0">
                    <a:pos x="966" y="1817"/>
                  </a:cxn>
                  <a:cxn ang="0">
                    <a:pos x="914" y="1835"/>
                  </a:cxn>
                  <a:cxn ang="0">
                    <a:pos x="868" y="1840"/>
                  </a:cxn>
                  <a:cxn ang="0">
                    <a:pos x="807" y="1835"/>
                  </a:cxn>
                  <a:cxn ang="0">
                    <a:pos x="759" y="1815"/>
                  </a:cxn>
                  <a:cxn ang="0">
                    <a:pos x="723" y="1787"/>
                  </a:cxn>
                  <a:cxn ang="0">
                    <a:pos x="706" y="1760"/>
                  </a:cxn>
                  <a:cxn ang="0">
                    <a:pos x="627" y="881"/>
                  </a:cxn>
                  <a:cxn ang="0">
                    <a:pos x="618" y="1768"/>
                  </a:cxn>
                  <a:cxn ang="0">
                    <a:pos x="585" y="1808"/>
                  </a:cxn>
                  <a:cxn ang="0">
                    <a:pos x="528" y="1833"/>
                  </a:cxn>
                  <a:cxn ang="0">
                    <a:pos x="457" y="1840"/>
                  </a:cxn>
                  <a:cxn ang="0">
                    <a:pos x="404" y="1832"/>
                  </a:cxn>
                  <a:cxn ang="0">
                    <a:pos x="354" y="1809"/>
                  </a:cxn>
                  <a:cxn ang="0">
                    <a:pos x="323" y="1781"/>
                  </a:cxn>
                  <a:cxn ang="0">
                    <a:pos x="310" y="1745"/>
                  </a:cxn>
                  <a:cxn ang="0">
                    <a:pos x="235" y="835"/>
                  </a:cxn>
                  <a:cxn ang="0">
                    <a:pos x="220" y="863"/>
                  </a:cxn>
                  <a:cxn ang="0">
                    <a:pos x="201" y="880"/>
                  </a:cxn>
                  <a:cxn ang="0">
                    <a:pos x="174" y="896"/>
                  </a:cxn>
                  <a:cxn ang="0">
                    <a:pos x="143" y="903"/>
                  </a:cxn>
                  <a:cxn ang="0">
                    <a:pos x="103" y="903"/>
                  </a:cxn>
                  <a:cxn ang="0">
                    <a:pos x="69" y="899"/>
                  </a:cxn>
                  <a:cxn ang="0">
                    <a:pos x="42" y="888"/>
                  </a:cxn>
                  <a:cxn ang="0">
                    <a:pos x="19" y="872"/>
                  </a:cxn>
                  <a:cxn ang="0">
                    <a:pos x="4" y="852"/>
                  </a:cxn>
                  <a:cxn ang="0">
                    <a:pos x="0" y="150"/>
                  </a:cxn>
                  <a:cxn ang="0">
                    <a:pos x="27" y="92"/>
                  </a:cxn>
                  <a:cxn ang="0">
                    <a:pos x="78" y="56"/>
                  </a:cxn>
                  <a:cxn ang="0">
                    <a:pos x="163" y="23"/>
                  </a:cxn>
                  <a:cxn ang="0">
                    <a:pos x="254" y="5"/>
                  </a:cxn>
                </a:cxnLst>
                <a:rect l="0" t="0" r="r" b="b"/>
                <a:pathLst>
                  <a:path w="1336" h="1841">
                    <a:moveTo>
                      <a:pt x="319" y="0"/>
                    </a:moveTo>
                    <a:lnTo>
                      <a:pt x="1023" y="1"/>
                    </a:lnTo>
                    <a:lnTo>
                      <a:pt x="1042" y="1"/>
                    </a:lnTo>
                    <a:lnTo>
                      <a:pt x="1060" y="3"/>
                    </a:lnTo>
                    <a:lnTo>
                      <a:pt x="1079" y="4"/>
                    </a:lnTo>
                    <a:lnTo>
                      <a:pt x="1096" y="7"/>
                    </a:lnTo>
                    <a:lnTo>
                      <a:pt x="1113" y="9"/>
                    </a:lnTo>
                    <a:lnTo>
                      <a:pt x="1132" y="12"/>
                    </a:lnTo>
                    <a:lnTo>
                      <a:pt x="1151" y="16"/>
                    </a:lnTo>
                    <a:lnTo>
                      <a:pt x="1167" y="20"/>
                    </a:lnTo>
                    <a:lnTo>
                      <a:pt x="1182" y="25"/>
                    </a:lnTo>
                    <a:lnTo>
                      <a:pt x="1197" y="31"/>
                    </a:lnTo>
                    <a:lnTo>
                      <a:pt x="1218" y="39"/>
                    </a:lnTo>
                    <a:lnTo>
                      <a:pt x="1234" y="45"/>
                    </a:lnTo>
                    <a:lnTo>
                      <a:pt x="1255" y="56"/>
                    </a:lnTo>
                    <a:lnTo>
                      <a:pt x="1274" y="67"/>
                    </a:lnTo>
                    <a:lnTo>
                      <a:pt x="1289" y="77"/>
                    </a:lnTo>
                    <a:lnTo>
                      <a:pt x="1301" y="88"/>
                    </a:lnTo>
                    <a:lnTo>
                      <a:pt x="1316" y="103"/>
                    </a:lnTo>
                    <a:lnTo>
                      <a:pt x="1322" y="113"/>
                    </a:lnTo>
                    <a:lnTo>
                      <a:pt x="1333" y="129"/>
                    </a:lnTo>
                    <a:lnTo>
                      <a:pt x="1335" y="142"/>
                    </a:lnTo>
                    <a:lnTo>
                      <a:pt x="1335" y="154"/>
                    </a:lnTo>
                    <a:lnTo>
                      <a:pt x="1333" y="837"/>
                    </a:lnTo>
                    <a:lnTo>
                      <a:pt x="1331" y="845"/>
                    </a:lnTo>
                    <a:lnTo>
                      <a:pt x="1325" y="852"/>
                    </a:lnTo>
                    <a:lnTo>
                      <a:pt x="1320" y="861"/>
                    </a:lnTo>
                    <a:lnTo>
                      <a:pt x="1316" y="868"/>
                    </a:lnTo>
                    <a:lnTo>
                      <a:pt x="1304" y="876"/>
                    </a:lnTo>
                    <a:lnTo>
                      <a:pt x="1293" y="885"/>
                    </a:lnTo>
                    <a:lnTo>
                      <a:pt x="1278" y="892"/>
                    </a:lnTo>
                    <a:lnTo>
                      <a:pt x="1260" y="899"/>
                    </a:lnTo>
                    <a:lnTo>
                      <a:pt x="1247" y="901"/>
                    </a:lnTo>
                    <a:lnTo>
                      <a:pt x="1230" y="903"/>
                    </a:lnTo>
                    <a:lnTo>
                      <a:pt x="1213" y="903"/>
                    </a:lnTo>
                    <a:lnTo>
                      <a:pt x="1197" y="903"/>
                    </a:lnTo>
                    <a:lnTo>
                      <a:pt x="1180" y="901"/>
                    </a:lnTo>
                    <a:lnTo>
                      <a:pt x="1165" y="897"/>
                    </a:lnTo>
                    <a:lnTo>
                      <a:pt x="1153" y="895"/>
                    </a:lnTo>
                    <a:lnTo>
                      <a:pt x="1142" y="888"/>
                    </a:lnTo>
                    <a:lnTo>
                      <a:pt x="1132" y="883"/>
                    </a:lnTo>
                    <a:lnTo>
                      <a:pt x="1121" y="875"/>
                    </a:lnTo>
                    <a:lnTo>
                      <a:pt x="1115" y="868"/>
                    </a:lnTo>
                    <a:lnTo>
                      <a:pt x="1107" y="863"/>
                    </a:lnTo>
                    <a:lnTo>
                      <a:pt x="1107" y="856"/>
                    </a:lnTo>
                    <a:lnTo>
                      <a:pt x="1102" y="849"/>
                    </a:lnTo>
                    <a:lnTo>
                      <a:pt x="1098" y="844"/>
                    </a:lnTo>
                    <a:lnTo>
                      <a:pt x="1096" y="835"/>
                    </a:lnTo>
                    <a:lnTo>
                      <a:pt x="1098" y="312"/>
                    </a:lnTo>
                    <a:lnTo>
                      <a:pt x="1021" y="312"/>
                    </a:lnTo>
                    <a:lnTo>
                      <a:pt x="1021" y="1737"/>
                    </a:lnTo>
                    <a:lnTo>
                      <a:pt x="1021" y="1751"/>
                    </a:lnTo>
                    <a:lnTo>
                      <a:pt x="1014" y="1767"/>
                    </a:lnTo>
                    <a:lnTo>
                      <a:pt x="1006" y="1781"/>
                    </a:lnTo>
                    <a:lnTo>
                      <a:pt x="995" y="1796"/>
                    </a:lnTo>
                    <a:lnTo>
                      <a:pt x="979" y="1807"/>
                    </a:lnTo>
                    <a:lnTo>
                      <a:pt x="966" y="1817"/>
                    </a:lnTo>
                    <a:lnTo>
                      <a:pt x="951" y="1823"/>
                    </a:lnTo>
                    <a:lnTo>
                      <a:pt x="933" y="1832"/>
                    </a:lnTo>
                    <a:lnTo>
                      <a:pt x="914" y="1835"/>
                    </a:lnTo>
                    <a:lnTo>
                      <a:pt x="897" y="1837"/>
                    </a:lnTo>
                    <a:lnTo>
                      <a:pt x="882" y="1839"/>
                    </a:lnTo>
                    <a:lnTo>
                      <a:pt x="868" y="1840"/>
                    </a:lnTo>
                    <a:lnTo>
                      <a:pt x="851" y="1840"/>
                    </a:lnTo>
                    <a:lnTo>
                      <a:pt x="830" y="1839"/>
                    </a:lnTo>
                    <a:lnTo>
                      <a:pt x="807" y="1835"/>
                    </a:lnTo>
                    <a:lnTo>
                      <a:pt x="788" y="1828"/>
                    </a:lnTo>
                    <a:lnTo>
                      <a:pt x="771" y="1823"/>
                    </a:lnTo>
                    <a:lnTo>
                      <a:pt x="759" y="1815"/>
                    </a:lnTo>
                    <a:lnTo>
                      <a:pt x="746" y="1809"/>
                    </a:lnTo>
                    <a:lnTo>
                      <a:pt x="734" y="1797"/>
                    </a:lnTo>
                    <a:lnTo>
                      <a:pt x="723" y="1787"/>
                    </a:lnTo>
                    <a:lnTo>
                      <a:pt x="717" y="1780"/>
                    </a:lnTo>
                    <a:lnTo>
                      <a:pt x="713" y="1769"/>
                    </a:lnTo>
                    <a:lnTo>
                      <a:pt x="706" y="1760"/>
                    </a:lnTo>
                    <a:lnTo>
                      <a:pt x="704" y="1749"/>
                    </a:lnTo>
                    <a:lnTo>
                      <a:pt x="704" y="881"/>
                    </a:lnTo>
                    <a:lnTo>
                      <a:pt x="627" y="881"/>
                    </a:lnTo>
                    <a:lnTo>
                      <a:pt x="625" y="1744"/>
                    </a:lnTo>
                    <a:lnTo>
                      <a:pt x="622" y="1757"/>
                    </a:lnTo>
                    <a:lnTo>
                      <a:pt x="618" y="1768"/>
                    </a:lnTo>
                    <a:lnTo>
                      <a:pt x="608" y="1783"/>
                    </a:lnTo>
                    <a:lnTo>
                      <a:pt x="599" y="1795"/>
                    </a:lnTo>
                    <a:lnTo>
                      <a:pt x="585" y="1808"/>
                    </a:lnTo>
                    <a:lnTo>
                      <a:pt x="568" y="1819"/>
                    </a:lnTo>
                    <a:lnTo>
                      <a:pt x="549" y="1827"/>
                    </a:lnTo>
                    <a:lnTo>
                      <a:pt x="528" y="1833"/>
                    </a:lnTo>
                    <a:lnTo>
                      <a:pt x="503" y="1839"/>
                    </a:lnTo>
                    <a:lnTo>
                      <a:pt x="480" y="1840"/>
                    </a:lnTo>
                    <a:lnTo>
                      <a:pt x="457" y="1840"/>
                    </a:lnTo>
                    <a:lnTo>
                      <a:pt x="438" y="1839"/>
                    </a:lnTo>
                    <a:lnTo>
                      <a:pt x="421" y="1836"/>
                    </a:lnTo>
                    <a:lnTo>
                      <a:pt x="404" y="1832"/>
                    </a:lnTo>
                    <a:lnTo>
                      <a:pt x="388" y="1827"/>
                    </a:lnTo>
                    <a:lnTo>
                      <a:pt x="371" y="1820"/>
                    </a:lnTo>
                    <a:lnTo>
                      <a:pt x="354" y="1809"/>
                    </a:lnTo>
                    <a:lnTo>
                      <a:pt x="346" y="1801"/>
                    </a:lnTo>
                    <a:lnTo>
                      <a:pt x="333" y="1792"/>
                    </a:lnTo>
                    <a:lnTo>
                      <a:pt x="323" y="1781"/>
                    </a:lnTo>
                    <a:lnTo>
                      <a:pt x="321" y="1771"/>
                    </a:lnTo>
                    <a:lnTo>
                      <a:pt x="316" y="1763"/>
                    </a:lnTo>
                    <a:lnTo>
                      <a:pt x="310" y="1745"/>
                    </a:lnTo>
                    <a:lnTo>
                      <a:pt x="312" y="312"/>
                    </a:lnTo>
                    <a:lnTo>
                      <a:pt x="235" y="312"/>
                    </a:lnTo>
                    <a:lnTo>
                      <a:pt x="235" y="835"/>
                    </a:lnTo>
                    <a:lnTo>
                      <a:pt x="231" y="844"/>
                    </a:lnTo>
                    <a:lnTo>
                      <a:pt x="226" y="855"/>
                    </a:lnTo>
                    <a:lnTo>
                      <a:pt x="220" y="863"/>
                    </a:lnTo>
                    <a:lnTo>
                      <a:pt x="212" y="872"/>
                    </a:lnTo>
                    <a:lnTo>
                      <a:pt x="210" y="875"/>
                    </a:lnTo>
                    <a:lnTo>
                      <a:pt x="201" y="880"/>
                    </a:lnTo>
                    <a:lnTo>
                      <a:pt x="193" y="885"/>
                    </a:lnTo>
                    <a:lnTo>
                      <a:pt x="184" y="889"/>
                    </a:lnTo>
                    <a:lnTo>
                      <a:pt x="174" y="896"/>
                    </a:lnTo>
                    <a:lnTo>
                      <a:pt x="166" y="897"/>
                    </a:lnTo>
                    <a:lnTo>
                      <a:pt x="153" y="901"/>
                    </a:lnTo>
                    <a:lnTo>
                      <a:pt x="143" y="903"/>
                    </a:lnTo>
                    <a:lnTo>
                      <a:pt x="134" y="903"/>
                    </a:lnTo>
                    <a:lnTo>
                      <a:pt x="126" y="903"/>
                    </a:lnTo>
                    <a:lnTo>
                      <a:pt x="103" y="903"/>
                    </a:lnTo>
                    <a:lnTo>
                      <a:pt x="94" y="903"/>
                    </a:lnTo>
                    <a:lnTo>
                      <a:pt x="84" y="901"/>
                    </a:lnTo>
                    <a:lnTo>
                      <a:pt x="69" y="899"/>
                    </a:lnTo>
                    <a:lnTo>
                      <a:pt x="63" y="896"/>
                    </a:lnTo>
                    <a:lnTo>
                      <a:pt x="52" y="892"/>
                    </a:lnTo>
                    <a:lnTo>
                      <a:pt x="42" y="888"/>
                    </a:lnTo>
                    <a:lnTo>
                      <a:pt x="36" y="884"/>
                    </a:lnTo>
                    <a:lnTo>
                      <a:pt x="27" y="876"/>
                    </a:lnTo>
                    <a:lnTo>
                      <a:pt x="19" y="872"/>
                    </a:lnTo>
                    <a:lnTo>
                      <a:pt x="13" y="865"/>
                    </a:lnTo>
                    <a:lnTo>
                      <a:pt x="10" y="861"/>
                    </a:lnTo>
                    <a:lnTo>
                      <a:pt x="4" y="852"/>
                    </a:lnTo>
                    <a:lnTo>
                      <a:pt x="2" y="845"/>
                    </a:lnTo>
                    <a:lnTo>
                      <a:pt x="0" y="837"/>
                    </a:lnTo>
                    <a:lnTo>
                      <a:pt x="0" y="150"/>
                    </a:lnTo>
                    <a:lnTo>
                      <a:pt x="2" y="128"/>
                    </a:lnTo>
                    <a:lnTo>
                      <a:pt x="10" y="109"/>
                    </a:lnTo>
                    <a:lnTo>
                      <a:pt x="27" y="92"/>
                    </a:lnTo>
                    <a:lnTo>
                      <a:pt x="42" y="79"/>
                    </a:lnTo>
                    <a:lnTo>
                      <a:pt x="61" y="68"/>
                    </a:lnTo>
                    <a:lnTo>
                      <a:pt x="78" y="56"/>
                    </a:lnTo>
                    <a:lnTo>
                      <a:pt x="107" y="43"/>
                    </a:lnTo>
                    <a:lnTo>
                      <a:pt x="138" y="31"/>
                    </a:lnTo>
                    <a:lnTo>
                      <a:pt x="163" y="23"/>
                    </a:lnTo>
                    <a:lnTo>
                      <a:pt x="184" y="17"/>
                    </a:lnTo>
                    <a:lnTo>
                      <a:pt x="220" y="9"/>
                    </a:lnTo>
                    <a:lnTo>
                      <a:pt x="254" y="5"/>
                    </a:lnTo>
                    <a:lnTo>
                      <a:pt x="285" y="3"/>
                    </a:lnTo>
                    <a:lnTo>
                      <a:pt x="319" y="0"/>
                    </a:lnTo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rnd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16" name="Oval 8"/>
              <p:cNvSpPr>
                <a:spLocks noChangeArrowheads="1"/>
              </p:cNvSpPr>
              <p:nvPr/>
            </p:nvSpPr>
            <p:spPr bwMode="auto">
              <a:xfrm>
                <a:off x="4562897" y="4735129"/>
                <a:ext cx="245786" cy="118412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>
                  <a:latin typeface="Arial" pitchFamily="34" charset="0"/>
                  <a:cs typeface="+mn-cs"/>
                </a:endParaRPr>
              </a:p>
            </p:txBody>
          </p:sp>
          <p:sp>
            <p:nvSpPr>
              <p:cNvPr id="17" name="Gülen Yüz 16"/>
              <p:cNvSpPr/>
              <p:nvPr/>
            </p:nvSpPr>
            <p:spPr>
              <a:xfrm>
                <a:off x="4423616" y="4200892"/>
                <a:ext cx="526499" cy="572577"/>
              </a:xfrm>
              <a:prstGeom prst="smileyFac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8" name="Gözyaşı Damlası 17"/>
              <p:cNvSpPr/>
              <p:nvPr/>
            </p:nvSpPr>
            <p:spPr>
              <a:xfrm>
                <a:off x="4053285" y="5005384"/>
                <a:ext cx="42515" cy="97094"/>
              </a:xfrm>
              <a:prstGeom prst="teardrop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cxnSp>
          <p:nvCxnSpPr>
            <p:cNvPr id="14" name="Düz Ok Bağlayıcısı 13"/>
            <p:cNvCxnSpPr/>
            <p:nvPr/>
          </p:nvCxnSpPr>
          <p:spPr>
            <a:xfrm flipV="1">
              <a:off x="3649802" y="5164495"/>
              <a:ext cx="319412" cy="410414"/>
            </a:xfrm>
            <a:prstGeom prst="straightConnector1">
              <a:avLst/>
            </a:prstGeom>
            <a:ln w="19050">
              <a:solidFill>
                <a:srgbClr val="FFFF00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40194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6876256" y="2108839"/>
            <a:ext cx="2154927" cy="256831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>
              <a:solidFill>
                <a:srgbClr val="FFFF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201240" y="1341512"/>
            <a:ext cx="2985843" cy="4463008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179512" y="2132856"/>
            <a:ext cx="2196201" cy="243097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/>
          </a:p>
        </p:txBody>
      </p:sp>
      <p:sp>
        <p:nvSpPr>
          <p:cNvPr id="5" name="Metin kutusu 4"/>
          <p:cNvSpPr txBox="1"/>
          <p:nvPr/>
        </p:nvSpPr>
        <p:spPr>
          <a:xfrm>
            <a:off x="3497385" y="159920"/>
            <a:ext cx="2181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YENİ HİPOTEZ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23529" y="2760309"/>
            <a:ext cx="18806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Düşük şiddete </a:t>
            </a:r>
          </a:p>
          <a:p>
            <a:r>
              <a:rPr lang="tr-TR" sz="2000" dirty="0" smtClean="0">
                <a:solidFill>
                  <a:srgbClr val="FF0000"/>
                </a:solidFill>
              </a:rPr>
              <a:t>Radyasyonun </a:t>
            </a:r>
          </a:p>
          <a:p>
            <a:r>
              <a:rPr lang="tr-TR" sz="2000" dirty="0" smtClean="0">
                <a:solidFill>
                  <a:srgbClr val="FF0000"/>
                </a:solidFill>
              </a:rPr>
              <a:t>Biyolojik etkisi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275856" y="1445479"/>
            <a:ext cx="2792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Organizmanın gelişimi,</a:t>
            </a:r>
          </a:p>
          <a:p>
            <a:r>
              <a:rPr lang="tr-TR" sz="2000" dirty="0" err="1"/>
              <a:t>E</a:t>
            </a:r>
            <a:r>
              <a:rPr lang="tr-TR" sz="2000" dirty="0" err="1" smtClean="0"/>
              <a:t>rişkenlik</a:t>
            </a:r>
            <a:r>
              <a:rPr lang="tr-TR" sz="2000" dirty="0" smtClean="0"/>
              <a:t>,  Yaş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3243686" y="2587441"/>
            <a:ext cx="22060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Işınlanma zamanı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3275856" y="3457904"/>
            <a:ext cx="17091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Diğer stresler</a:t>
            </a:r>
            <a:endParaRPr lang="tr-TR" sz="200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238562" y="4298631"/>
            <a:ext cx="21932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/>
              <a:t>Çevresel faktörler</a:t>
            </a:r>
          </a:p>
          <a:p>
            <a:r>
              <a:rPr lang="tr-TR" sz="2000" dirty="0" smtClean="0"/>
              <a:t>Cinsiyet,</a:t>
            </a:r>
          </a:p>
          <a:p>
            <a:r>
              <a:rPr lang="tr-TR" sz="2000" dirty="0" smtClean="0"/>
              <a:t>Yaşam standardı</a:t>
            </a:r>
          </a:p>
          <a:p>
            <a:r>
              <a:rPr lang="tr-TR" sz="2000" dirty="0" smtClean="0"/>
              <a:t>Sigara</a:t>
            </a:r>
            <a:endParaRPr lang="tr-TR" sz="200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7066330" y="2852642"/>
            <a:ext cx="17668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rgbClr val="FFFF00"/>
                </a:solidFill>
              </a:rPr>
              <a:t>ZARARLI MI?</a:t>
            </a:r>
          </a:p>
          <a:p>
            <a:endParaRPr lang="tr-TR" sz="2000" dirty="0" smtClean="0">
              <a:solidFill>
                <a:srgbClr val="FFFF00"/>
              </a:solidFill>
            </a:endParaRPr>
          </a:p>
          <a:p>
            <a:r>
              <a:rPr lang="tr-TR" sz="2000" dirty="0" smtClean="0">
                <a:solidFill>
                  <a:srgbClr val="FFFF00"/>
                </a:solidFill>
              </a:rPr>
              <a:t>YARARLI MI?</a:t>
            </a:r>
            <a:endParaRPr lang="tr-TR" sz="2000" dirty="0">
              <a:solidFill>
                <a:srgbClr val="FFFF00"/>
              </a:solidFill>
            </a:endParaRPr>
          </a:p>
        </p:txBody>
      </p:sp>
      <p:sp>
        <p:nvSpPr>
          <p:cNvPr id="12" name="Sağ Ok 11"/>
          <p:cNvSpPr/>
          <p:nvPr/>
        </p:nvSpPr>
        <p:spPr>
          <a:xfrm>
            <a:off x="2483768" y="3212976"/>
            <a:ext cx="648072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/>
          </a:p>
        </p:txBody>
      </p:sp>
      <p:sp>
        <p:nvSpPr>
          <p:cNvPr id="13" name="Sağ Ok 12"/>
          <p:cNvSpPr/>
          <p:nvPr/>
        </p:nvSpPr>
        <p:spPr>
          <a:xfrm>
            <a:off x="6229529" y="3212976"/>
            <a:ext cx="648072" cy="360040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2000"/>
          </a:p>
        </p:txBody>
      </p:sp>
    </p:spTree>
    <p:extLst>
      <p:ext uri="{BB962C8B-B14F-4D97-AF65-F5344CB8AC3E}">
        <p14:creationId xmlns:p14="http://schemas.microsoft.com/office/powerpoint/2010/main" val="282625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175657" y="3699638"/>
            <a:ext cx="2749279" cy="40011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Emniyetli </a:t>
            </a:r>
            <a:r>
              <a:rPr lang="tr-TR" sz="2000" dirty="0" smtClean="0">
                <a:solidFill>
                  <a:schemeClr val="bg1"/>
                </a:solidFill>
              </a:rPr>
              <a:t>tarafta</a:t>
            </a:r>
            <a:r>
              <a:rPr lang="tr-TR" dirty="0" smtClean="0">
                <a:solidFill>
                  <a:schemeClr val="bg1"/>
                </a:solidFill>
              </a:rPr>
              <a:t> kalalım!!!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0" y="6550223"/>
            <a:ext cx="22535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>
                <a:solidFill>
                  <a:schemeClr val="bg1"/>
                </a:solidFill>
              </a:rPr>
              <a:t>AAPM, HPA, UNSCEAR, BEIR,ICRP</a:t>
            </a:r>
            <a:endParaRPr lang="tr-TR" sz="1200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355836" y="1062335"/>
            <a:ext cx="663964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LNT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115616" y="116632"/>
            <a:ext cx="6059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DÜŞÜK ŞİDDETTE RADYASYONUN  ETKİSİ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708613" y="1062335"/>
            <a:ext cx="1643937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SONUÇ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8" name="Aşağı Ok 7"/>
          <p:cNvSpPr/>
          <p:nvPr/>
        </p:nvSpPr>
        <p:spPr>
          <a:xfrm rot="16200000">
            <a:off x="4625512" y="1044234"/>
            <a:ext cx="283515" cy="497866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/>
          </a:p>
        </p:txBody>
      </p:sp>
      <p:sp>
        <p:nvSpPr>
          <p:cNvPr id="20" name="Metin kutusu 19"/>
          <p:cNvSpPr txBox="1"/>
          <p:nvPr/>
        </p:nvSpPr>
        <p:spPr>
          <a:xfrm>
            <a:off x="4876800" y="4321531"/>
            <a:ext cx="4038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chemeClr val="bg1"/>
                </a:solidFill>
              </a:rPr>
              <a:t>Akut radyasyon dozu : 100 </a:t>
            </a:r>
            <a:r>
              <a:rPr lang="tr-TR" dirty="0" err="1" smtClean="0">
                <a:solidFill>
                  <a:schemeClr val="bg1"/>
                </a:solidFill>
              </a:rPr>
              <a:t>mGy</a:t>
            </a:r>
            <a:endParaRPr lang="tr-TR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dirty="0" smtClean="0">
                <a:solidFill>
                  <a:schemeClr val="bg1"/>
                </a:solidFill>
              </a:rPr>
              <a:t>Doz hızı : 5 </a:t>
            </a:r>
            <a:r>
              <a:rPr lang="tr-TR" dirty="0" err="1" smtClean="0">
                <a:solidFill>
                  <a:schemeClr val="bg1"/>
                </a:solidFill>
              </a:rPr>
              <a:t>mGy</a:t>
            </a:r>
            <a:r>
              <a:rPr lang="tr-TR" dirty="0" smtClean="0">
                <a:solidFill>
                  <a:schemeClr val="bg1"/>
                </a:solidFill>
              </a:rPr>
              <a:t>/Saat</a:t>
            </a:r>
            <a:endParaRPr lang="tr-TR" dirty="0">
              <a:solidFill>
                <a:schemeClr val="bg1"/>
              </a:solidFill>
            </a:endParaRPr>
          </a:p>
        </p:txBody>
      </p:sp>
      <p:grpSp>
        <p:nvGrpSpPr>
          <p:cNvPr id="23" name="Grup 22"/>
          <p:cNvGrpSpPr/>
          <p:nvPr/>
        </p:nvGrpSpPr>
        <p:grpSpPr>
          <a:xfrm>
            <a:off x="1126751" y="2148462"/>
            <a:ext cx="3673849" cy="3414138"/>
            <a:chOff x="2318463" y="1371600"/>
            <a:chExt cx="3100301" cy="3019916"/>
          </a:xfrm>
        </p:grpSpPr>
        <p:grpSp>
          <p:nvGrpSpPr>
            <p:cNvPr id="9" name="Grup 8"/>
            <p:cNvGrpSpPr/>
            <p:nvPr/>
          </p:nvGrpSpPr>
          <p:grpSpPr>
            <a:xfrm>
              <a:off x="2318463" y="1371600"/>
              <a:ext cx="2943747" cy="3019916"/>
              <a:chOff x="1691680" y="1484784"/>
              <a:chExt cx="3838711" cy="3504495"/>
            </a:xfrm>
          </p:grpSpPr>
          <p:sp>
            <p:nvSpPr>
              <p:cNvPr id="11" name="10 Metin kutusu"/>
              <p:cNvSpPr txBox="1">
                <a:spLocks noChangeArrowheads="1"/>
              </p:cNvSpPr>
              <p:nvPr/>
            </p:nvSpPr>
            <p:spPr bwMode="auto">
              <a:xfrm>
                <a:off x="3003091" y="4641765"/>
                <a:ext cx="2527300" cy="3475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tr-TR" sz="1600" dirty="0">
                    <a:solidFill>
                      <a:schemeClr val="bg1"/>
                    </a:solidFill>
                    <a:latin typeface="+mj-lt"/>
                  </a:rPr>
                  <a:t>Radyasyon Dozu</a:t>
                </a:r>
              </a:p>
            </p:txBody>
          </p:sp>
          <p:cxnSp>
            <p:nvCxnSpPr>
              <p:cNvPr id="12" name="15 Eğri Bağlayıcı"/>
              <p:cNvCxnSpPr>
                <a:cxnSpLocks noChangeShapeType="1"/>
              </p:cNvCxnSpPr>
              <p:nvPr/>
            </p:nvCxnSpPr>
            <p:spPr bwMode="auto">
              <a:xfrm rot="10800000" flipV="1">
                <a:off x="3123678" y="2410852"/>
                <a:ext cx="1223963" cy="1152525"/>
              </a:xfrm>
              <a:prstGeom prst="curvedConnector3">
                <a:avLst>
                  <a:gd name="adj1" fmla="val 101514"/>
                </a:avLst>
              </a:prstGeom>
              <a:noFill/>
              <a:ln w="9525" algn="ctr">
                <a:solidFill>
                  <a:srgbClr val="FFFF00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13" name="20 Metin kutusu"/>
              <p:cNvSpPr txBox="1">
                <a:spLocks noChangeArrowheads="1"/>
              </p:cNvSpPr>
              <p:nvPr/>
            </p:nvSpPr>
            <p:spPr bwMode="auto">
              <a:xfrm>
                <a:off x="2742678" y="1953652"/>
                <a:ext cx="1620252" cy="301696"/>
              </a:xfrm>
              <a:prstGeom prst="rect">
                <a:avLst/>
              </a:prstGeom>
              <a:solidFill>
                <a:srgbClr val="F51FD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tr-TR" sz="1200" dirty="0">
                    <a:solidFill>
                      <a:schemeClr val="bg1"/>
                    </a:solidFill>
                    <a:latin typeface="+mj-lt"/>
                  </a:rPr>
                  <a:t>EKSTRAPOLASYON</a:t>
                </a:r>
              </a:p>
            </p:txBody>
          </p:sp>
          <p:cxnSp>
            <p:nvCxnSpPr>
              <p:cNvPr id="14" name="7 Düz Ok Bağlayıcısı"/>
              <p:cNvCxnSpPr>
                <a:cxnSpLocks noChangeShapeType="1"/>
              </p:cNvCxnSpPr>
              <p:nvPr/>
            </p:nvCxnSpPr>
            <p:spPr bwMode="auto">
              <a:xfrm>
                <a:off x="2439466" y="4531752"/>
                <a:ext cx="2756420" cy="12700"/>
              </a:xfrm>
              <a:prstGeom prst="straightConnector1">
                <a:avLst/>
              </a:prstGeom>
              <a:noFill/>
              <a:ln w="28575" algn="ctr">
                <a:solidFill>
                  <a:schemeClr val="bg1"/>
                </a:solidFill>
                <a:round/>
                <a:headEnd/>
                <a:tailEnd type="arrow" w="med" len="med"/>
              </a:ln>
            </p:spPr>
          </p:cxnSp>
          <p:cxnSp>
            <p:nvCxnSpPr>
              <p:cNvPr id="15" name="12 Düz Ok Bağlayıcısı"/>
              <p:cNvCxnSpPr>
                <a:cxnSpLocks noChangeShapeType="1"/>
              </p:cNvCxnSpPr>
              <p:nvPr/>
            </p:nvCxnSpPr>
            <p:spPr bwMode="auto">
              <a:xfrm flipV="1">
                <a:off x="2437878" y="1484784"/>
                <a:ext cx="0" cy="3050144"/>
              </a:xfrm>
              <a:prstGeom prst="straightConnector1">
                <a:avLst/>
              </a:prstGeom>
              <a:noFill/>
              <a:ln w="28575" algn="ctr">
                <a:solidFill>
                  <a:schemeClr val="bg1"/>
                </a:solidFill>
                <a:round/>
                <a:headEnd/>
                <a:tailEnd type="arrow" w="med" len="med"/>
              </a:ln>
            </p:spPr>
          </p:cxnSp>
          <p:sp>
            <p:nvSpPr>
              <p:cNvPr id="16" name="Line 28"/>
              <p:cNvSpPr>
                <a:spLocks noChangeShapeType="1"/>
              </p:cNvSpPr>
              <p:nvPr/>
            </p:nvSpPr>
            <p:spPr bwMode="auto">
              <a:xfrm flipV="1">
                <a:off x="3614216" y="1790437"/>
                <a:ext cx="1463144" cy="1584027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 sz="1600">
                  <a:latin typeface="+mj-lt"/>
                </a:endParaRPr>
              </a:p>
            </p:txBody>
          </p:sp>
          <p:sp>
            <p:nvSpPr>
              <p:cNvPr id="17" name="Line 29"/>
              <p:cNvSpPr>
                <a:spLocks noChangeShapeType="1"/>
              </p:cNvSpPr>
              <p:nvPr/>
            </p:nvSpPr>
            <p:spPr bwMode="auto">
              <a:xfrm flipV="1">
                <a:off x="2437878" y="3279215"/>
                <a:ext cx="1257300" cy="1255712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tr-TR" sz="1600">
                  <a:latin typeface="+mj-lt"/>
                </a:endParaRPr>
              </a:p>
            </p:txBody>
          </p:sp>
          <p:sp>
            <p:nvSpPr>
              <p:cNvPr id="18" name="Metin kutusu 17"/>
              <p:cNvSpPr txBox="1"/>
              <p:nvPr/>
            </p:nvSpPr>
            <p:spPr>
              <a:xfrm>
                <a:off x="1691680" y="1607135"/>
                <a:ext cx="461528" cy="3352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tr-TR" sz="1400" dirty="0" smtClean="0">
                    <a:solidFill>
                      <a:schemeClr val="bg1"/>
                    </a:solidFill>
                  </a:rPr>
                  <a:t>RR</a:t>
                </a:r>
                <a:endParaRPr lang="tr-TR" sz="14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9" name="Düz Ok Bağlayıcısı 18"/>
            <p:cNvCxnSpPr/>
            <p:nvPr/>
          </p:nvCxnSpPr>
          <p:spPr>
            <a:xfrm flipV="1">
              <a:off x="3810000" y="2949739"/>
              <a:ext cx="1608764" cy="7816"/>
            </a:xfrm>
            <a:prstGeom prst="straightConnector1">
              <a:avLst/>
            </a:prstGeom>
            <a:ln w="28575">
              <a:solidFill>
                <a:srgbClr val="FFFF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Düz Bağlayıcı 20"/>
            <p:cNvCxnSpPr/>
            <p:nvPr/>
          </p:nvCxnSpPr>
          <p:spPr>
            <a:xfrm>
              <a:off x="3810000" y="2957555"/>
              <a:ext cx="0" cy="1020900"/>
            </a:xfrm>
            <a:prstGeom prst="line">
              <a:avLst/>
            </a:prstGeom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561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Düz Bağlayıcı 70"/>
          <p:cNvCxnSpPr/>
          <p:nvPr/>
        </p:nvCxnSpPr>
        <p:spPr>
          <a:xfrm>
            <a:off x="2894672" y="1331081"/>
            <a:ext cx="0" cy="41690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Düz Bağlayıcı 71"/>
          <p:cNvCxnSpPr/>
          <p:nvPr/>
        </p:nvCxnSpPr>
        <p:spPr>
          <a:xfrm>
            <a:off x="2835181" y="5500169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/>
          <p:cNvCxnSpPr/>
          <p:nvPr/>
        </p:nvCxnSpPr>
        <p:spPr>
          <a:xfrm>
            <a:off x="2835181" y="5243609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/>
          <p:cNvCxnSpPr/>
          <p:nvPr/>
        </p:nvCxnSpPr>
        <p:spPr>
          <a:xfrm>
            <a:off x="2835181" y="4987050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/>
          <p:cNvCxnSpPr/>
          <p:nvPr/>
        </p:nvCxnSpPr>
        <p:spPr>
          <a:xfrm>
            <a:off x="2835181" y="4730491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Bağlayıcı 75"/>
          <p:cNvCxnSpPr/>
          <p:nvPr/>
        </p:nvCxnSpPr>
        <p:spPr>
          <a:xfrm>
            <a:off x="2835181" y="4473932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Düz Bağlayıcı 76"/>
          <p:cNvCxnSpPr/>
          <p:nvPr/>
        </p:nvCxnSpPr>
        <p:spPr>
          <a:xfrm>
            <a:off x="2835181" y="4217372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Bağlayıcı 77"/>
          <p:cNvCxnSpPr/>
          <p:nvPr/>
        </p:nvCxnSpPr>
        <p:spPr>
          <a:xfrm>
            <a:off x="2835181" y="3960813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Bağlayıcı 78"/>
          <p:cNvCxnSpPr/>
          <p:nvPr/>
        </p:nvCxnSpPr>
        <p:spPr>
          <a:xfrm>
            <a:off x="2835181" y="3704254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Bağlayıcı 79"/>
          <p:cNvCxnSpPr/>
          <p:nvPr/>
        </p:nvCxnSpPr>
        <p:spPr>
          <a:xfrm>
            <a:off x="2835181" y="3447695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Bağlayıcı 80"/>
          <p:cNvCxnSpPr/>
          <p:nvPr/>
        </p:nvCxnSpPr>
        <p:spPr>
          <a:xfrm>
            <a:off x="2835181" y="3191136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Düz Bağlayıcı 81"/>
          <p:cNvCxnSpPr/>
          <p:nvPr/>
        </p:nvCxnSpPr>
        <p:spPr>
          <a:xfrm>
            <a:off x="2835181" y="2934575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Düz Bağlayıcı 82"/>
          <p:cNvCxnSpPr/>
          <p:nvPr/>
        </p:nvCxnSpPr>
        <p:spPr>
          <a:xfrm>
            <a:off x="2835181" y="2678018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Düz Bağlayıcı 83"/>
          <p:cNvCxnSpPr/>
          <p:nvPr/>
        </p:nvCxnSpPr>
        <p:spPr>
          <a:xfrm>
            <a:off x="2835181" y="2421458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Düz Bağlayıcı 84"/>
          <p:cNvCxnSpPr/>
          <p:nvPr/>
        </p:nvCxnSpPr>
        <p:spPr>
          <a:xfrm>
            <a:off x="2835181" y="2164898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üz Bağlayıcı 85"/>
          <p:cNvCxnSpPr/>
          <p:nvPr/>
        </p:nvCxnSpPr>
        <p:spPr>
          <a:xfrm>
            <a:off x="2835181" y="1908340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Düz Bağlayıcı 86"/>
          <p:cNvCxnSpPr/>
          <p:nvPr/>
        </p:nvCxnSpPr>
        <p:spPr>
          <a:xfrm>
            <a:off x="2835181" y="1651780"/>
            <a:ext cx="5949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Düz Bağlayıcı 87"/>
          <p:cNvCxnSpPr/>
          <p:nvPr/>
        </p:nvCxnSpPr>
        <p:spPr>
          <a:xfrm flipH="1">
            <a:off x="2894672" y="5500169"/>
            <a:ext cx="380745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Düz Bağlayıcı 88"/>
          <p:cNvCxnSpPr/>
          <p:nvPr/>
        </p:nvCxnSpPr>
        <p:spPr>
          <a:xfrm rot="16200000" flipV="1">
            <a:off x="2862603" y="5532239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Düz Bağlayıcı 89"/>
          <p:cNvCxnSpPr/>
          <p:nvPr/>
        </p:nvCxnSpPr>
        <p:spPr>
          <a:xfrm rot="16200000" flipV="1">
            <a:off x="3219551" y="5532239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/>
          <p:cNvCxnSpPr/>
          <p:nvPr/>
        </p:nvCxnSpPr>
        <p:spPr>
          <a:xfrm rot="16200000" flipV="1">
            <a:off x="3576500" y="5532239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Bağlayıcı 91"/>
          <p:cNvCxnSpPr/>
          <p:nvPr/>
        </p:nvCxnSpPr>
        <p:spPr>
          <a:xfrm rot="16200000" flipV="1">
            <a:off x="3933449" y="5532239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/>
          <p:cNvCxnSpPr/>
          <p:nvPr/>
        </p:nvCxnSpPr>
        <p:spPr>
          <a:xfrm rot="16200000" flipV="1">
            <a:off x="4290399" y="5532239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Düz Bağlayıcı 93"/>
          <p:cNvCxnSpPr/>
          <p:nvPr/>
        </p:nvCxnSpPr>
        <p:spPr>
          <a:xfrm rot="16200000" flipV="1">
            <a:off x="4647347" y="5532240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Düz Bağlayıcı 94"/>
          <p:cNvCxnSpPr/>
          <p:nvPr/>
        </p:nvCxnSpPr>
        <p:spPr>
          <a:xfrm rot="16200000" flipV="1">
            <a:off x="5004296" y="5532240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Düz Bağlayıcı 95"/>
          <p:cNvCxnSpPr/>
          <p:nvPr/>
        </p:nvCxnSpPr>
        <p:spPr>
          <a:xfrm rot="16200000" flipV="1">
            <a:off x="5361246" y="5532240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Bağlayıcı 96"/>
          <p:cNvCxnSpPr/>
          <p:nvPr/>
        </p:nvCxnSpPr>
        <p:spPr>
          <a:xfrm rot="16200000" flipV="1">
            <a:off x="5718195" y="5532240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Düz Bağlayıcı 97"/>
          <p:cNvCxnSpPr/>
          <p:nvPr/>
        </p:nvCxnSpPr>
        <p:spPr>
          <a:xfrm rot="16200000" flipV="1">
            <a:off x="6075143" y="5532240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Düz Bağlayıcı 98"/>
          <p:cNvCxnSpPr/>
          <p:nvPr/>
        </p:nvCxnSpPr>
        <p:spPr>
          <a:xfrm rot="16200000" flipV="1">
            <a:off x="6432093" y="5532240"/>
            <a:ext cx="6413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Düz Bağlayıcı 99"/>
          <p:cNvCxnSpPr/>
          <p:nvPr/>
        </p:nvCxnSpPr>
        <p:spPr>
          <a:xfrm flipV="1">
            <a:off x="2894672" y="1459361"/>
            <a:ext cx="356949" cy="6413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Düz Bağlayıcı 100"/>
          <p:cNvCxnSpPr/>
          <p:nvPr/>
        </p:nvCxnSpPr>
        <p:spPr>
          <a:xfrm>
            <a:off x="3251620" y="1459361"/>
            <a:ext cx="0" cy="158009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Metin kutusu 69"/>
          <p:cNvSpPr txBox="1"/>
          <p:nvPr/>
        </p:nvSpPr>
        <p:spPr>
          <a:xfrm>
            <a:off x="2410793" y="5028455"/>
            <a:ext cx="400731" cy="3287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400" kern="1200" dirty="0" smtClean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1</a:t>
            </a:r>
            <a:endParaRPr lang="tr-TR" sz="16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cxnSp>
        <p:nvCxnSpPr>
          <p:cNvPr id="103" name="Düz Bağlayıcı 102"/>
          <p:cNvCxnSpPr/>
          <p:nvPr/>
        </p:nvCxnSpPr>
        <p:spPr>
          <a:xfrm flipV="1">
            <a:off x="3251620" y="2998716"/>
            <a:ext cx="356949" cy="3206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Düz Bağlayıcı 103"/>
          <p:cNvCxnSpPr/>
          <p:nvPr/>
        </p:nvCxnSpPr>
        <p:spPr>
          <a:xfrm>
            <a:off x="3608569" y="2998716"/>
            <a:ext cx="0" cy="32069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Düz Bağlayıcı 104"/>
          <p:cNvCxnSpPr/>
          <p:nvPr/>
        </p:nvCxnSpPr>
        <p:spPr>
          <a:xfrm>
            <a:off x="3608569" y="3319416"/>
            <a:ext cx="35694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Düz Bağlayıcı 105"/>
          <p:cNvCxnSpPr/>
          <p:nvPr/>
        </p:nvCxnSpPr>
        <p:spPr>
          <a:xfrm>
            <a:off x="3958520" y="3319416"/>
            <a:ext cx="0" cy="115451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Düz Bağlayıcı 106"/>
          <p:cNvCxnSpPr/>
          <p:nvPr/>
        </p:nvCxnSpPr>
        <p:spPr>
          <a:xfrm>
            <a:off x="3965519" y="4473932"/>
            <a:ext cx="35694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Düz Bağlayıcı 107"/>
          <p:cNvCxnSpPr/>
          <p:nvPr/>
        </p:nvCxnSpPr>
        <p:spPr>
          <a:xfrm>
            <a:off x="4322468" y="4473932"/>
            <a:ext cx="0" cy="32069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Metin kutusu 92"/>
          <p:cNvSpPr txBox="1"/>
          <p:nvPr/>
        </p:nvSpPr>
        <p:spPr>
          <a:xfrm>
            <a:off x="4559889" y="5578068"/>
            <a:ext cx="476478" cy="30887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200" kern="1200" dirty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50</a:t>
            </a:r>
            <a:endParaRPr lang="tr-TR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10" name="Metin kutusu 93"/>
          <p:cNvSpPr txBox="1"/>
          <p:nvPr/>
        </p:nvSpPr>
        <p:spPr>
          <a:xfrm>
            <a:off x="6254600" y="5554658"/>
            <a:ext cx="660625" cy="3322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200" kern="1200" dirty="0" smtClean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100</a:t>
            </a:r>
            <a:endParaRPr lang="tr-TR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11" name="Metin kutusu 94"/>
          <p:cNvSpPr txBox="1"/>
          <p:nvPr/>
        </p:nvSpPr>
        <p:spPr>
          <a:xfrm>
            <a:off x="2446751" y="3995177"/>
            <a:ext cx="313071" cy="3287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400" kern="1200" dirty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5</a:t>
            </a:r>
            <a:endParaRPr lang="tr-TR" sz="16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12" name="Serbest Form 111"/>
          <p:cNvSpPr/>
          <p:nvPr/>
        </p:nvSpPr>
        <p:spPr>
          <a:xfrm>
            <a:off x="4301471" y="4783313"/>
            <a:ext cx="1791745" cy="716857"/>
          </a:xfrm>
          <a:custGeom>
            <a:avLst/>
            <a:gdLst>
              <a:gd name="connsiteX0" fmla="*/ 0 w 2294965"/>
              <a:gd name="connsiteY0" fmla="*/ 0 h 851647"/>
              <a:gd name="connsiteX1" fmla="*/ 591670 w 2294965"/>
              <a:gd name="connsiteY1" fmla="*/ 62752 h 851647"/>
              <a:gd name="connsiteX2" fmla="*/ 1389529 w 2294965"/>
              <a:gd name="connsiteY2" fmla="*/ 331694 h 851647"/>
              <a:gd name="connsiteX3" fmla="*/ 2294965 w 2294965"/>
              <a:gd name="connsiteY3" fmla="*/ 851647 h 8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4965" h="851647">
                <a:moveTo>
                  <a:pt x="0" y="0"/>
                </a:moveTo>
                <a:cubicBezTo>
                  <a:pt x="180041" y="3735"/>
                  <a:pt x="360082" y="7470"/>
                  <a:pt x="591670" y="62752"/>
                </a:cubicBezTo>
                <a:cubicBezTo>
                  <a:pt x="823258" y="118034"/>
                  <a:pt x="1105646" y="200211"/>
                  <a:pt x="1389529" y="331694"/>
                </a:cubicBezTo>
                <a:cubicBezTo>
                  <a:pt x="1673412" y="463177"/>
                  <a:pt x="1984188" y="657412"/>
                  <a:pt x="2294965" y="851647"/>
                </a:cubicBezTo>
              </a:path>
            </a:pathLst>
          </a:cu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endParaRPr lang="tr-TR" sz="24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cxnSp>
        <p:nvCxnSpPr>
          <p:cNvPr id="113" name="Düz Bağlayıcı 112"/>
          <p:cNvCxnSpPr/>
          <p:nvPr/>
        </p:nvCxnSpPr>
        <p:spPr>
          <a:xfrm flipV="1">
            <a:off x="2894672" y="2229039"/>
            <a:ext cx="356949" cy="64139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Düz Bağlayıcı 113"/>
          <p:cNvCxnSpPr/>
          <p:nvPr/>
        </p:nvCxnSpPr>
        <p:spPr>
          <a:xfrm>
            <a:off x="3251620" y="3062856"/>
            <a:ext cx="0" cy="641399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Düz Bağlayıcı 114"/>
          <p:cNvCxnSpPr/>
          <p:nvPr/>
        </p:nvCxnSpPr>
        <p:spPr>
          <a:xfrm flipV="1">
            <a:off x="3251620" y="3592001"/>
            <a:ext cx="356949" cy="48114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Düz Bağlayıcı 115"/>
          <p:cNvCxnSpPr/>
          <p:nvPr/>
        </p:nvCxnSpPr>
        <p:spPr>
          <a:xfrm>
            <a:off x="3608569" y="3640115"/>
            <a:ext cx="0" cy="199242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Düz Bağlayıcı 116"/>
          <p:cNvCxnSpPr/>
          <p:nvPr/>
        </p:nvCxnSpPr>
        <p:spPr>
          <a:xfrm flipV="1">
            <a:off x="3608569" y="3814792"/>
            <a:ext cx="356951" cy="70963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Düz Bağlayıcı 117"/>
          <p:cNvCxnSpPr/>
          <p:nvPr/>
        </p:nvCxnSpPr>
        <p:spPr>
          <a:xfrm flipH="1">
            <a:off x="3958520" y="4473932"/>
            <a:ext cx="7000" cy="19242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Düz Bağlayıcı 118"/>
          <p:cNvCxnSpPr/>
          <p:nvPr/>
        </p:nvCxnSpPr>
        <p:spPr>
          <a:xfrm>
            <a:off x="3965519" y="4666351"/>
            <a:ext cx="356949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Serbest Form 119"/>
          <p:cNvSpPr/>
          <p:nvPr/>
        </p:nvSpPr>
        <p:spPr>
          <a:xfrm>
            <a:off x="4322468" y="4858771"/>
            <a:ext cx="1802665" cy="668143"/>
          </a:xfrm>
          <a:custGeom>
            <a:avLst/>
            <a:gdLst>
              <a:gd name="connsiteX0" fmla="*/ 0 w 2308952"/>
              <a:gd name="connsiteY0" fmla="*/ 0 h 793773"/>
              <a:gd name="connsiteX1" fmla="*/ 304800 w 2308952"/>
              <a:gd name="connsiteY1" fmla="*/ 17929 h 793773"/>
              <a:gd name="connsiteX2" fmla="*/ 636494 w 2308952"/>
              <a:gd name="connsiteY2" fmla="*/ 80682 h 793773"/>
              <a:gd name="connsiteX3" fmla="*/ 1201271 w 2308952"/>
              <a:gd name="connsiteY3" fmla="*/ 259976 h 793773"/>
              <a:gd name="connsiteX4" fmla="*/ 1613647 w 2308952"/>
              <a:gd name="connsiteY4" fmla="*/ 439271 h 793773"/>
              <a:gd name="connsiteX5" fmla="*/ 1945341 w 2308952"/>
              <a:gd name="connsiteY5" fmla="*/ 609600 h 793773"/>
              <a:gd name="connsiteX6" fmla="*/ 2277035 w 2308952"/>
              <a:gd name="connsiteY6" fmla="*/ 770965 h 793773"/>
              <a:gd name="connsiteX7" fmla="*/ 2277035 w 2308952"/>
              <a:gd name="connsiteY7" fmla="*/ 788894 h 79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08952" h="793773">
                <a:moveTo>
                  <a:pt x="0" y="0"/>
                </a:moveTo>
                <a:cubicBezTo>
                  <a:pt x="99359" y="2241"/>
                  <a:pt x="198718" y="4482"/>
                  <a:pt x="304800" y="17929"/>
                </a:cubicBezTo>
                <a:cubicBezTo>
                  <a:pt x="410882" y="31376"/>
                  <a:pt x="487082" y="40341"/>
                  <a:pt x="636494" y="80682"/>
                </a:cubicBezTo>
                <a:cubicBezTo>
                  <a:pt x="785906" y="121023"/>
                  <a:pt x="1038412" y="200211"/>
                  <a:pt x="1201271" y="259976"/>
                </a:cubicBezTo>
                <a:cubicBezTo>
                  <a:pt x="1364130" y="319741"/>
                  <a:pt x="1489636" y="381000"/>
                  <a:pt x="1613647" y="439271"/>
                </a:cubicBezTo>
                <a:cubicBezTo>
                  <a:pt x="1737658" y="497542"/>
                  <a:pt x="1834776" y="554318"/>
                  <a:pt x="1945341" y="609600"/>
                </a:cubicBezTo>
                <a:cubicBezTo>
                  <a:pt x="2055906" y="664882"/>
                  <a:pt x="2221753" y="741083"/>
                  <a:pt x="2277035" y="770965"/>
                </a:cubicBezTo>
                <a:cubicBezTo>
                  <a:pt x="2332317" y="800847"/>
                  <a:pt x="2304676" y="794870"/>
                  <a:pt x="2277035" y="788894"/>
                </a:cubicBezTo>
              </a:path>
            </a:pathLst>
          </a:cu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en-US" sz="2000" dirty="0">
                <a:solidFill>
                  <a:schemeClr val="bg1"/>
                </a:solidFill>
                <a:effectLst/>
                <a:latin typeface="Times New Roman"/>
                <a:ea typeface="Times New Roman"/>
              </a:rPr>
              <a:t> </a:t>
            </a:r>
            <a:endParaRPr lang="tr-TR" sz="24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cxnSp>
        <p:nvCxnSpPr>
          <p:cNvPr id="121" name="Düz Bağlayıcı 120"/>
          <p:cNvCxnSpPr/>
          <p:nvPr/>
        </p:nvCxnSpPr>
        <p:spPr>
          <a:xfrm flipH="1">
            <a:off x="4315468" y="4666351"/>
            <a:ext cx="7000" cy="19242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Düz Bağlayıcı 121"/>
          <p:cNvCxnSpPr/>
          <p:nvPr/>
        </p:nvCxnSpPr>
        <p:spPr>
          <a:xfrm flipV="1">
            <a:off x="2894672" y="4037234"/>
            <a:ext cx="3230461" cy="6413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Düz Bağlayıcı 122"/>
          <p:cNvCxnSpPr/>
          <p:nvPr/>
        </p:nvCxnSpPr>
        <p:spPr>
          <a:xfrm flipV="1">
            <a:off x="2894672" y="4217372"/>
            <a:ext cx="3230461" cy="64139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Metin kutusu 116"/>
          <p:cNvSpPr txBox="1"/>
          <p:nvPr/>
        </p:nvSpPr>
        <p:spPr>
          <a:xfrm>
            <a:off x="6256602" y="3732641"/>
            <a:ext cx="326376" cy="519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 </a:t>
            </a:r>
            <a:endParaRPr lang="tr-TR" sz="200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5" name="Metin kutusu 117"/>
          <p:cNvSpPr txBox="1"/>
          <p:nvPr/>
        </p:nvSpPr>
        <p:spPr>
          <a:xfrm>
            <a:off x="6194367" y="3992828"/>
            <a:ext cx="326376" cy="5198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200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 </a:t>
            </a:r>
            <a:endParaRPr lang="tr-TR" sz="2000">
              <a:solidFill>
                <a:schemeClr val="bg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26" name="Metin kutusu 118"/>
          <p:cNvSpPr txBox="1"/>
          <p:nvPr/>
        </p:nvSpPr>
        <p:spPr>
          <a:xfrm>
            <a:off x="5026052" y="4512656"/>
            <a:ext cx="897030" cy="37313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600" kern="120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Kadın</a:t>
            </a:r>
            <a:endParaRPr lang="tr-TR" sz="240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27" name="Metin kutusu 119"/>
          <p:cNvSpPr txBox="1"/>
          <p:nvPr/>
        </p:nvSpPr>
        <p:spPr>
          <a:xfrm>
            <a:off x="4595807" y="5110754"/>
            <a:ext cx="797508" cy="3184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600" kern="1200" dirty="0" err="1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Erkek</a:t>
            </a:r>
            <a:endParaRPr lang="tr-TR" sz="24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28" name="Metin kutusu 120"/>
          <p:cNvSpPr txBox="1"/>
          <p:nvPr/>
        </p:nvSpPr>
        <p:spPr>
          <a:xfrm>
            <a:off x="6256602" y="3739736"/>
            <a:ext cx="1028749" cy="3184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600" kern="1200" dirty="0" err="1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Kadın</a:t>
            </a:r>
            <a:endParaRPr lang="tr-TR" sz="24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29" name="Metin kutusu 121"/>
          <p:cNvSpPr txBox="1"/>
          <p:nvPr/>
        </p:nvSpPr>
        <p:spPr>
          <a:xfrm>
            <a:off x="6228184" y="4038668"/>
            <a:ext cx="992031" cy="3184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>
              <a:spcAft>
                <a:spcPts val="0"/>
              </a:spcAft>
            </a:pPr>
            <a:r>
              <a:rPr lang="en-US" sz="1600" kern="120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Erkek</a:t>
            </a:r>
            <a:endParaRPr lang="tr-TR" sz="240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30" name="Text Box 12"/>
          <p:cNvSpPr txBox="1">
            <a:spLocks noChangeArrowheads="1"/>
          </p:cNvSpPr>
          <p:nvPr/>
        </p:nvSpPr>
        <p:spPr bwMode="auto">
          <a:xfrm>
            <a:off x="5824373" y="3068960"/>
            <a:ext cx="1489435" cy="330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kern="1200" dirty="0" err="1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Toplum</a:t>
            </a:r>
            <a:r>
              <a:rPr lang="en-US" kern="1200" dirty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 </a:t>
            </a:r>
            <a:r>
              <a:rPr lang="en-US" kern="1200" dirty="0" err="1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ortalaması</a:t>
            </a:r>
            <a:endParaRPr lang="tr-TR" sz="24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31" name="Text Box 15"/>
          <p:cNvSpPr txBox="1">
            <a:spLocks noChangeArrowheads="1"/>
          </p:cNvSpPr>
          <p:nvPr/>
        </p:nvSpPr>
        <p:spPr bwMode="auto">
          <a:xfrm>
            <a:off x="683568" y="1844940"/>
            <a:ext cx="1674595" cy="76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600" kern="1200" dirty="0" err="1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Ömür</a:t>
            </a:r>
            <a:r>
              <a:rPr lang="en-US" sz="1600" kern="1200" dirty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 </a:t>
            </a:r>
            <a:r>
              <a:rPr lang="en-US" sz="1600" kern="1200" dirty="0" err="1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boyu</a:t>
            </a:r>
            <a:endParaRPr lang="tr-TR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600" kern="1200" dirty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 </a:t>
            </a:r>
            <a:r>
              <a:rPr lang="en-US" sz="1600" kern="1200" dirty="0" err="1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kanser</a:t>
            </a:r>
            <a:r>
              <a:rPr lang="en-US" sz="1600" kern="1200" dirty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 </a:t>
            </a:r>
            <a:r>
              <a:rPr lang="en-US" sz="1600" kern="1200" dirty="0" err="1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riski</a:t>
            </a:r>
            <a:endParaRPr lang="tr-TR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en-US" sz="1600" kern="1200" dirty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%ERR /</a:t>
            </a:r>
            <a:r>
              <a:rPr lang="en-US" sz="1600" kern="1200" dirty="0" err="1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Sv</a:t>
            </a:r>
            <a:endParaRPr lang="tr-TR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32" name="Metin kutusu 94"/>
          <p:cNvSpPr txBox="1"/>
          <p:nvPr/>
        </p:nvSpPr>
        <p:spPr>
          <a:xfrm>
            <a:off x="2399781" y="2774058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tr-TR" sz="1400" kern="1200" dirty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10</a:t>
            </a:r>
            <a:endParaRPr lang="tr-TR" sz="16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33" name="Metin kutusu 94"/>
          <p:cNvSpPr txBox="1"/>
          <p:nvPr/>
        </p:nvSpPr>
        <p:spPr>
          <a:xfrm>
            <a:off x="2399781" y="1459006"/>
            <a:ext cx="3674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0"/>
              </a:spcAft>
            </a:pPr>
            <a:r>
              <a:rPr lang="tr-TR" sz="1400" kern="1200" dirty="0" smtClean="0">
                <a:solidFill>
                  <a:schemeClr val="bg1"/>
                </a:solidFill>
                <a:effectLst/>
                <a:latin typeface="Calibri"/>
                <a:ea typeface="Times New Roman"/>
                <a:cs typeface="Times New Roman"/>
              </a:rPr>
              <a:t>15</a:t>
            </a:r>
            <a:endParaRPr lang="tr-TR" sz="1600" dirty="0">
              <a:solidFill>
                <a:schemeClr val="bg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134" name="Metin kutusu 133"/>
          <p:cNvSpPr txBox="1"/>
          <p:nvPr/>
        </p:nvSpPr>
        <p:spPr>
          <a:xfrm>
            <a:off x="4270618" y="5814356"/>
            <a:ext cx="1236364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Işınlama yaşı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35" name="Metin kutusu 134"/>
          <p:cNvSpPr txBox="1"/>
          <p:nvPr/>
        </p:nvSpPr>
        <p:spPr>
          <a:xfrm>
            <a:off x="1644116" y="188640"/>
            <a:ext cx="51601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800" dirty="0" smtClean="0">
                <a:solidFill>
                  <a:srgbClr val="FFFF00"/>
                </a:solidFill>
              </a:rPr>
              <a:t>RADYASYONA BAĞLI KANSER RİSKİ</a:t>
            </a:r>
          </a:p>
          <a:p>
            <a:pPr algn="ctr"/>
            <a:r>
              <a:rPr lang="tr-TR" sz="2000" dirty="0" smtClean="0">
                <a:solidFill>
                  <a:srgbClr val="FFFF00"/>
                </a:solidFill>
              </a:rPr>
              <a:t>ICRP YAKLAŞIMI</a:t>
            </a:r>
            <a:endParaRPr lang="tr-TR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94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61258" y="1928059"/>
            <a:ext cx="8665028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tr-TR" sz="2000" dirty="0">
                <a:solidFill>
                  <a:srgbClr val="F8F8F8"/>
                </a:solidFill>
              </a:rPr>
              <a:t> </a:t>
            </a:r>
            <a:r>
              <a:rPr lang="tr-TR" sz="2000" b="1" dirty="0">
                <a:solidFill>
                  <a:srgbClr val="F8F8F8"/>
                </a:solidFill>
              </a:rPr>
              <a:t>2007 Senesinde ABD’de yapılan toplam 72 milyon BT taraması sonucunda</a:t>
            </a:r>
          </a:p>
          <a:p>
            <a:pPr marL="342900" indent="-342900" algn="ctr"/>
            <a:r>
              <a:rPr lang="tr-TR" sz="2000" b="1" dirty="0">
                <a:solidFill>
                  <a:srgbClr val="F8F8F8"/>
                </a:solidFill>
              </a:rPr>
              <a:t>önümüzdeki 20-30 yıl içerisinde bu ışınlamaya bağlı olarak 29 000 yeni kanser</a:t>
            </a:r>
          </a:p>
          <a:p>
            <a:pPr marL="342900" indent="-342900" algn="ctr"/>
            <a:r>
              <a:rPr lang="tr-TR" sz="2000" b="1" dirty="0">
                <a:solidFill>
                  <a:srgbClr val="F8F8F8"/>
                </a:solidFill>
              </a:rPr>
              <a:t>vakası ortaya çıkacağı ve bu hastaların 19 000 öleceği ifade </a:t>
            </a:r>
            <a:r>
              <a:rPr lang="tr-TR" sz="2000" b="1" dirty="0" smtClean="0">
                <a:solidFill>
                  <a:srgbClr val="F8F8F8"/>
                </a:solidFill>
              </a:rPr>
              <a:t>edilmekte.</a:t>
            </a:r>
          </a:p>
          <a:p>
            <a:pPr marL="342900" indent="-342900" algn="ctr"/>
            <a:endParaRPr lang="tr-TR" sz="2000" dirty="0" smtClean="0"/>
          </a:p>
          <a:p>
            <a:pPr marL="342900" indent="-342900" algn="ctr"/>
            <a:r>
              <a:rPr lang="tr-TR" sz="2000" dirty="0" smtClean="0"/>
              <a:t>	</a:t>
            </a:r>
            <a:r>
              <a:rPr lang="tr-TR" sz="2800" b="1" dirty="0" smtClean="0"/>
              <a:t> </a:t>
            </a:r>
            <a:r>
              <a:rPr lang="tr-TR" sz="2800" b="1" dirty="0" smtClean="0">
                <a:solidFill>
                  <a:srgbClr val="FFFF00"/>
                </a:solidFill>
              </a:rPr>
              <a:t>ANCAK</a:t>
            </a:r>
            <a:endParaRPr lang="tr-TR" sz="2000" b="1" dirty="0" smtClean="0">
              <a:solidFill>
                <a:srgbClr val="FFFF00"/>
              </a:solidFill>
            </a:endParaRPr>
          </a:p>
          <a:p>
            <a:pPr marL="342900" indent="-342900" algn="ctr"/>
            <a:endParaRPr lang="tr-TR" sz="2000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342900" indent="-342900" algn="ctr"/>
            <a:endParaRPr lang="tr-TR" sz="20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marL="342900" indent="-342900" algn="ctr"/>
            <a:r>
              <a:rPr lang="tr-TR" sz="2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72 milyon nüfusun yaklaşık zaten 29 milyonunun diğer nedenlerle </a:t>
            </a:r>
          </a:p>
          <a:p>
            <a:pPr marL="342900" indent="-342900" algn="ctr"/>
            <a:r>
              <a:rPr lang="tr-TR" sz="2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kansere yakalanacağı ve bunun yarısının öleceği belirtilmemekte</a:t>
            </a:r>
            <a:r>
              <a:rPr lang="tr-TR" sz="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1255324" y="44624"/>
            <a:ext cx="7167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  <a:latin typeface="+mn-lt"/>
              </a:rPr>
              <a:t>RADYASYON RİSKLERİNİ NASIL AÇIKLAYALIM ?</a:t>
            </a:r>
            <a:endParaRPr lang="tr-TR" sz="2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0" y="6582550"/>
            <a:ext cx="28179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 dirty="0">
                <a:solidFill>
                  <a:srgbClr val="F8F8F8"/>
                </a:solidFill>
              </a:rPr>
              <a:t>A. </a:t>
            </a:r>
            <a:r>
              <a:rPr lang="tr-TR" sz="1400" dirty="0" err="1">
                <a:solidFill>
                  <a:srgbClr val="F8F8F8"/>
                </a:solidFill>
              </a:rPr>
              <a:t>Berrington</a:t>
            </a:r>
            <a:r>
              <a:rPr lang="tr-TR" sz="1400" dirty="0">
                <a:solidFill>
                  <a:srgbClr val="F8F8F8"/>
                </a:solidFill>
              </a:rPr>
              <a:t> </a:t>
            </a:r>
            <a:r>
              <a:rPr lang="tr-TR" sz="1400" dirty="0" err="1">
                <a:solidFill>
                  <a:srgbClr val="F8F8F8"/>
                </a:solidFill>
              </a:rPr>
              <a:t>Arch</a:t>
            </a:r>
            <a:r>
              <a:rPr lang="tr-TR" sz="1400" dirty="0">
                <a:solidFill>
                  <a:srgbClr val="F8F8F8"/>
                </a:solidFill>
              </a:rPr>
              <a:t>. Inter. </a:t>
            </a:r>
            <a:r>
              <a:rPr lang="tr-TR" sz="1400" dirty="0" err="1">
                <a:solidFill>
                  <a:srgbClr val="F8F8F8"/>
                </a:solidFill>
              </a:rPr>
              <a:t>Med</a:t>
            </a:r>
            <a:r>
              <a:rPr lang="tr-TR" sz="1400" dirty="0">
                <a:solidFill>
                  <a:srgbClr val="F8F8F8"/>
                </a:solidFill>
              </a:rPr>
              <a:t>. 2009</a:t>
            </a:r>
          </a:p>
        </p:txBody>
      </p:sp>
    </p:spTree>
    <p:extLst>
      <p:ext uri="{BB962C8B-B14F-4D97-AF65-F5344CB8AC3E}">
        <p14:creationId xmlns:p14="http://schemas.microsoft.com/office/powerpoint/2010/main" val="53101441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57640" y="83201"/>
            <a:ext cx="79973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DÜŞÜK ŞİDDETTE RADYASYONU KANSER RİSKİ NEDİR?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059388" y="736856"/>
            <a:ext cx="7393819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Yaşamın düşük şiddetteki diğer riskleri ile karşılaştırılabilir 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4" name="1 Metin kutusu"/>
          <p:cNvSpPr txBox="1">
            <a:spLocks noChangeArrowheads="1"/>
          </p:cNvSpPr>
          <p:nvPr/>
        </p:nvSpPr>
        <p:spPr bwMode="auto">
          <a:xfrm>
            <a:off x="2323619" y="1681599"/>
            <a:ext cx="381508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400" dirty="0" smtClean="0">
                <a:solidFill>
                  <a:srgbClr val="FFFF00"/>
                </a:solidFill>
                <a:latin typeface="Calibri" pitchFamily="34" charset="0"/>
              </a:rPr>
              <a:t>Milyonda </a:t>
            </a:r>
            <a:r>
              <a:rPr lang="tr-TR" sz="2400" dirty="0">
                <a:solidFill>
                  <a:srgbClr val="FFFF00"/>
                </a:solidFill>
                <a:latin typeface="Calibri" pitchFamily="34" charset="0"/>
              </a:rPr>
              <a:t>bir </a:t>
            </a:r>
            <a:r>
              <a:rPr lang="tr-TR" sz="2400" dirty="0" smtClean="0">
                <a:solidFill>
                  <a:srgbClr val="FFFF00"/>
                </a:solidFill>
                <a:latin typeface="Calibri" pitchFamily="34" charset="0"/>
              </a:rPr>
              <a:t>ölüm için riskler</a:t>
            </a:r>
            <a:endParaRPr lang="tr-TR" sz="2400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5" name="2 Metin kutusu"/>
          <p:cNvSpPr txBox="1">
            <a:spLocks noChangeArrowheads="1"/>
          </p:cNvSpPr>
          <p:nvPr/>
        </p:nvSpPr>
        <p:spPr bwMode="auto">
          <a:xfrm>
            <a:off x="2685968" y="2330446"/>
            <a:ext cx="381008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tr-TR" sz="1600" dirty="0">
                <a:solidFill>
                  <a:schemeClr val="bg1"/>
                </a:solidFill>
                <a:latin typeface="Calibri" pitchFamily="34" charset="0"/>
              </a:rPr>
              <a:t>40 Yemek kaşığı </a:t>
            </a:r>
            <a:r>
              <a:rPr lang="tr-TR" sz="1600" dirty="0" err="1">
                <a:solidFill>
                  <a:schemeClr val="bg1"/>
                </a:solidFill>
                <a:latin typeface="Calibri" pitchFamily="34" charset="0"/>
              </a:rPr>
              <a:t>tereyağ</a:t>
            </a:r>
            <a:endParaRPr lang="tr-TR" sz="16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tr-TR" sz="16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tr-TR" sz="1600" dirty="0">
                <a:solidFill>
                  <a:schemeClr val="bg1"/>
                </a:solidFill>
                <a:latin typeface="Calibri" pitchFamily="34" charset="0"/>
              </a:rPr>
              <a:t>100 adet kömürde pişmiş biftek</a:t>
            </a:r>
          </a:p>
          <a:p>
            <a:pPr>
              <a:buFont typeface="Arial" charset="0"/>
              <a:buChar char="•"/>
            </a:pPr>
            <a:endParaRPr lang="tr-TR" sz="16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tr-TR" sz="1600" dirty="0">
                <a:solidFill>
                  <a:schemeClr val="bg1"/>
                </a:solidFill>
                <a:latin typeface="Calibri" pitchFamily="34" charset="0"/>
              </a:rPr>
              <a:t>1.5 tane sigara içmek</a:t>
            </a:r>
          </a:p>
          <a:p>
            <a:pPr>
              <a:buFont typeface="Arial" charset="0"/>
              <a:buChar char="•"/>
            </a:pPr>
            <a:endParaRPr lang="tr-TR" sz="16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tr-TR" sz="1600" dirty="0">
                <a:solidFill>
                  <a:schemeClr val="bg1"/>
                </a:solidFill>
                <a:latin typeface="Calibri" pitchFamily="34" charset="0"/>
              </a:rPr>
              <a:t>Araba ile </a:t>
            </a:r>
            <a:r>
              <a:rPr lang="tr-TR" sz="1600" dirty="0" smtClean="0">
                <a:solidFill>
                  <a:schemeClr val="bg1"/>
                </a:solidFill>
                <a:latin typeface="Calibri" pitchFamily="34" charset="0"/>
              </a:rPr>
              <a:t>480 km </a:t>
            </a:r>
            <a:r>
              <a:rPr lang="tr-TR" sz="1600" dirty="0">
                <a:solidFill>
                  <a:schemeClr val="bg1"/>
                </a:solidFill>
                <a:latin typeface="Calibri" pitchFamily="34" charset="0"/>
              </a:rPr>
              <a:t>yapmak</a:t>
            </a:r>
          </a:p>
          <a:p>
            <a:pPr>
              <a:buFont typeface="Arial" charset="0"/>
              <a:buChar char="•"/>
            </a:pPr>
            <a:endParaRPr lang="tr-TR" sz="16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tr-TR" sz="1600" dirty="0">
                <a:solidFill>
                  <a:schemeClr val="bg1"/>
                </a:solidFill>
                <a:latin typeface="Calibri" pitchFamily="34" charset="0"/>
              </a:rPr>
              <a:t>0.02 </a:t>
            </a:r>
            <a:r>
              <a:rPr lang="tr-TR" sz="1600" dirty="0" err="1">
                <a:solidFill>
                  <a:schemeClr val="bg1"/>
                </a:solidFill>
                <a:latin typeface="Calibri" pitchFamily="34" charset="0"/>
              </a:rPr>
              <a:t>mSv</a:t>
            </a:r>
            <a:r>
              <a:rPr lang="tr-TR" sz="1600" dirty="0">
                <a:solidFill>
                  <a:schemeClr val="bg1"/>
                </a:solidFill>
                <a:latin typeface="Calibri" pitchFamily="34" charset="0"/>
              </a:rPr>
              <a:t> radyasyon dozuna maruz kalmak </a:t>
            </a:r>
          </a:p>
          <a:p>
            <a:pPr>
              <a:buFont typeface="Arial" charset="0"/>
              <a:buChar char="•"/>
            </a:pPr>
            <a:endParaRPr lang="tr-TR" sz="1600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6" name="Grup 5"/>
          <p:cNvGrpSpPr/>
          <p:nvPr/>
        </p:nvGrpSpPr>
        <p:grpSpPr>
          <a:xfrm>
            <a:off x="2819168" y="4798422"/>
            <a:ext cx="2823986" cy="1976057"/>
            <a:chOff x="3141385" y="2982740"/>
            <a:chExt cx="5837152" cy="3800448"/>
          </a:xfrm>
        </p:grpSpPr>
        <p:pic>
          <p:nvPicPr>
            <p:cNvPr id="7" name="Resim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1385" y="2982740"/>
              <a:ext cx="5837152" cy="3800448"/>
            </a:xfrm>
            <a:prstGeom prst="rect">
              <a:avLst/>
            </a:prstGeom>
          </p:spPr>
        </p:pic>
        <p:sp>
          <p:nvSpPr>
            <p:cNvPr id="8" name="Dikdörtgen 7"/>
            <p:cNvSpPr/>
            <p:nvPr/>
          </p:nvSpPr>
          <p:spPr>
            <a:xfrm>
              <a:off x="3152503" y="6566263"/>
              <a:ext cx="5782491" cy="2002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100718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/>
          <p:cNvSpPr/>
          <p:nvPr/>
        </p:nvSpPr>
        <p:spPr>
          <a:xfrm>
            <a:off x="228600" y="2492896"/>
            <a:ext cx="8915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chemeClr val="bg1"/>
                </a:solidFill>
                <a:latin typeface="+mn-lt"/>
              </a:rPr>
              <a:t>İşlem </a:t>
            </a:r>
            <a:r>
              <a:rPr lang="tr-TR" b="1" dirty="0">
                <a:solidFill>
                  <a:schemeClr val="bg1"/>
                </a:solidFill>
                <a:latin typeface="+mn-lt"/>
              </a:rPr>
              <a:t>		 </a:t>
            </a:r>
            <a:r>
              <a:rPr lang="tr-TR" b="1" dirty="0" smtClean="0">
                <a:solidFill>
                  <a:schemeClr val="bg1"/>
                </a:solidFill>
                <a:latin typeface="+mn-lt"/>
              </a:rPr>
              <a:t>             Etkin                   Aynı </a:t>
            </a:r>
            <a:r>
              <a:rPr lang="tr-TR" b="1" dirty="0">
                <a:solidFill>
                  <a:schemeClr val="bg1"/>
                </a:solidFill>
                <a:latin typeface="+mn-lt"/>
              </a:rPr>
              <a:t>etkin dozda 	</a:t>
            </a:r>
            <a:r>
              <a:rPr lang="tr-TR" b="1" dirty="0" smtClean="0">
                <a:solidFill>
                  <a:schemeClr val="bg1"/>
                </a:solidFill>
                <a:latin typeface="+mn-lt"/>
              </a:rPr>
              <a:t> Eşdeğer </a:t>
            </a:r>
            <a:r>
              <a:rPr lang="tr-TR" b="1" dirty="0">
                <a:solidFill>
                  <a:schemeClr val="bg1"/>
                </a:solidFill>
                <a:latin typeface="+mn-lt"/>
              </a:rPr>
              <a:t>doğal </a:t>
            </a:r>
            <a:r>
              <a:rPr lang="tr-TR" b="1" dirty="0" smtClean="0">
                <a:solidFill>
                  <a:schemeClr val="bg1"/>
                </a:solidFill>
                <a:latin typeface="+mn-lt"/>
              </a:rPr>
              <a:t>fon                            </a:t>
            </a:r>
            <a:r>
              <a:rPr lang="tr-TR" b="1" dirty="0">
                <a:solidFill>
                  <a:schemeClr val="bg1"/>
                </a:solidFill>
                <a:latin typeface="+mn-lt"/>
              </a:rPr>
              <a:t>Doz (</a:t>
            </a:r>
            <a:r>
              <a:rPr lang="tr-TR" b="1" dirty="0" err="1">
                <a:solidFill>
                  <a:schemeClr val="bg1"/>
                </a:solidFill>
                <a:latin typeface="+mn-lt"/>
              </a:rPr>
              <a:t>mSv</a:t>
            </a:r>
            <a:r>
              <a:rPr lang="tr-TR" b="1" dirty="0" smtClean="0">
                <a:solidFill>
                  <a:schemeClr val="bg1"/>
                </a:solidFill>
                <a:latin typeface="+mn-lt"/>
              </a:rPr>
              <a:t>)                                                    </a:t>
            </a:r>
            <a:r>
              <a:rPr lang="tr-TR" b="1" dirty="0">
                <a:solidFill>
                  <a:schemeClr val="bg1"/>
                </a:solidFill>
                <a:latin typeface="+mn-lt"/>
              </a:rPr>
              <a:t>akciğer radyografi sayısı </a:t>
            </a:r>
            <a:r>
              <a:rPr lang="tr-TR" b="1" dirty="0" smtClean="0">
                <a:solidFill>
                  <a:schemeClr val="bg1"/>
                </a:solidFill>
                <a:latin typeface="+mn-lt"/>
              </a:rPr>
              <a:t>        </a:t>
            </a:r>
            <a:r>
              <a:rPr lang="tr-TR" b="1" dirty="0">
                <a:solidFill>
                  <a:schemeClr val="bg1"/>
                </a:solidFill>
                <a:latin typeface="+mn-lt"/>
              </a:rPr>
              <a:t>radyasyonun süresi</a:t>
            </a:r>
            <a:endParaRPr lang="tr-TR" dirty="0">
              <a:solidFill>
                <a:schemeClr val="bg1"/>
              </a:solidFill>
              <a:latin typeface="+mn-lt"/>
            </a:endParaRPr>
          </a:p>
          <a:p>
            <a:r>
              <a:rPr lang="tr-TR" b="1" dirty="0" smtClean="0">
                <a:solidFill>
                  <a:schemeClr val="bg1"/>
                </a:solidFill>
                <a:latin typeface="+mn-lt"/>
              </a:rPr>
              <a:t>			</a:t>
            </a:r>
            <a:endParaRPr lang="tr-TR" dirty="0">
              <a:solidFill>
                <a:schemeClr val="bg1"/>
              </a:solidFill>
              <a:latin typeface="+mn-lt"/>
            </a:endParaRPr>
          </a:p>
          <a:p>
            <a:r>
              <a:rPr lang="tr-TR" dirty="0">
                <a:solidFill>
                  <a:schemeClr val="bg1"/>
                </a:solidFill>
                <a:latin typeface="+mn-lt"/>
              </a:rPr>
              <a:t>     </a:t>
            </a:r>
          </a:p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Tek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akciğer filmi(PA)                    0.02           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1                                     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3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gün</a:t>
            </a:r>
          </a:p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Bel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filmi	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  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1.0                 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50 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            5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ay</a:t>
            </a:r>
          </a:p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BT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göğüs incelemesi              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7.0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 350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           2.91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yıl</a:t>
            </a:r>
          </a:p>
          <a:p>
            <a:r>
              <a:rPr lang="tr-TR" dirty="0">
                <a:solidFill>
                  <a:schemeClr val="bg1"/>
                </a:solidFill>
                <a:latin typeface="+mn-lt"/>
              </a:rPr>
              <a:t>BT </a:t>
            </a:r>
            <a:r>
              <a:rPr lang="tr-TR" dirty="0" err="1">
                <a:solidFill>
                  <a:schemeClr val="bg1"/>
                </a:solidFill>
                <a:latin typeface="+mn-lt"/>
              </a:rPr>
              <a:t>pelvis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incelemesi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10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500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          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4.16 yıl</a:t>
            </a:r>
          </a:p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Girişimsel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PTCA                   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15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750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          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6.23 yıl</a:t>
            </a:r>
          </a:p>
          <a:p>
            <a:r>
              <a:rPr lang="tr-TR" dirty="0">
                <a:solidFill>
                  <a:schemeClr val="bg1"/>
                </a:solidFill>
                <a:latin typeface="+mn-lt"/>
              </a:rPr>
              <a:t>TIPS	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70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3500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	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29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yıl</a:t>
            </a:r>
          </a:p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Beyin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PET (FDG 18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)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14.1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705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	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5.84 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yıl</a:t>
            </a:r>
          </a:p>
          <a:p>
            <a:r>
              <a:rPr lang="tr-TR" dirty="0">
                <a:solidFill>
                  <a:schemeClr val="bg1"/>
                </a:solidFill>
                <a:latin typeface="+mn-lt"/>
              </a:rPr>
              <a:t>Kardiyak (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Tl-201)</a:t>
            </a:r>
            <a:r>
              <a:rPr lang="tr-TR" baseline="30000" dirty="0" smtClean="0">
                <a:solidFill>
                  <a:schemeClr val="bg1"/>
                </a:solidFill>
                <a:latin typeface="+mn-lt"/>
              </a:rPr>
              <a:t>1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     40.7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 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      2035</a:t>
            </a:r>
            <a:r>
              <a:rPr lang="tr-TR" dirty="0">
                <a:solidFill>
                  <a:schemeClr val="bg1"/>
                </a:solidFill>
                <a:latin typeface="+mn-lt"/>
              </a:rPr>
              <a:t>		</a:t>
            </a:r>
            <a:r>
              <a:rPr lang="tr-TR" dirty="0" smtClean="0">
                <a:solidFill>
                  <a:schemeClr val="bg1"/>
                </a:solidFill>
                <a:latin typeface="+mn-lt"/>
              </a:rPr>
              <a:t>     16.8 yıl</a:t>
            </a:r>
            <a:endParaRPr lang="tr-TR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489282" y="1028635"/>
            <a:ext cx="8517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C000"/>
                </a:solidFill>
                <a:latin typeface="+mn-lt"/>
              </a:rPr>
              <a:t> </a:t>
            </a:r>
            <a:r>
              <a:rPr lang="tr-TR" sz="2400" dirty="0">
                <a:solidFill>
                  <a:srgbClr val="FFC000"/>
                </a:solidFill>
                <a:latin typeface="+mn-lt"/>
              </a:rPr>
              <a:t>Bazı tanısal incelemelerde yetişkinlerin aldıkları etkin </a:t>
            </a:r>
            <a:r>
              <a:rPr lang="tr-TR" sz="2400" dirty="0" smtClean="0">
                <a:solidFill>
                  <a:srgbClr val="FFC000"/>
                </a:solidFill>
                <a:latin typeface="+mn-lt"/>
              </a:rPr>
              <a:t>dozların, </a:t>
            </a:r>
          </a:p>
          <a:p>
            <a:pPr algn="ctr"/>
            <a:r>
              <a:rPr lang="tr-TR" sz="2400" dirty="0" smtClean="0">
                <a:solidFill>
                  <a:srgbClr val="FFC000"/>
                </a:solidFill>
                <a:latin typeface="+mn-lt"/>
              </a:rPr>
              <a:t>eşdeğer akciğer </a:t>
            </a:r>
            <a:r>
              <a:rPr lang="tr-TR" sz="2400" dirty="0">
                <a:solidFill>
                  <a:srgbClr val="FFC000"/>
                </a:solidFill>
                <a:latin typeface="+mn-lt"/>
              </a:rPr>
              <a:t>röntgen çekimindeki dozlar </a:t>
            </a:r>
            <a:endParaRPr lang="tr-TR" sz="2400" dirty="0" smtClean="0">
              <a:solidFill>
                <a:srgbClr val="FFC000"/>
              </a:solidFill>
              <a:latin typeface="+mn-lt"/>
            </a:endParaRPr>
          </a:p>
          <a:p>
            <a:pPr algn="ctr"/>
            <a:r>
              <a:rPr lang="tr-TR" sz="2400" dirty="0" smtClean="0">
                <a:solidFill>
                  <a:srgbClr val="FFC000"/>
                </a:solidFill>
                <a:latin typeface="+mn-lt"/>
              </a:rPr>
              <a:t>ve </a:t>
            </a:r>
            <a:r>
              <a:rPr lang="tr-TR" sz="2400" dirty="0">
                <a:solidFill>
                  <a:srgbClr val="FFC000"/>
                </a:solidFill>
                <a:latin typeface="+mn-lt"/>
              </a:rPr>
              <a:t>doğal fon radyasyonu ile </a:t>
            </a:r>
            <a:r>
              <a:rPr lang="tr-TR" sz="2400" dirty="0" smtClean="0">
                <a:solidFill>
                  <a:srgbClr val="FFC000"/>
                </a:solidFill>
                <a:latin typeface="+mn-lt"/>
              </a:rPr>
              <a:t>karşılaştırılması</a:t>
            </a:r>
            <a:endParaRPr lang="tr-TR" sz="2400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823938" y="523116"/>
            <a:ext cx="1218299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  <a:latin typeface="+mn-lt"/>
              </a:rPr>
              <a:t>ÖNERİ !</a:t>
            </a:r>
            <a:endParaRPr lang="tr-TR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1255324" y="44624"/>
            <a:ext cx="7167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  <a:latin typeface="+mn-lt"/>
              </a:rPr>
              <a:t>RADYASYON RİSKLERİNİ NASIL AÇIKLAYALIM ?</a:t>
            </a:r>
            <a:endParaRPr lang="tr-TR" sz="2800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722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467544" y="1700808"/>
            <a:ext cx="24523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1 </a:t>
            </a:r>
            <a:r>
              <a:rPr lang="tr-TR" dirty="0" err="1" smtClean="0">
                <a:solidFill>
                  <a:schemeClr val="bg1"/>
                </a:solidFill>
              </a:rPr>
              <a:t>Gy</a:t>
            </a:r>
            <a:r>
              <a:rPr lang="tr-TR" dirty="0" smtClean="0">
                <a:solidFill>
                  <a:schemeClr val="bg1"/>
                </a:solidFill>
              </a:rPr>
              <a:t> üzerinde ışınlanmış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Japon </a:t>
            </a:r>
            <a:endParaRPr lang="tr-TR" dirty="0">
              <a:solidFill>
                <a:schemeClr val="bg1"/>
              </a:solidFill>
            </a:endParaRPr>
          </a:p>
          <a:p>
            <a:pPr algn="ctr"/>
            <a:endParaRPr lang="tr-TR" dirty="0" smtClean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2.6 sene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275856" y="1700808"/>
            <a:ext cx="18783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35 Yaşında şişman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Erkek</a:t>
            </a:r>
          </a:p>
          <a:p>
            <a:pPr algn="ctr"/>
            <a:endParaRPr lang="tr-TR" dirty="0">
              <a:solidFill>
                <a:schemeClr val="bg1"/>
              </a:solidFill>
            </a:endParaRP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4 – 10 yıl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156176" y="1765265"/>
            <a:ext cx="18415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Ömür boyu sigara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Tiryakisi doktor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        10 yıl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915816" y="1052736"/>
            <a:ext cx="3537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00CCFF"/>
                </a:solidFill>
              </a:rPr>
              <a:t>Hayattan kayıp edilen yıllar</a:t>
            </a:r>
            <a:endParaRPr lang="tr-TR" sz="2400" dirty="0">
              <a:solidFill>
                <a:srgbClr val="00CCFF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267744" y="3717032"/>
            <a:ext cx="5015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rgbClr val="00CCFF"/>
                </a:solidFill>
              </a:rPr>
              <a:t>Dünyada ortaya çıkabilecek ölüm sayısı</a:t>
            </a:r>
            <a:endParaRPr lang="tr-TR" sz="2400" dirty="0">
              <a:solidFill>
                <a:srgbClr val="00CCFF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843166" y="4725144"/>
            <a:ext cx="71361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Yaşam alanlarındaki	Hava kirliliği		Sigara kullanımı</a:t>
            </a:r>
            <a:endParaRPr lang="tr-TR" dirty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Radon			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99 000			3 200 000		        6 300 000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1331640" y="116632"/>
            <a:ext cx="6773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RADYASYON RİSKLERİNİ NASIL AÇIKLAYALIM ?</a:t>
            </a:r>
            <a:endParaRPr lang="tr-T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68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97768" y="3068960"/>
            <a:ext cx="86947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Tek </a:t>
            </a:r>
            <a:r>
              <a:rPr lang="tr-TR" sz="2000" dirty="0">
                <a:solidFill>
                  <a:schemeClr val="bg1"/>
                </a:solidFill>
              </a:rPr>
              <a:t>film göğüs  incelemesi  (0.05 </a:t>
            </a:r>
            <a:r>
              <a:rPr lang="tr-TR" sz="2000" dirty="0" err="1">
                <a:solidFill>
                  <a:schemeClr val="bg1"/>
                </a:solidFill>
              </a:rPr>
              <a:t>mSv</a:t>
            </a:r>
            <a:r>
              <a:rPr lang="tr-TR" sz="2000" dirty="0">
                <a:solidFill>
                  <a:schemeClr val="bg1"/>
                </a:solidFill>
              </a:rPr>
              <a:t>)		      </a:t>
            </a:r>
            <a:r>
              <a:rPr lang="tr-TR" sz="2000" dirty="0" smtClean="0">
                <a:solidFill>
                  <a:schemeClr val="bg1"/>
                </a:solidFill>
              </a:rPr>
              <a:t>	            </a:t>
            </a:r>
            <a:r>
              <a:rPr lang="tr-TR" sz="2000" dirty="0">
                <a:solidFill>
                  <a:schemeClr val="bg1"/>
                </a:solidFill>
              </a:rPr>
              <a:t>2.5 </a:t>
            </a:r>
          </a:p>
          <a:p>
            <a:r>
              <a:rPr lang="tr-TR" sz="2000" dirty="0">
                <a:solidFill>
                  <a:schemeClr val="bg1"/>
                </a:solidFill>
              </a:rPr>
              <a:t>Beyin BT incelemesi (2 </a:t>
            </a:r>
            <a:r>
              <a:rPr lang="tr-TR" sz="2000" dirty="0" err="1">
                <a:solidFill>
                  <a:schemeClr val="bg1"/>
                </a:solidFill>
              </a:rPr>
              <a:t>mSv</a:t>
            </a:r>
            <a:r>
              <a:rPr lang="tr-TR" sz="2000" dirty="0">
                <a:solidFill>
                  <a:schemeClr val="bg1"/>
                </a:solidFill>
              </a:rPr>
              <a:t>)	                           </a:t>
            </a:r>
            <a:r>
              <a:rPr lang="tr-TR" sz="2000" dirty="0" smtClean="0">
                <a:solidFill>
                  <a:schemeClr val="bg1"/>
                </a:solidFill>
              </a:rPr>
              <a:t>                	      100</a:t>
            </a:r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 err="1">
                <a:solidFill>
                  <a:schemeClr val="bg1"/>
                </a:solidFill>
              </a:rPr>
              <a:t>Pelvis</a:t>
            </a:r>
            <a:r>
              <a:rPr lang="tr-TR" sz="2000" dirty="0">
                <a:solidFill>
                  <a:schemeClr val="bg1"/>
                </a:solidFill>
              </a:rPr>
              <a:t> Tomografisi (10 </a:t>
            </a:r>
            <a:r>
              <a:rPr lang="tr-TR" sz="2000" dirty="0" err="1">
                <a:solidFill>
                  <a:schemeClr val="bg1"/>
                </a:solidFill>
              </a:rPr>
              <a:t>mSv</a:t>
            </a:r>
            <a:r>
              <a:rPr lang="tr-TR" sz="2000" dirty="0">
                <a:solidFill>
                  <a:schemeClr val="bg1"/>
                </a:solidFill>
              </a:rPr>
              <a:t>)		            </a:t>
            </a:r>
            <a:r>
              <a:rPr lang="tr-TR" sz="2000" dirty="0" smtClean="0">
                <a:solidFill>
                  <a:schemeClr val="bg1"/>
                </a:solidFill>
              </a:rPr>
              <a:t>                  	      500</a:t>
            </a:r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Girişimsel İnceleme (50 </a:t>
            </a:r>
            <a:r>
              <a:rPr lang="tr-TR" sz="2000" dirty="0" err="1">
                <a:solidFill>
                  <a:schemeClr val="bg1"/>
                </a:solidFill>
              </a:rPr>
              <a:t>mSv</a:t>
            </a:r>
            <a:r>
              <a:rPr lang="tr-TR" sz="2000" dirty="0">
                <a:solidFill>
                  <a:schemeClr val="bg1"/>
                </a:solidFill>
              </a:rPr>
              <a:t>) 		             </a:t>
            </a:r>
            <a:r>
              <a:rPr lang="tr-TR" sz="2000" dirty="0" smtClean="0">
                <a:solidFill>
                  <a:schemeClr val="bg1"/>
                </a:solidFill>
              </a:rPr>
              <a:t>              	    2500</a:t>
            </a:r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Doğal Background (3mSv)			     </a:t>
            </a:r>
            <a:r>
              <a:rPr lang="tr-TR" sz="2000" dirty="0" smtClean="0">
                <a:solidFill>
                  <a:schemeClr val="bg1"/>
                </a:solidFill>
              </a:rPr>
              <a:t> 	         	        50</a:t>
            </a: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Diğer nedenler				</a:t>
            </a:r>
            <a:r>
              <a:rPr lang="tr-TR" sz="2000" dirty="0" smtClean="0">
                <a:solidFill>
                  <a:schemeClr val="bg1"/>
                </a:solidFill>
              </a:rPr>
              <a:t>            		400 </a:t>
            </a:r>
            <a:r>
              <a:rPr lang="tr-TR" sz="2000" dirty="0">
                <a:solidFill>
                  <a:schemeClr val="bg1"/>
                </a:solidFill>
              </a:rPr>
              <a:t>000</a:t>
            </a:r>
          </a:p>
          <a:p>
            <a:r>
              <a:rPr lang="tr-TR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815714" y="1370168"/>
            <a:ext cx="5108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Radyasyona  </a:t>
            </a:r>
            <a:r>
              <a:rPr lang="tr-TR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bağlı ölüm risklerinin </a:t>
            </a:r>
            <a:endParaRPr lang="tr-TR" sz="20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tr-TR" sz="2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Doğal nedenlere bağlı kanser riskleri ile birlikte </a:t>
            </a:r>
            <a:endParaRPr lang="tr-TR" sz="2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tr-TR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1 / 1 000 000 olarak </a:t>
            </a:r>
            <a:r>
              <a:rPr lang="tr-TR" sz="2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verilmesi</a:t>
            </a:r>
            <a:endParaRPr lang="tr-TR" sz="2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686296" y="904116"/>
            <a:ext cx="1138453" cy="40011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ÖNERİ !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438245" y="109788"/>
            <a:ext cx="67730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RADYASYON RİSKLERİNİ NASIL AÇIKLAYALIM ?</a:t>
            </a:r>
            <a:endParaRPr lang="tr-T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73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5" name="1 Metin kutusu"/>
          <p:cNvSpPr txBox="1">
            <a:spLocks noChangeArrowheads="1"/>
          </p:cNvSpPr>
          <p:nvPr/>
        </p:nvSpPr>
        <p:spPr bwMode="auto">
          <a:xfrm>
            <a:off x="2128838" y="714375"/>
            <a:ext cx="45545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3200">
                <a:solidFill>
                  <a:srgbClr val="FFFF00"/>
                </a:solidFill>
                <a:latin typeface="Calibri" pitchFamily="34" charset="0"/>
              </a:rPr>
              <a:t>YAŞAMIN DİĞER RİSKLERİ</a:t>
            </a:r>
          </a:p>
          <a:p>
            <a:pPr algn="ctr"/>
            <a:r>
              <a:rPr lang="tr-TR" sz="3200">
                <a:solidFill>
                  <a:srgbClr val="FFFF00"/>
                </a:solidFill>
                <a:latin typeface="Calibri" pitchFamily="34" charset="0"/>
              </a:rPr>
              <a:t>(Milyonda bir ölüm)</a:t>
            </a:r>
          </a:p>
        </p:txBody>
      </p:sp>
      <p:sp>
        <p:nvSpPr>
          <p:cNvPr id="154626" name="2 Metin kutusu"/>
          <p:cNvSpPr txBox="1">
            <a:spLocks noChangeArrowheads="1"/>
          </p:cNvSpPr>
          <p:nvPr/>
        </p:nvSpPr>
        <p:spPr bwMode="auto">
          <a:xfrm>
            <a:off x="1714500" y="2057400"/>
            <a:ext cx="561814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40 Yemek kaşığı </a:t>
            </a:r>
            <a:r>
              <a:rPr lang="tr-TR" sz="2400" dirty="0" err="1">
                <a:solidFill>
                  <a:schemeClr val="bg1"/>
                </a:solidFill>
                <a:latin typeface="Calibri" pitchFamily="34" charset="0"/>
              </a:rPr>
              <a:t>tereyağ</a:t>
            </a: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100 adet kömürde pişmiş biftek</a:t>
            </a:r>
          </a:p>
          <a:p>
            <a:pPr>
              <a:buFont typeface="Arial" charset="0"/>
              <a:buChar char="•"/>
            </a:pP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1.5 tane sigara içmek</a:t>
            </a:r>
          </a:p>
          <a:p>
            <a:pPr>
              <a:buFont typeface="Arial" charset="0"/>
              <a:buChar char="•"/>
            </a:pP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Araba ile </a:t>
            </a:r>
            <a:r>
              <a:rPr lang="tr-TR" sz="2400" dirty="0" smtClean="0">
                <a:solidFill>
                  <a:schemeClr val="bg1"/>
                </a:solidFill>
                <a:latin typeface="Calibri" pitchFamily="34" charset="0"/>
              </a:rPr>
              <a:t>480 km 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yapmak</a:t>
            </a:r>
          </a:p>
          <a:p>
            <a:pPr>
              <a:buFont typeface="Arial" charset="0"/>
              <a:buChar char="•"/>
            </a:pP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Uçak ile </a:t>
            </a:r>
            <a:r>
              <a:rPr lang="tr-TR" sz="2400" dirty="0" smtClean="0">
                <a:solidFill>
                  <a:schemeClr val="bg1"/>
                </a:solidFill>
                <a:latin typeface="Calibri" pitchFamily="34" charset="0"/>
              </a:rPr>
              <a:t>1800 km 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seyahat etmek</a:t>
            </a:r>
          </a:p>
          <a:p>
            <a:pPr>
              <a:buFont typeface="Arial" charset="0"/>
              <a:buChar char="•"/>
            </a:pP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0.02 </a:t>
            </a:r>
            <a:r>
              <a:rPr lang="tr-TR" sz="2400" dirty="0" err="1">
                <a:solidFill>
                  <a:schemeClr val="bg1"/>
                </a:solidFill>
                <a:latin typeface="Calibri" pitchFamily="34" charset="0"/>
              </a:rPr>
              <a:t>mSv</a:t>
            </a:r>
            <a:r>
              <a:rPr lang="tr-TR" sz="2400" dirty="0">
                <a:solidFill>
                  <a:schemeClr val="bg1"/>
                </a:solidFill>
                <a:latin typeface="Calibri" pitchFamily="34" charset="0"/>
              </a:rPr>
              <a:t> radyasyon dozuna maruz kalmak </a:t>
            </a:r>
          </a:p>
          <a:p>
            <a:pPr>
              <a:buFont typeface="Arial" charset="0"/>
              <a:buChar char="•"/>
            </a:pPr>
            <a:endParaRPr lang="tr-TR" sz="2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49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320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BİR  İNSANIN HAYATINDAN KAYBOLAN GÜN SAYISI</a:t>
            </a:r>
            <a:endParaRPr lang="en-US" sz="3200" dirty="0">
              <a:solidFill>
                <a:srgbClr val="FFFF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5650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+mj-lt"/>
              </a:rPr>
              <a:t>G</a:t>
            </a:r>
            <a:r>
              <a:rPr lang="tr-TR" sz="2400" dirty="0">
                <a:solidFill>
                  <a:schemeClr val="bg1"/>
                </a:solidFill>
                <a:latin typeface="+mj-lt"/>
              </a:rPr>
              <a:t>ü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nde</a:t>
            </a:r>
            <a:r>
              <a:rPr lang="en-US" sz="2400" dirty="0">
                <a:solidFill>
                  <a:schemeClr val="bg1"/>
                </a:solidFill>
                <a:latin typeface="+mj-lt"/>
              </a:rPr>
              <a:t>  20 </a:t>
            </a:r>
            <a:r>
              <a:rPr lang="en-US" sz="2400" dirty="0" err="1">
                <a:solidFill>
                  <a:schemeClr val="bg1"/>
                </a:solidFill>
                <a:latin typeface="+mj-lt"/>
              </a:rPr>
              <a:t>sigara</a:t>
            </a:r>
            <a:r>
              <a:rPr lang="tr-TR" sz="2400" dirty="0">
                <a:solidFill>
                  <a:schemeClr val="bg1"/>
                </a:solidFill>
                <a:latin typeface="+mj-lt"/>
              </a:rPr>
              <a:t>        	 	             6 sene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+mj-lt"/>
              </a:rPr>
              <a:t>% 15 (şişmanlık) 		         	            2 yıl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Otomobil kazaları		                         </a:t>
            </a:r>
            <a:r>
              <a:rPr lang="de-DE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20</a:t>
            </a:r>
            <a:r>
              <a:rPr lang="tr-TR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7 </a:t>
            </a:r>
            <a:r>
              <a:rPr lang="de-DE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gün</a:t>
            </a:r>
            <a:endParaRPr lang="de-DE" sz="2400" dirty="0">
              <a:solidFill>
                <a:schemeClr val="accent4">
                  <a:lumMod val="60000"/>
                  <a:lumOff val="40000"/>
                </a:schemeClr>
              </a:solidFill>
              <a:latin typeface="+mj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de-DE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Ev</a:t>
            </a:r>
            <a:r>
              <a:rPr lang="de-DE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de-DE" sz="240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ka</a:t>
            </a:r>
            <a:r>
              <a:rPr lang="tr-TR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z</a:t>
            </a:r>
            <a:r>
              <a:rPr lang="de-DE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al</a:t>
            </a:r>
            <a:r>
              <a:rPr lang="tr-TR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arı 			                           95  gün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+mj-lt"/>
              </a:rPr>
              <a:t>Radyasyonla çalışan (10  </a:t>
            </a:r>
            <a:r>
              <a:rPr lang="tr-TR" sz="2400" dirty="0" err="1">
                <a:solidFill>
                  <a:schemeClr val="bg1"/>
                </a:solidFill>
                <a:latin typeface="+mj-lt"/>
              </a:rPr>
              <a:t>mSv</a:t>
            </a:r>
            <a:r>
              <a:rPr lang="tr-TR" sz="2400" dirty="0">
                <a:solidFill>
                  <a:schemeClr val="bg1"/>
                </a:solidFill>
                <a:latin typeface="+mj-lt"/>
              </a:rPr>
              <a:t>)                     51   gün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+mj-lt"/>
              </a:rPr>
              <a:t>Doğal Radyasyon (1- 3 </a:t>
            </a:r>
            <a:r>
              <a:rPr lang="tr-TR" sz="2400" dirty="0" err="1">
                <a:solidFill>
                  <a:schemeClr val="bg1"/>
                </a:solidFill>
                <a:latin typeface="+mj-lt"/>
              </a:rPr>
              <a:t>mSv</a:t>
            </a:r>
            <a:r>
              <a:rPr lang="tr-TR" sz="2400" dirty="0">
                <a:solidFill>
                  <a:schemeClr val="bg1"/>
                </a:solidFill>
                <a:latin typeface="+mj-lt"/>
              </a:rPr>
              <a:t>/y)                       8   gün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2400" dirty="0" smtClean="0">
                <a:solidFill>
                  <a:schemeClr val="bg1"/>
                </a:solidFill>
                <a:latin typeface="+mj-lt"/>
              </a:rPr>
              <a:t>30 </a:t>
            </a:r>
            <a:r>
              <a:rPr lang="tr-TR" sz="2400" dirty="0">
                <a:solidFill>
                  <a:schemeClr val="bg1"/>
                </a:solidFill>
                <a:latin typeface="+mj-lt"/>
              </a:rPr>
              <a:t>yıl 10 </a:t>
            </a:r>
            <a:r>
              <a:rPr lang="tr-TR" sz="2400" dirty="0" err="1">
                <a:solidFill>
                  <a:schemeClr val="bg1"/>
                </a:solidFill>
                <a:latin typeface="+mj-lt"/>
              </a:rPr>
              <a:t>mSv</a:t>
            </a:r>
            <a:r>
              <a:rPr lang="tr-TR" sz="2400" dirty="0">
                <a:solidFill>
                  <a:schemeClr val="bg1"/>
                </a:solidFill>
                <a:latin typeface="+mj-lt"/>
              </a:rPr>
              <a:t> /y			            30  gün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+mj-lt"/>
              </a:rPr>
              <a:t>Çernobil - Çay  ( 1mSv) 		          0.01 gün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tr-TR" sz="2400" dirty="0">
                <a:solidFill>
                  <a:schemeClr val="bg1"/>
                </a:solidFill>
                <a:latin typeface="+mj-lt"/>
              </a:rPr>
              <a:t>Reaktörden salınan radyasyon                 0.02  gün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r-TR" sz="2400" dirty="0">
              <a:solidFill>
                <a:schemeClr val="bg1"/>
              </a:solidFill>
              <a:latin typeface="+mj-lt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41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680" y="2822782"/>
            <a:ext cx="9124692" cy="618308"/>
          </a:xfrm>
          <a:prstGeom prst="rect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686" y="4082024"/>
            <a:ext cx="893245" cy="636889"/>
          </a:xfrm>
          <a:prstGeom prst="rect">
            <a:avLst/>
          </a:prstGeom>
        </p:spPr>
      </p:pic>
      <p:grpSp>
        <p:nvGrpSpPr>
          <p:cNvPr id="6" name="Grup 5"/>
          <p:cNvGrpSpPr/>
          <p:nvPr/>
        </p:nvGrpSpPr>
        <p:grpSpPr>
          <a:xfrm>
            <a:off x="4624004" y="4010772"/>
            <a:ext cx="1409014" cy="914629"/>
            <a:chOff x="2463153" y="3964283"/>
            <a:chExt cx="4249392" cy="2668103"/>
          </a:xfrm>
        </p:grpSpPr>
        <p:pic>
          <p:nvPicPr>
            <p:cNvPr id="7" name="Resim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63153" y="3964283"/>
              <a:ext cx="4237534" cy="2664938"/>
            </a:xfrm>
            <a:prstGeom prst="rect">
              <a:avLst/>
            </a:prstGeom>
          </p:spPr>
        </p:pic>
        <p:sp>
          <p:nvSpPr>
            <p:cNvPr id="8" name="Dikdörtgen 7"/>
            <p:cNvSpPr/>
            <p:nvPr/>
          </p:nvSpPr>
          <p:spPr>
            <a:xfrm>
              <a:off x="2463153" y="6414672"/>
              <a:ext cx="4249392" cy="217714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038" y="4058939"/>
            <a:ext cx="587565" cy="628180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35" y="3939153"/>
            <a:ext cx="851139" cy="893890"/>
          </a:xfrm>
          <a:prstGeom prst="rect">
            <a:avLst/>
          </a:prstGeom>
        </p:spPr>
      </p:pic>
      <p:sp>
        <p:nvSpPr>
          <p:cNvPr id="11" name="Sağ Ayraç 10"/>
          <p:cNvSpPr/>
          <p:nvPr/>
        </p:nvSpPr>
        <p:spPr>
          <a:xfrm rot="5400000">
            <a:off x="623910" y="2912464"/>
            <a:ext cx="271790" cy="1450464"/>
          </a:xfrm>
          <a:prstGeom prst="rightBrace">
            <a:avLst/>
          </a:prstGeom>
          <a:ln w="28575">
            <a:solidFill>
              <a:srgbClr val="FF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Picture 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9724" y="4147940"/>
            <a:ext cx="687090" cy="6342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3" name="Sağ Ayraç 12"/>
          <p:cNvSpPr/>
          <p:nvPr/>
        </p:nvSpPr>
        <p:spPr>
          <a:xfrm rot="5400000">
            <a:off x="2342781" y="2822118"/>
            <a:ext cx="295501" cy="1654868"/>
          </a:xfrm>
          <a:prstGeom prst="rightBrace">
            <a:avLst/>
          </a:prstGeom>
          <a:ln w="28575">
            <a:solidFill>
              <a:srgbClr val="FF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764" y="4988922"/>
            <a:ext cx="738602" cy="621029"/>
          </a:xfrm>
          <a:prstGeom prst="rect">
            <a:avLst/>
          </a:prstGeom>
        </p:spPr>
      </p:pic>
      <p:sp>
        <p:nvSpPr>
          <p:cNvPr id="15" name="Metin kutusu 14"/>
          <p:cNvSpPr txBox="1"/>
          <p:nvPr/>
        </p:nvSpPr>
        <p:spPr>
          <a:xfrm>
            <a:off x="3970935" y="296825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4832672" y="2977761"/>
            <a:ext cx="84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10-100</a:t>
            </a:r>
            <a:endParaRPr lang="tr-TR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5907425" y="2964222"/>
            <a:ext cx="1648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10 000-100 000</a:t>
            </a:r>
            <a:endParaRPr lang="tr-TR" dirty="0"/>
          </a:p>
        </p:txBody>
      </p:sp>
      <p:sp>
        <p:nvSpPr>
          <p:cNvPr id="18" name="Sağ Ayraç 17"/>
          <p:cNvSpPr/>
          <p:nvPr/>
        </p:nvSpPr>
        <p:spPr>
          <a:xfrm rot="5400000">
            <a:off x="6525518" y="2964078"/>
            <a:ext cx="295502" cy="1370948"/>
          </a:xfrm>
          <a:prstGeom prst="rightBrace">
            <a:avLst/>
          </a:prstGeom>
          <a:ln w="28575">
            <a:solidFill>
              <a:srgbClr val="FF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Metin kutusu 18"/>
          <p:cNvSpPr txBox="1"/>
          <p:nvPr/>
        </p:nvSpPr>
        <p:spPr>
          <a:xfrm>
            <a:off x="1655299" y="2977761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0.000001 – 0.001</a:t>
            </a:r>
            <a:endParaRPr lang="tr-TR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35729" y="2987495"/>
            <a:ext cx="1465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0.000000001 </a:t>
            </a:r>
            <a:endParaRPr lang="tr-TR" dirty="0"/>
          </a:p>
        </p:txBody>
      </p:sp>
      <p:sp>
        <p:nvSpPr>
          <p:cNvPr id="21" name="Aşağı Ok 20"/>
          <p:cNvSpPr/>
          <p:nvPr/>
        </p:nvSpPr>
        <p:spPr>
          <a:xfrm>
            <a:off x="4074855" y="4233416"/>
            <a:ext cx="158332" cy="726030"/>
          </a:xfrm>
          <a:prstGeom prst="down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Sağ Ayraç 21"/>
          <p:cNvSpPr/>
          <p:nvPr/>
        </p:nvSpPr>
        <p:spPr>
          <a:xfrm rot="5400000">
            <a:off x="5127471" y="3208374"/>
            <a:ext cx="252069" cy="838923"/>
          </a:xfrm>
          <a:prstGeom prst="rightBrace">
            <a:avLst/>
          </a:prstGeom>
          <a:ln w="28575">
            <a:solidFill>
              <a:srgbClr val="FF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3" name="Resim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730" y="4018762"/>
            <a:ext cx="865728" cy="763415"/>
          </a:xfrm>
          <a:prstGeom prst="rect">
            <a:avLst/>
          </a:prstGeom>
        </p:spPr>
      </p:pic>
      <p:sp>
        <p:nvSpPr>
          <p:cNvPr id="24" name="Metin kutusu 23"/>
          <p:cNvSpPr txBox="1"/>
          <p:nvPr/>
        </p:nvSpPr>
        <p:spPr>
          <a:xfrm>
            <a:off x="7615816" y="2917448"/>
            <a:ext cx="1513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1 000 000 000</a:t>
            </a:r>
            <a:endParaRPr lang="tr-TR" dirty="0"/>
          </a:p>
        </p:txBody>
      </p:sp>
      <p:sp>
        <p:nvSpPr>
          <p:cNvPr id="25" name="Metin kutusu 24"/>
          <p:cNvSpPr txBox="1">
            <a:spLocks noChangeArrowheads="1"/>
          </p:cNvSpPr>
          <p:nvPr/>
        </p:nvSpPr>
        <p:spPr bwMode="auto">
          <a:xfrm>
            <a:off x="2068747" y="200070"/>
            <a:ext cx="55883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00" dirty="0">
                <a:solidFill>
                  <a:srgbClr val="FFFF00"/>
                </a:solidFill>
              </a:rPr>
              <a:t>ELETROMAĞNETİK SPEKTRUM</a:t>
            </a:r>
          </a:p>
        </p:txBody>
      </p:sp>
      <p:sp>
        <p:nvSpPr>
          <p:cNvPr id="26" name="Sağ Ayraç 25"/>
          <p:cNvSpPr/>
          <p:nvPr/>
        </p:nvSpPr>
        <p:spPr>
          <a:xfrm rot="5400000">
            <a:off x="8276066" y="2957532"/>
            <a:ext cx="193056" cy="1281594"/>
          </a:xfrm>
          <a:prstGeom prst="rightBrace">
            <a:avLst/>
          </a:prstGeom>
          <a:ln w="28575">
            <a:solidFill>
              <a:srgbClr val="FF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Metin kutusu 26"/>
          <p:cNvSpPr txBox="1"/>
          <p:nvPr/>
        </p:nvSpPr>
        <p:spPr>
          <a:xfrm>
            <a:off x="306194" y="1888088"/>
            <a:ext cx="1078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Radyo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Dalgaları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1913424" y="1872292"/>
            <a:ext cx="949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Mikro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Dalgalar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3722386" y="1879874"/>
            <a:ext cx="978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Görünür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Işık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4765980" y="2429259"/>
            <a:ext cx="463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UV</a:t>
            </a:r>
          </a:p>
        </p:txBody>
      </p:sp>
      <p:sp>
        <p:nvSpPr>
          <p:cNvPr id="31" name="Metin kutusu 30"/>
          <p:cNvSpPr txBox="1"/>
          <p:nvPr/>
        </p:nvSpPr>
        <p:spPr>
          <a:xfrm>
            <a:off x="6234437" y="2157945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X-Işınları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2" name="Metin kutusu 31"/>
          <p:cNvSpPr txBox="1"/>
          <p:nvPr/>
        </p:nvSpPr>
        <p:spPr>
          <a:xfrm>
            <a:off x="7605633" y="2133384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Gama Işınları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33" name="Resim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829" y="4870850"/>
            <a:ext cx="726700" cy="756429"/>
          </a:xfrm>
          <a:prstGeom prst="rect">
            <a:avLst/>
          </a:prstGeom>
        </p:spPr>
      </p:pic>
      <p:sp>
        <p:nvSpPr>
          <p:cNvPr id="34" name="Metin kutusu 33"/>
          <p:cNvSpPr txBox="1"/>
          <p:nvPr/>
        </p:nvSpPr>
        <p:spPr>
          <a:xfrm>
            <a:off x="3340030" y="1142243"/>
            <a:ext cx="1469650" cy="40011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Enerji </a:t>
            </a:r>
            <a:r>
              <a:rPr lang="tr-TR" dirty="0" smtClean="0">
                <a:solidFill>
                  <a:schemeClr val="bg1"/>
                </a:solidFill>
              </a:rPr>
              <a:t>aralığı</a:t>
            </a:r>
            <a:endParaRPr lang="tr-TR" sz="2000" dirty="0">
              <a:solidFill>
                <a:schemeClr val="bg1"/>
              </a:solidFill>
            </a:endParaRPr>
          </a:p>
        </p:txBody>
      </p:sp>
      <p:grpSp>
        <p:nvGrpSpPr>
          <p:cNvPr id="35" name="Grup 34"/>
          <p:cNvGrpSpPr/>
          <p:nvPr/>
        </p:nvGrpSpPr>
        <p:grpSpPr>
          <a:xfrm>
            <a:off x="3695168" y="5362935"/>
            <a:ext cx="853219" cy="803564"/>
            <a:chOff x="3940454" y="2916164"/>
            <a:chExt cx="1973543" cy="1738964"/>
          </a:xfrm>
        </p:grpSpPr>
        <p:sp>
          <p:nvSpPr>
            <p:cNvPr id="36" name="Şimşek İşareti 35"/>
            <p:cNvSpPr/>
            <p:nvPr/>
          </p:nvSpPr>
          <p:spPr>
            <a:xfrm rot="10484206" flipV="1">
              <a:off x="4007666" y="4019959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Şimşek İşareti 36"/>
            <p:cNvSpPr/>
            <p:nvPr/>
          </p:nvSpPr>
          <p:spPr>
            <a:xfrm rot="2647438" flipV="1">
              <a:off x="5058088" y="4023634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Şimşek İşareti 37"/>
            <p:cNvSpPr/>
            <p:nvPr/>
          </p:nvSpPr>
          <p:spPr>
            <a:xfrm rot="17202408">
              <a:off x="5060917" y="3353175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Şimşek İşareti 38"/>
            <p:cNvSpPr/>
            <p:nvPr/>
          </p:nvSpPr>
          <p:spPr>
            <a:xfrm rot="18952562">
              <a:off x="5073860" y="3665905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Şimşek İşareti 39"/>
            <p:cNvSpPr/>
            <p:nvPr/>
          </p:nvSpPr>
          <p:spPr>
            <a:xfrm rot="4397592" flipH="1">
              <a:off x="4029628" y="3353174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Şimşek İşareti 40"/>
            <p:cNvSpPr/>
            <p:nvPr/>
          </p:nvSpPr>
          <p:spPr>
            <a:xfrm rot="2647438" flipH="1">
              <a:off x="3940454" y="3673764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Şimşek İşareti 41"/>
            <p:cNvSpPr/>
            <p:nvPr/>
          </p:nvSpPr>
          <p:spPr>
            <a:xfrm rot="15900913">
              <a:off x="4773277" y="3240120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Şimşek İşareti 42"/>
            <p:cNvSpPr/>
            <p:nvPr/>
          </p:nvSpPr>
          <p:spPr>
            <a:xfrm rot="5400000" flipH="1">
              <a:off x="4370723" y="3191337"/>
              <a:ext cx="840137" cy="289791"/>
            </a:xfrm>
            <a:prstGeom prst="lightningBol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Blok Yay 43"/>
            <p:cNvSpPr/>
            <p:nvPr/>
          </p:nvSpPr>
          <p:spPr>
            <a:xfrm rot="10800000">
              <a:off x="4868647" y="4564997"/>
              <a:ext cx="158142" cy="90131"/>
            </a:xfrm>
            <a:prstGeom prst="blockArc">
              <a:avLst/>
            </a:prstGeom>
            <a:solidFill>
              <a:schemeClr val="bg1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>
                <a:solidFill>
                  <a:schemeClr val="tx1"/>
                </a:solidFill>
              </a:endParaRPr>
            </a:p>
          </p:txBody>
        </p:sp>
        <p:sp>
          <p:nvSpPr>
            <p:cNvPr id="45" name="Serbest Form 44"/>
            <p:cNvSpPr/>
            <p:nvPr/>
          </p:nvSpPr>
          <p:spPr>
            <a:xfrm>
              <a:off x="4521572" y="3432397"/>
              <a:ext cx="840137" cy="1078180"/>
            </a:xfrm>
            <a:custGeom>
              <a:avLst/>
              <a:gdLst>
                <a:gd name="connsiteX0" fmla="*/ 782541 w 2376238"/>
                <a:gd name="connsiteY0" fmla="*/ 2883386 h 2945716"/>
                <a:gd name="connsiteX1" fmla="*/ 747707 w 2376238"/>
                <a:gd name="connsiteY1" fmla="*/ 2447958 h 2945716"/>
                <a:gd name="connsiteX2" fmla="*/ 416781 w 2376238"/>
                <a:gd name="connsiteY2" fmla="*/ 1968986 h 2945716"/>
                <a:gd name="connsiteX3" fmla="*/ 68438 w 2376238"/>
                <a:gd name="connsiteY3" fmla="*/ 1533558 h 2945716"/>
                <a:gd name="connsiteX4" fmla="*/ 7478 w 2376238"/>
                <a:gd name="connsiteY4" fmla="*/ 906540 h 2945716"/>
                <a:gd name="connsiteX5" fmla="*/ 172941 w 2376238"/>
                <a:gd name="connsiteY5" fmla="*/ 532072 h 2945716"/>
                <a:gd name="connsiteX6" fmla="*/ 599661 w 2376238"/>
                <a:gd name="connsiteY6" fmla="*/ 148895 h 2945716"/>
                <a:gd name="connsiteX7" fmla="*/ 956712 w 2376238"/>
                <a:gd name="connsiteY7" fmla="*/ 26975 h 2945716"/>
                <a:gd name="connsiteX8" fmla="*/ 1157010 w 2376238"/>
                <a:gd name="connsiteY8" fmla="*/ 9558 h 2945716"/>
                <a:gd name="connsiteX9" fmla="*/ 1426975 w 2376238"/>
                <a:gd name="connsiteY9" fmla="*/ 26975 h 2945716"/>
                <a:gd name="connsiteX10" fmla="*/ 1940781 w 2376238"/>
                <a:gd name="connsiteY10" fmla="*/ 296940 h 2945716"/>
                <a:gd name="connsiteX11" fmla="*/ 2262998 w 2376238"/>
                <a:gd name="connsiteY11" fmla="*/ 627866 h 2945716"/>
                <a:gd name="connsiteX12" fmla="*/ 2376210 w 2376238"/>
                <a:gd name="connsiteY12" fmla="*/ 1072003 h 2945716"/>
                <a:gd name="connsiteX13" fmla="*/ 2271707 w 2376238"/>
                <a:gd name="connsiteY13" fmla="*/ 1481306 h 2945716"/>
                <a:gd name="connsiteX14" fmla="*/ 2071410 w 2376238"/>
                <a:gd name="connsiteY14" fmla="*/ 1855775 h 2945716"/>
                <a:gd name="connsiteX15" fmla="*/ 1688232 w 2376238"/>
                <a:gd name="connsiteY15" fmla="*/ 2378289 h 2945716"/>
                <a:gd name="connsiteX16" fmla="*/ 1635981 w 2376238"/>
                <a:gd name="connsiteY16" fmla="*/ 2770175 h 2945716"/>
                <a:gd name="connsiteX17" fmla="*/ 1635981 w 2376238"/>
                <a:gd name="connsiteY17" fmla="*/ 2900803 h 2945716"/>
                <a:gd name="connsiteX18" fmla="*/ 1244095 w 2376238"/>
                <a:gd name="connsiteY18" fmla="*/ 2944346 h 2945716"/>
                <a:gd name="connsiteX19" fmla="*/ 799958 w 2376238"/>
                <a:gd name="connsiteY19" fmla="*/ 2935638 h 2945716"/>
                <a:gd name="connsiteX20" fmla="*/ 782541 w 2376238"/>
                <a:gd name="connsiteY20" fmla="*/ 2883386 h 294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376238" h="2945716">
                  <a:moveTo>
                    <a:pt x="782541" y="2883386"/>
                  </a:moveTo>
                  <a:cubicBezTo>
                    <a:pt x="773833" y="2802106"/>
                    <a:pt x="808667" y="2600358"/>
                    <a:pt x="747707" y="2447958"/>
                  </a:cubicBezTo>
                  <a:cubicBezTo>
                    <a:pt x="686747" y="2295558"/>
                    <a:pt x="529992" y="2121386"/>
                    <a:pt x="416781" y="1968986"/>
                  </a:cubicBezTo>
                  <a:cubicBezTo>
                    <a:pt x="303569" y="1816586"/>
                    <a:pt x="136655" y="1710632"/>
                    <a:pt x="68438" y="1533558"/>
                  </a:cubicBezTo>
                  <a:cubicBezTo>
                    <a:pt x="221" y="1356484"/>
                    <a:pt x="-9939" y="1073454"/>
                    <a:pt x="7478" y="906540"/>
                  </a:cubicBezTo>
                  <a:cubicBezTo>
                    <a:pt x="24895" y="739626"/>
                    <a:pt x="74244" y="658346"/>
                    <a:pt x="172941" y="532072"/>
                  </a:cubicBezTo>
                  <a:cubicBezTo>
                    <a:pt x="271638" y="405798"/>
                    <a:pt x="469032" y="233078"/>
                    <a:pt x="599661" y="148895"/>
                  </a:cubicBezTo>
                  <a:cubicBezTo>
                    <a:pt x="730289" y="64712"/>
                    <a:pt x="863821" y="50198"/>
                    <a:pt x="956712" y="26975"/>
                  </a:cubicBezTo>
                  <a:cubicBezTo>
                    <a:pt x="1049603" y="3752"/>
                    <a:pt x="1078633" y="9558"/>
                    <a:pt x="1157010" y="9558"/>
                  </a:cubicBezTo>
                  <a:cubicBezTo>
                    <a:pt x="1235387" y="9558"/>
                    <a:pt x="1296347" y="-20922"/>
                    <a:pt x="1426975" y="26975"/>
                  </a:cubicBezTo>
                  <a:cubicBezTo>
                    <a:pt x="1557604" y="74872"/>
                    <a:pt x="1801444" y="196792"/>
                    <a:pt x="1940781" y="296940"/>
                  </a:cubicBezTo>
                  <a:cubicBezTo>
                    <a:pt x="2080118" y="397088"/>
                    <a:pt x="2190426" y="498689"/>
                    <a:pt x="2262998" y="627866"/>
                  </a:cubicBezTo>
                  <a:cubicBezTo>
                    <a:pt x="2335570" y="757043"/>
                    <a:pt x="2374759" y="929763"/>
                    <a:pt x="2376210" y="1072003"/>
                  </a:cubicBezTo>
                  <a:cubicBezTo>
                    <a:pt x="2377662" y="1214243"/>
                    <a:pt x="2322507" y="1350677"/>
                    <a:pt x="2271707" y="1481306"/>
                  </a:cubicBezTo>
                  <a:cubicBezTo>
                    <a:pt x="2220907" y="1611935"/>
                    <a:pt x="2168656" y="1706278"/>
                    <a:pt x="2071410" y="1855775"/>
                  </a:cubicBezTo>
                  <a:cubicBezTo>
                    <a:pt x="1974164" y="2005272"/>
                    <a:pt x="1760803" y="2225889"/>
                    <a:pt x="1688232" y="2378289"/>
                  </a:cubicBezTo>
                  <a:cubicBezTo>
                    <a:pt x="1615661" y="2530689"/>
                    <a:pt x="1644689" y="2683089"/>
                    <a:pt x="1635981" y="2770175"/>
                  </a:cubicBezTo>
                  <a:cubicBezTo>
                    <a:pt x="1627273" y="2857261"/>
                    <a:pt x="1701295" y="2871775"/>
                    <a:pt x="1635981" y="2900803"/>
                  </a:cubicBezTo>
                  <a:cubicBezTo>
                    <a:pt x="1570667" y="2929831"/>
                    <a:pt x="1383432" y="2938540"/>
                    <a:pt x="1244095" y="2944346"/>
                  </a:cubicBezTo>
                  <a:cubicBezTo>
                    <a:pt x="1104758" y="2950152"/>
                    <a:pt x="799958" y="2935638"/>
                    <a:pt x="799958" y="2935638"/>
                  </a:cubicBezTo>
                  <a:cubicBezTo>
                    <a:pt x="725935" y="2932735"/>
                    <a:pt x="791249" y="2964666"/>
                    <a:pt x="782541" y="288338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46" name="Grup 45"/>
            <p:cNvGrpSpPr/>
            <p:nvPr/>
          </p:nvGrpSpPr>
          <p:grpSpPr>
            <a:xfrm>
              <a:off x="4781533" y="4447507"/>
              <a:ext cx="350574" cy="160594"/>
              <a:chOff x="2031406" y="4087289"/>
              <a:chExt cx="350574" cy="160594"/>
            </a:xfrm>
            <a:solidFill>
              <a:schemeClr val="bg1"/>
            </a:solidFill>
          </p:grpSpPr>
          <p:sp>
            <p:nvSpPr>
              <p:cNvPr id="49" name="Akış Çizelgesi: Öteki İşlem 48"/>
              <p:cNvSpPr/>
              <p:nvPr/>
            </p:nvSpPr>
            <p:spPr>
              <a:xfrm>
                <a:off x="2031406" y="4087289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0" name="Akış Çizelgesi: Öteki İşlem 49"/>
              <p:cNvSpPr/>
              <p:nvPr/>
            </p:nvSpPr>
            <p:spPr>
              <a:xfrm>
                <a:off x="2033856" y="4127858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1" name="Akış Çizelgesi: Öteki İşlem 50"/>
              <p:cNvSpPr/>
              <p:nvPr/>
            </p:nvSpPr>
            <p:spPr>
              <a:xfrm>
                <a:off x="2033857" y="4168424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52" name="Akış Çizelgesi: Öteki İşlem 51"/>
              <p:cNvSpPr/>
              <p:nvPr/>
            </p:nvSpPr>
            <p:spPr>
              <a:xfrm>
                <a:off x="2036307" y="4208993"/>
                <a:ext cx="345673" cy="38890"/>
              </a:xfrm>
              <a:prstGeom prst="flowChartAlternateProcess">
                <a:avLst/>
              </a:prstGeom>
              <a:grpFill/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47" name="Akış Çizelgesi: Öteki İşlem 46"/>
            <p:cNvSpPr/>
            <p:nvPr/>
          </p:nvSpPr>
          <p:spPr>
            <a:xfrm>
              <a:off x="4878445" y="4196362"/>
              <a:ext cx="151850" cy="251614"/>
            </a:xfrm>
            <a:prstGeom prst="flowChartAlternateProcess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8" name="Serbest Form 47"/>
            <p:cNvSpPr/>
            <p:nvPr/>
          </p:nvSpPr>
          <p:spPr>
            <a:xfrm>
              <a:off x="4781484" y="3733334"/>
              <a:ext cx="355572" cy="463997"/>
            </a:xfrm>
            <a:custGeom>
              <a:avLst/>
              <a:gdLst>
                <a:gd name="connsiteX0" fmla="*/ 285816 w 1005697"/>
                <a:gd name="connsiteY0" fmla="*/ 1267696 h 1267696"/>
                <a:gd name="connsiteX1" fmla="*/ 1798 w 1005697"/>
                <a:gd name="connsiteY1" fmla="*/ 180114 h 1267696"/>
                <a:gd name="connsiteX2" fmla="*/ 168052 w 1005697"/>
                <a:gd name="connsiteY2" fmla="*/ 187042 h 1267696"/>
                <a:gd name="connsiteX3" fmla="*/ 237325 w 1005697"/>
                <a:gd name="connsiteY3" fmla="*/ 13860 h 1267696"/>
                <a:gd name="connsiteX4" fmla="*/ 362016 w 1005697"/>
                <a:gd name="connsiteY4" fmla="*/ 187042 h 1267696"/>
                <a:gd name="connsiteX5" fmla="*/ 472852 w 1005697"/>
                <a:gd name="connsiteY5" fmla="*/ 5 h 1267696"/>
                <a:gd name="connsiteX6" fmla="*/ 611398 w 1005697"/>
                <a:gd name="connsiteY6" fmla="*/ 193969 h 1267696"/>
                <a:gd name="connsiteX7" fmla="*/ 694525 w 1005697"/>
                <a:gd name="connsiteY7" fmla="*/ 13860 h 1267696"/>
                <a:gd name="connsiteX8" fmla="*/ 812289 w 1005697"/>
                <a:gd name="connsiteY8" fmla="*/ 228605 h 1267696"/>
                <a:gd name="connsiteX9" fmla="*/ 930052 w 1005697"/>
                <a:gd name="connsiteY9" fmla="*/ 103914 h 1267696"/>
                <a:gd name="connsiteX10" fmla="*/ 992398 w 1005697"/>
                <a:gd name="connsiteY10" fmla="*/ 270169 h 1267696"/>
                <a:gd name="connsiteX11" fmla="*/ 666816 w 1005697"/>
                <a:gd name="connsiteY11" fmla="*/ 1267696 h 1267696"/>
                <a:gd name="connsiteX12" fmla="*/ 666816 w 1005697"/>
                <a:gd name="connsiteY12" fmla="*/ 1267696 h 1267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05697" h="1267696">
                  <a:moveTo>
                    <a:pt x="285816" y="1267696"/>
                  </a:moveTo>
                  <a:cubicBezTo>
                    <a:pt x="153620" y="813959"/>
                    <a:pt x="21425" y="360223"/>
                    <a:pt x="1798" y="180114"/>
                  </a:cubicBezTo>
                  <a:cubicBezTo>
                    <a:pt x="-17829" y="5"/>
                    <a:pt x="128797" y="214751"/>
                    <a:pt x="168052" y="187042"/>
                  </a:cubicBezTo>
                  <a:cubicBezTo>
                    <a:pt x="207307" y="159333"/>
                    <a:pt x="204998" y="13860"/>
                    <a:pt x="237325" y="13860"/>
                  </a:cubicBezTo>
                  <a:cubicBezTo>
                    <a:pt x="269652" y="13860"/>
                    <a:pt x="322761" y="189351"/>
                    <a:pt x="362016" y="187042"/>
                  </a:cubicBezTo>
                  <a:cubicBezTo>
                    <a:pt x="401271" y="184733"/>
                    <a:pt x="431288" y="-1150"/>
                    <a:pt x="472852" y="5"/>
                  </a:cubicBezTo>
                  <a:cubicBezTo>
                    <a:pt x="514416" y="1159"/>
                    <a:pt x="574453" y="191660"/>
                    <a:pt x="611398" y="193969"/>
                  </a:cubicBezTo>
                  <a:cubicBezTo>
                    <a:pt x="648343" y="196278"/>
                    <a:pt x="661043" y="8087"/>
                    <a:pt x="694525" y="13860"/>
                  </a:cubicBezTo>
                  <a:cubicBezTo>
                    <a:pt x="728007" y="19633"/>
                    <a:pt x="773035" y="213596"/>
                    <a:pt x="812289" y="228605"/>
                  </a:cubicBezTo>
                  <a:cubicBezTo>
                    <a:pt x="851543" y="243614"/>
                    <a:pt x="900034" y="96987"/>
                    <a:pt x="930052" y="103914"/>
                  </a:cubicBezTo>
                  <a:cubicBezTo>
                    <a:pt x="960070" y="110841"/>
                    <a:pt x="1036271" y="76205"/>
                    <a:pt x="992398" y="270169"/>
                  </a:cubicBezTo>
                  <a:cubicBezTo>
                    <a:pt x="948525" y="464133"/>
                    <a:pt x="666816" y="1267696"/>
                    <a:pt x="666816" y="1267696"/>
                  </a:cubicBezTo>
                  <a:lnTo>
                    <a:pt x="666816" y="1267696"/>
                  </a:lnTo>
                </a:path>
              </a:pathLst>
            </a:cu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3" name="Metin kutusu 52"/>
          <p:cNvSpPr txBox="1"/>
          <p:nvPr/>
        </p:nvSpPr>
        <p:spPr>
          <a:xfrm>
            <a:off x="3448227" y="2391278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IR</a:t>
            </a:r>
          </a:p>
        </p:txBody>
      </p:sp>
    </p:spTree>
    <p:extLst>
      <p:ext uri="{BB962C8B-B14F-4D97-AF65-F5344CB8AC3E}">
        <p14:creationId xmlns:p14="http://schemas.microsoft.com/office/powerpoint/2010/main" val="203857325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851920" y="1268760"/>
            <a:ext cx="1944216" cy="394387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0" y="548680"/>
            <a:ext cx="9577064" cy="5024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tr-T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RADYASYONA BAĞLI DOLAŞIM SİSTEMİ HASTALIKLARI VE ÖLÜMLERİ </a:t>
            </a: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tr-TR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(ERR/SV : %95 CI) </a:t>
            </a: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tr-TR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tr-TR" b="1" dirty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</a:t>
            </a:r>
            <a:r>
              <a:rPr lang="tr-TR" b="1" dirty="0" smtClean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tr-TR" b="1" dirty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Kalp hastalıklar       </a:t>
            </a:r>
            <a:r>
              <a:rPr lang="tr-TR" b="1" dirty="0" smtClean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b="1" dirty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Dolaşım sistemi </a:t>
            </a:r>
            <a:r>
              <a:rPr lang="tr-TR" b="1" dirty="0" smtClean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</a:t>
            </a:r>
            <a:r>
              <a:rPr lang="tr-TR" b="1" dirty="0" err="1" smtClean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Serebral</a:t>
            </a:r>
            <a:r>
              <a:rPr lang="tr-TR" b="1" dirty="0" smtClean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b="1" dirty="0">
                <a:solidFill>
                  <a:srgbClr val="FF66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damar</a:t>
            </a:r>
            <a:endParaRPr lang="tr-TR" dirty="0">
              <a:solidFill>
                <a:srgbClr val="FF66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Atom Bombası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 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0,14(0,06–0,23)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Ö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0,11(0,05-0,17)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Ö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0,09(0,01-0,17)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ö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sz="16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MAYAK</a:t>
            </a:r>
            <a:r>
              <a:rPr lang="tr-TR" sz="1600" b="1" baseline="30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		 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0,27(0,05-0,5)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Ö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              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0,46(0,36-0,56)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sz="16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Çernobil </a:t>
            </a:r>
            <a:r>
              <a:rPr lang="tr-TR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temizlik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  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0,4(0,05 – 0,78)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İKH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0,18(-0,030,39)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0,45(0,11-0,8)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sz="16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Alman </a:t>
            </a:r>
            <a:r>
              <a:rPr lang="tr-TR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uranyum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              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	   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-0,26(-0,6-0,05)              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0,09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(-0,06-0,8)      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sz="16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İngiltere Radyasyon çalışanları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0,26(-0,05-0,61)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İKH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0,25(-0,01-0,54)           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0,16(-0,42-0,91)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sz="16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IARC </a:t>
            </a:r>
            <a:r>
              <a:rPr lang="tr-TR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 </a:t>
            </a:r>
            <a:r>
              <a:rPr lang="tr-TR" sz="16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ülke </a:t>
            </a:r>
            <a:r>
              <a:rPr lang="tr-TR" sz="16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Çalışmas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  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-0,01(-0,59-0,69)</a:t>
            </a:r>
            <a:r>
              <a:rPr lang="tr-TR" sz="1600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İKH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0,09(-0,43-0,7)       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0,88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(-0,67-3,16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(Ö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Ölüm, H: Hastalığa yakalanma,  İKH: </a:t>
            </a:r>
            <a:r>
              <a:rPr lang="tr-TR" sz="1600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İskemik</a:t>
            </a:r>
            <a:r>
              <a:rPr lang="tr-TR" sz="16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kalp </a:t>
            </a:r>
            <a:r>
              <a:rPr lang="tr-TR" sz="16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hastalığı  </a:t>
            </a:r>
            <a:endParaRPr lang="tr-TR" sz="16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65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300192" y="910514"/>
            <a:ext cx="2635530" cy="517369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48630" y="6441719"/>
            <a:ext cx="7920879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1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Fletcher</a:t>
            </a:r>
            <a:r>
              <a:rPr lang="tr-TR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et al. </a:t>
            </a:r>
            <a:r>
              <a:rPr lang="tr-TR" sz="1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Perspective</a:t>
            </a:r>
            <a:r>
              <a:rPr lang="tr-TR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tr-TR" sz="1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Radiation</a:t>
            </a:r>
            <a:r>
              <a:rPr lang="tr-TR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Risk in CT </a:t>
            </a:r>
            <a:r>
              <a:rPr lang="tr-TR" sz="1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imaging</a:t>
            </a:r>
            <a:r>
              <a:rPr lang="tr-TR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tr-TR" sz="1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Abdominal</a:t>
            </a:r>
            <a:r>
              <a:rPr lang="tr-TR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400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Imaging</a:t>
            </a:r>
            <a:r>
              <a:rPr lang="tr-TR" sz="1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2012</a:t>
            </a:r>
            <a:endParaRPr lang="tr-TR" sz="12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555776" y="162580"/>
            <a:ext cx="3884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YAŞAMDAKİ RİSKLER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87133" y="910515"/>
            <a:ext cx="2160240" cy="5173697"/>
          </a:xfrm>
          <a:prstGeom prst="rect">
            <a:avLst/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Kalp Hastalıkları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332960" y="910516"/>
            <a:ext cx="2016224" cy="5173696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Kanser</a:t>
            </a:r>
          </a:p>
          <a:p>
            <a:pPr algn="ctr"/>
            <a:r>
              <a:rPr lang="tr-TR" dirty="0" smtClean="0">
                <a:solidFill>
                  <a:schemeClr val="tx1"/>
                </a:solidFill>
              </a:rPr>
              <a:t>(Doğal nedenler)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349184" y="908720"/>
            <a:ext cx="488636" cy="518446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 dirty="0">
              <a:solidFill>
                <a:schemeClr val="tx1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837819" y="914400"/>
            <a:ext cx="463853" cy="51805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282935" y="903258"/>
            <a:ext cx="422456" cy="5191718"/>
          </a:xfrm>
          <a:prstGeom prst="rect">
            <a:avLst/>
          </a:prstGeom>
          <a:solidFill>
            <a:srgbClr val="61EF0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686576" y="906582"/>
            <a:ext cx="294537" cy="5188394"/>
          </a:xfrm>
          <a:prstGeom prst="rect">
            <a:avLst/>
          </a:prstGeom>
          <a:solidFill>
            <a:srgbClr val="FFC0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984673" y="910515"/>
            <a:ext cx="216611" cy="518278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203088" y="908720"/>
            <a:ext cx="126562" cy="5182782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00" dirty="0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372200" y="949920"/>
            <a:ext cx="693109" cy="779092"/>
          </a:xfrm>
          <a:prstGeom prst="rect">
            <a:avLst/>
          </a:prstGeom>
          <a:solidFill>
            <a:srgbClr val="00FFFF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100" dirty="0">
              <a:solidFill>
                <a:schemeClr val="tx1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372200" y="1954120"/>
            <a:ext cx="350957" cy="340047"/>
          </a:xfrm>
          <a:prstGeom prst="rect">
            <a:avLst/>
          </a:prstGeom>
          <a:solidFill>
            <a:srgbClr val="FFFF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Metin kutusu 14"/>
          <p:cNvSpPr txBox="1"/>
          <p:nvPr/>
        </p:nvSpPr>
        <p:spPr>
          <a:xfrm>
            <a:off x="7020272" y="1989729"/>
            <a:ext cx="7184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Radon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372200" y="2583859"/>
            <a:ext cx="247645" cy="245831"/>
          </a:xfrm>
          <a:prstGeom prst="rect">
            <a:avLst/>
          </a:prstGeom>
          <a:solidFill>
            <a:srgbClr val="FF66FF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Metin kutusu 16"/>
          <p:cNvSpPr txBox="1"/>
          <p:nvPr/>
        </p:nvSpPr>
        <p:spPr>
          <a:xfrm>
            <a:off x="7020272" y="2547109"/>
            <a:ext cx="13623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Çocuk kazaları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372200" y="3174102"/>
            <a:ext cx="208116" cy="2160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Metin kutusu 18"/>
          <p:cNvSpPr txBox="1"/>
          <p:nvPr/>
        </p:nvSpPr>
        <p:spPr>
          <a:xfrm>
            <a:off x="7020272" y="3140968"/>
            <a:ext cx="13821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İçme suyunda </a:t>
            </a:r>
          </a:p>
          <a:p>
            <a:r>
              <a:rPr lang="tr-TR" sz="1600" dirty="0" smtClean="0">
                <a:solidFill>
                  <a:schemeClr val="bg1"/>
                </a:solidFill>
              </a:rPr>
              <a:t>arsenik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404997" y="4221088"/>
            <a:ext cx="111219" cy="72008"/>
          </a:xfrm>
          <a:prstGeom prst="rect">
            <a:avLst/>
          </a:prstGeom>
          <a:solidFill>
            <a:srgbClr val="FF000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kutusu 20"/>
          <p:cNvSpPr txBox="1"/>
          <p:nvPr/>
        </p:nvSpPr>
        <p:spPr>
          <a:xfrm>
            <a:off x="7020272" y="3996353"/>
            <a:ext cx="1163780" cy="584775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Karın </a:t>
            </a:r>
            <a:r>
              <a:rPr lang="tr-TR" sz="1600" dirty="0" err="1" smtClean="0">
                <a:solidFill>
                  <a:schemeClr val="bg1"/>
                </a:solidFill>
              </a:rPr>
              <a:t>BT’de</a:t>
            </a:r>
            <a:r>
              <a:rPr lang="tr-TR" sz="1600" dirty="0" smtClean="0">
                <a:solidFill>
                  <a:schemeClr val="bg1"/>
                </a:solidFill>
              </a:rPr>
              <a:t> </a:t>
            </a:r>
          </a:p>
          <a:p>
            <a:r>
              <a:rPr lang="tr-TR" sz="1600" dirty="0" smtClean="0">
                <a:solidFill>
                  <a:schemeClr val="bg1"/>
                </a:solidFill>
              </a:rPr>
              <a:t>alınan doz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444208" y="4854933"/>
            <a:ext cx="45719" cy="45719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7092280" y="4716433"/>
            <a:ext cx="1139286" cy="584775"/>
          </a:xfrm>
          <a:prstGeom prst="rect">
            <a:avLst/>
          </a:prstGeom>
          <a:noFill/>
          <a:ln w="12700">
            <a:noFill/>
          </a:ln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Kafa  </a:t>
            </a:r>
            <a:r>
              <a:rPr lang="tr-TR" sz="1600" dirty="0" err="1" smtClean="0">
                <a:solidFill>
                  <a:schemeClr val="bg1"/>
                </a:solidFill>
              </a:rPr>
              <a:t>BT’de</a:t>
            </a:r>
            <a:r>
              <a:rPr lang="tr-TR" sz="1600" dirty="0" smtClean="0">
                <a:solidFill>
                  <a:schemeClr val="bg1"/>
                </a:solidFill>
              </a:rPr>
              <a:t> </a:t>
            </a:r>
          </a:p>
          <a:p>
            <a:r>
              <a:rPr lang="tr-TR" sz="1600" dirty="0" smtClean="0">
                <a:solidFill>
                  <a:schemeClr val="bg1"/>
                </a:solidFill>
              </a:rPr>
              <a:t>alınan doz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7020272" y="1229046"/>
            <a:ext cx="13469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>
                <a:solidFill>
                  <a:schemeClr val="bg1"/>
                </a:solidFill>
              </a:rPr>
              <a:t>Araba </a:t>
            </a:r>
            <a:r>
              <a:rPr lang="tr-TR" sz="1600" dirty="0" smtClean="0">
                <a:solidFill>
                  <a:schemeClr val="bg1"/>
                </a:solidFill>
              </a:rPr>
              <a:t>kazaları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25" name="Metin kutusu 24"/>
          <p:cNvSpPr txBox="1"/>
          <p:nvPr/>
        </p:nvSpPr>
        <p:spPr>
          <a:xfrm rot="16200000">
            <a:off x="5061257" y="3238816"/>
            <a:ext cx="853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Kazalar</a:t>
            </a:r>
            <a:endParaRPr lang="tr-TR" dirty="0"/>
          </a:p>
        </p:txBody>
      </p:sp>
      <p:sp>
        <p:nvSpPr>
          <p:cNvPr id="26" name="Metin kutusu 25"/>
          <p:cNvSpPr txBox="1"/>
          <p:nvPr/>
        </p:nvSpPr>
        <p:spPr>
          <a:xfrm rot="16200000">
            <a:off x="5802637" y="3260435"/>
            <a:ext cx="924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Grip </a:t>
            </a:r>
            <a:r>
              <a:rPr lang="tr-TR" sz="1200" dirty="0" err="1" smtClean="0"/>
              <a:t>Zature</a:t>
            </a:r>
            <a:r>
              <a:rPr lang="tr-TR" sz="1200" dirty="0" smtClean="0"/>
              <a:t> </a:t>
            </a:r>
            <a:endParaRPr lang="tr-TR" sz="1200" dirty="0"/>
          </a:p>
        </p:txBody>
      </p:sp>
      <p:sp>
        <p:nvSpPr>
          <p:cNvPr id="27" name="Metin kutusu 26"/>
          <p:cNvSpPr txBox="1"/>
          <p:nvPr/>
        </p:nvSpPr>
        <p:spPr>
          <a:xfrm rot="16200000">
            <a:off x="5607175" y="3220656"/>
            <a:ext cx="9220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 smtClean="0"/>
              <a:t>Alzheimer</a:t>
            </a:r>
            <a:endParaRPr lang="tr-TR" sz="1400" dirty="0"/>
          </a:p>
        </p:txBody>
      </p:sp>
      <p:sp>
        <p:nvSpPr>
          <p:cNvPr id="28" name="Metin kutusu 27"/>
          <p:cNvSpPr txBox="1"/>
          <p:nvPr/>
        </p:nvSpPr>
        <p:spPr>
          <a:xfrm rot="16200000">
            <a:off x="5416876" y="3266958"/>
            <a:ext cx="8233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dirty="0" smtClean="0"/>
              <a:t>Diyabet</a:t>
            </a:r>
            <a:endParaRPr lang="tr-TR" sz="1600" dirty="0"/>
          </a:p>
        </p:txBody>
      </p:sp>
      <p:sp>
        <p:nvSpPr>
          <p:cNvPr id="29" name="Metin kutusu 28"/>
          <p:cNvSpPr txBox="1"/>
          <p:nvPr/>
        </p:nvSpPr>
        <p:spPr>
          <a:xfrm rot="16200000">
            <a:off x="3706905" y="3296163"/>
            <a:ext cx="271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Dolaşım sistemi hastalıkları</a:t>
            </a:r>
            <a:endParaRPr lang="tr-TR" dirty="0"/>
          </a:p>
        </p:txBody>
      </p:sp>
      <p:sp>
        <p:nvSpPr>
          <p:cNvPr id="30" name="Metin kutusu 29"/>
          <p:cNvSpPr txBox="1"/>
          <p:nvPr/>
        </p:nvSpPr>
        <p:spPr>
          <a:xfrm rot="16200000">
            <a:off x="4289312" y="3238815"/>
            <a:ext cx="553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Felç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4044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afik"/>
          <p:cNvGraphicFramePr/>
          <p:nvPr>
            <p:extLst/>
          </p:nvPr>
        </p:nvGraphicFramePr>
        <p:xfrm>
          <a:off x="228600" y="1524000"/>
          <a:ext cx="47244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2 Grafik"/>
          <p:cNvGraphicFramePr/>
          <p:nvPr>
            <p:extLst/>
          </p:nvPr>
        </p:nvGraphicFramePr>
        <p:xfrm>
          <a:off x="4343400" y="1295400"/>
          <a:ext cx="480060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2 Metin kutusu"/>
          <p:cNvSpPr txBox="1">
            <a:spLocks noChangeArrowheads="1"/>
          </p:cNvSpPr>
          <p:nvPr/>
        </p:nvSpPr>
        <p:spPr bwMode="auto">
          <a:xfrm>
            <a:off x="1100137" y="5867400"/>
            <a:ext cx="3357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dirty="0">
                <a:solidFill>
                  <a:srgbClr val="00FFCC"/>
                </a:solidFill>
                <a:latin typeface="+mj-lt"/>
                <a:cs typeface="Times New Roman" pitchFamily="18" charset="0"/>
              </a:rPr>
              <a:t>Medikal ışınlama: 0,54 </a:t>
            </a:r>
            <a:r>
              <a:rPr lang="tr-TR" dirty="0" err="1">
                <a:solidFill>
                  <a:srgbClr val="00FFCC"/>
                </a:solidFill>
                <a:latin typeface="+mj-lt"/>
                <a:cs typeface="Times New Roman" pitchFamily="18" charset="0"/>
              </a:rPr>
              <a:t>mSv</a:t>
            </a:r>
            <a:r>
              <a:rPr lang="tr-TR" dirty="0">
                <a:solidFill>
                  <a:srgbClr val="00FFCC"/>
                </a:solidFill>
                <a:latin typeface="+mj-lt"/>
                <a:cs typeface="Times New Roman" pitchFamily="18" charset="0"/>
              </a:rPr>
              <a:t>/Kişi Toplam ışınlamalar 3,6 </a:t>
            </a:r>
            <a:r>
              <a:rPr lang="tr-TR" dirty="0" err="1">
                <a:solidFill>
                  <a:srgbClr val="00FFCC"/>
                </a:solidFill>
                <a:latin typeface="+mj-lt"/>
                <a:cs typeface="Times New Roman" pitchFamily="18" charset="0"/>
              </a:rPr>
              <a:t>mSv</a:t>
            </a:r>
            <a:r>
              <a:rPr lang="tr-TR" dirty="0">
                <a:solidFill>
                  <a:srgbClr val="00FFCC"/>
                </a:solidFill>
                <a:latin typeface="+mj-lt"/>
                <a:cs typeface="Times New Roman" pitchFamily="18" charset="0"/>
              </a:rPr>
              <a:t>/Kişi</a:t>
            </a:r>
          </a:p>
        </p:txBody>
      </p:sp>
      <p:sp>
        <p:nvSpPr>
          <p:cNvPr id="5" name="2 Metin kutusu"/>
          <p:cNvSpPr txBox="1">
            <a:spLocks noChangeArrowheads="1"/>
          </p:cNvSpPr>
          <p:nvPr/>
        </p:nvSpPr>
        <p:spPr bwMode="auto">
          <a:xfrm>
            <a:off x="5100637" y="5867400"/>
            <a:ext cx="33575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>
                <a:solidFill>
                  <a:srgbClr val="00FFCC"/>
                </a:solidFill>
                <a:latin typeface="+mj-lt"/>
                <a:cs typeface="Times New Roman" pitchFamily="18" charset="0"/>
              </a:rPr>
              <a:t>Medikal ışınlama: 3.0 mSv/Kişi Toplam ışınlamalar 6.2 mSv/Kişi</a:t>
            </a:r>
          </a:p>
        </p:txBody>
      </p:sp>
      <p:sp>
        <p:nvSpPr>
          <p:cNvPr id="6" name="8 Metin kutusu"/>
          <p:cNvSpPr txBox="1">
            <a:spLocks noChangeArrowheads="1"/>
          </p:cNvSpPr>
          <p:nvPr/>
        </p:nvSpPr>
        <p:spPr bwMode="auto">
          <a:xfrm>
            <a:off x="1112838" y="-76200"/>
            <a:ext cx="65674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800" dirty="0">
                <a:solidFill>
                  <a:srgbClr val="FFFF00"/>
                </a:solidFill>
                <a:latin typeface="+mj-lt"/>
              </a:rPr>
              <a:t> TÜM KAYNAKLAR NEDENİ </a:t>
            </a:r>
          </a:p>
          <a:p>
            <a:pPr algn="ctr"/>
            <a:r>
              <a:rPr lang="tr-TR" sz="2800" dirty="0">
                <a:solidFill>
                  <a:srgbClr val="FFFF00"/>
                </a:solidFill>
                <a:latin typeface="+mj-lt"/>
              </a:rPr>
              <a:t>İLE TOPLUM IŞINLAMASI  (ABD SONUÇLARI)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286000" y="526946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+mj-lt"/>
              </a:rPr>
              <a:t>1982</a:t>
            </a:r>
            <a:endParaRPr lang="tr-TR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477000" y="5193268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+mj-lt"/>
              </a:rPr>
              <a:t>2006</a:t>
            </a:r>
            <a:endParaRPr lang="tr-TR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548153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52575" y="1281589"/>
            <a:ext cx="70831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solidFill>
                  <a:srgbClr val="FFFF00"/>
                </a:solidFill>
              </a:rPr>
              <a:t>İYONLAŞTIRICI RADYASYONUN KULLANILDIĞI TANISAL  İNCELEMELERDE  RADYASYON DOZLARI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3100251" y="3344091"/>
            <a:ext cx="2952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Radyoloji İncelemeleri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100251" y="4252430"/>
            <a:ext cx="3220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Nükleer Tıp İncelemeleri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96724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3"/>
          <p:cNvSpPr txBox="1">
            <a:spLocks noChangeArrowheads="1"/>
          </p:cNvSpPr>
          <p:nvPr/>
        </p:nvSpPr>
        <p:spPr bwMode="auto">
          <a:xfrm>
            <a:off x="1547813" y="76200"/>
            <a:ext cx="6962775" cy="5847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r-TR" sz="3200" dirty="0">
                <a:solidFill>
                  <a:srgbClr val="FFFF00"/>
                </a:solidFill>
              </a:rPr>
              <a:t>RADYOLOJİK İNCELEMELER</a:t>
            </a:r>
            <a:endParaRPr lang="en-US" sz="3200" dirty="0">
              <a:solidFill>
                <a:srgbClr val="FFFF00"/>
              </a:solidFill>
            </a:endParaRPr>
          </a:p>
        </p:txBody>
      </p:sp>
      <p:pic>
        <p:nvPicPr>
          <p:cNvPr id="3" name="Picture 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75" y="1074738"/>
            <a:ext cx="1162050" cy="10858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4" name="Picture 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7675" y="1074738"/>
            <a:ext cx="1295400" cy="1038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" name="Picture 3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9875" y="2217738"/>
            <a:ext cx="1257300" cy="1133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6" name="Picture 3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5688" y="3422650"/>
            <a:ext cx="800100" cy="11811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7" name="Picture 3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5688" y="4675188"/>
            <a:ext cx="723900" cy="11811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8" name="Picture 3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99188" y="5899150"/>
            <a:ext cx="755650" cy="9382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9" name="Picture 3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75088" y="5970588"/>
            <a:ext cx="990600" cy="9144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10" name="Picture 3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65725" y="5970588"/>
            <a:ext cx="781050" cy="9144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1" name="Text Box 40"/>
          <p:cNvSpPr txBox="1">
            <a:spLocks noChangeArrowheads="1"/>
          </p:cNvSpPr>
          <p:nvPr/>
        </p:nvSpPr>
        <p:spPr bwMode="auto">
          <a:xfrm>
            <a:off x="7223125" y="1311275"/>
            <a:ext cx="11462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FC000"/>
                </a:solidFill>
              </a:rPr>
              <a:t>Girişimsel</a:t>
            </a:r>
          </a:p>
          <a:p>
            <a:r>
              <a:rPr lang="tr-TR" dirty="0" err="1" smtClean="0">
                <a:solidFill>
                  <a:srgbClr val="FFC000"/>
                </a:solidFill>
              </a:rPr>
              <a:t>Floroskopi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12" name="Text Box 41"/>
          <p:cNvSpPr txBox="1">
            <a:spLocks noChangeArrowheads="1"/>
          </p:cNvSpPr>
          <p:nvPr/>
        </p:nvSpPr>
        <p:spPr bwMode="auto">
          <a:xfrm>
            <a:off x="5494338" y="2390775"/>
            <a:ext cx="11214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C000"/>
                </a:solidFill>
              </a:rPr>
              <a:t>Tomografi</a:t>
            </a:r>
          </a:p>
        </p:txBody>
      </p:sp>
      <p:sp>
        <p:nvSpPr>
          <p:cNvPr id="13" name="Text Box 42"/>
          <p:cNvSpPr txBox="1">
            <a:spLocks noChangeArrowheads="1"/>
          </p:cNvSpPr>
          <p:nvPr/>
        </p:nvSpPr>
        <p:spPr bwMode="auto">
          <a:xfrm>
            <a:off x="5978525" y="4962525"/>
            <a:ext cx="1263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C000"/>
                </a:solidFill>
              </a:rPr>
              <a:t>Mamografi</a:t>
            </a:r>
          </a:p>
        </p:txBody>
      </p:sp>
      <p:sp>
        <p:nvSpPr>
          <p:cNvPr id="14" name="Text Box 43"/>
          <p:cNvSpPr txBox="1">
            <a:spLocks noChangeArrowheads="1"/>
          </p:cNvSpPr>
          <p:nvPr/>
        </p:nvSpPr>
        <p:spPr bwMode="auto">
          <a:xfrm>
            <a:off x="7294563" y="6253163"/>
            <a:ext cx="11517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C000"/>
                </a:solidFill>
              </a:rPr>
              <a:t>Radyolojik</a:t>
            </a:r>
          </a:p>
        </p:txBody>
      </p:sp>
      <p:sp>
        <p:nvSpPr>
          <p:cNvPr id="15" name="Text Box 44"/>
          <p:cNvSpPr txBox="1">
            <a:spLocks noChangeArrowheads="1"/>
          </p:cNvSpPr>
          <p:nvPr/>
        </p:nvSpPr>
        <p:spPr bwMode="auto">
          <a:xfrm>
            <a:off x="5997575" y="3614738"/>
            <a:ext cx="114621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rgbClr val="FFC000"/>
                </a:solidFill>
              </a:rPr>
              <a:t>Floroskopi</a:t>
            </a:r>
          </a:p>
        </p:txBody>
      </p:sp>
      <p:sp>
        <p:nvSpPr>
          <p:cNvPr id="16" name="Text Box 50"/>
          <p:cNvSpPr txBox="1">
            <a:spLocks noChangeArrowheads="1"/>
          </p:cNvSpPr>
          <p:nvPr/>
        </p:nvSpPr>
        <p:spPr bwMode="auto">
          <a:xfrm>
            <a:off x="611188" y="1412875"/>
            <a:ext cx="13651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Hekim Dozu </a:t>
            </a:r>
          </a:p>
        </p:txBody>
      </p:sp>
      <p:sp>
        <p:nvSpPr>
          <p:cNvPr id="17" name="Text Box 51"/>
          <p:cNvSpPr txBox="1">
            <a:spLocks noChangeArrowheads="1"/>
          </p:cNvSpPr>
          <p:nvPr/>
        </p:nvSpPr>
        <p:spPr bwMode="auto">
          <a:xfrm>
            <a:off x="609600" y="1844675"/>
            <a:ext cx="12908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Hasta Dozu </a:t>
            </a:r>
          </a:p>
        </p:txBody>
      </p:sp>
      <p:sp>
        <p:nvSpPr>
          <p:cNvPr id="18" name="Line 52"/>
          <p:cNvSpPr>
            <a:spLocks noChangeShapeType="1"/>
          </p:cNvSpPr>
          <p:nvPr/>
        </p:nvSpPr>
        <p:spPr bwMode="auto">
          <a:xfrm flipV="1">
            <a:off x="2124075" y="1484313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19" name="Line 53"/>
          <p:cNvSpPr>
            <a:spLocks noChangeShapeType="1"/>
          </p:cNvSpPr>
          <p:nvPr/>
        </p:nvSpPr>
        <p:spPr bwMode="auto">
          <a:xfrm flipV="1">
            <a:off x="2124075" y="1773238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20" name="Text Box 54"/>
          <p:cNvSpPr txBox="1">
            <a:spLocks noChangeArrowheads="1"/>
          </p:cNvSpPr>
          <p:nvPr/>
        </p:nvSpPr>
        <p:spPr bwMode="auto">
          <a:xfrm>
            <a:off x="1474788" y="2557463"/>
            <a:ext cx="12908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Hasta Dozu </a:t>
            </a:r>
          </a:p>
        </p:txBody>
      </p:sp>
      <p:sp>
        <p:nvSpPr>
          <p:cNvPr id="21" name="Line 55"/>
          <p:cNvSpPr>
            <a:spLocks noChangeShapeType="1"/>
          </p:cNvSpPr>
          <p:nvPr/>
        </p:nvSpPr>
        <p:spPr bwMode="auto">
          <a:xfrm flipV="1">
            <a:off x="2987675" y="2563813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22" name="Text Box 56"/>
          <p:cNvSpPr txBox="1">
            <a:spLocks noChangeArrowheads="1"/>
          </p:cNvSpPr>
          <p:nvPr/>
        </p:nvSpPr>
        <p:spPr bwMode="auto">
          <a:xfrm>
            <a:off x="2341563" y="3644900"/>
            <a:ext cx="13651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Hekim Dozu </a:t>
            </a:r>
          </a:p>
        </p:txBody>
      </p:sp>
      <p:sp>
        <p:nvSpPr>
          <p:cNvPr id="23" name="Text Box 57"/>
          <p:cNvSpPr txBox="1">
            <a:spLocks noChangeArrowheads="1"/>
          </p:cNvSpPr>
          <p:nvPr/>
        </p:nvSpPr>
        <p:spPr bwMode="auto">
          <a:xfrm>
            <a:off x="2339975" y="4076700"/>
            <a:ext cx="12908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Hasta Dozu </a:t>
            </a:r>
          </a:p>
        </p:txBody>
      </p:sp>
      <p:sp>
        <p:nvSpPr>
          <p:cNvPr id="24" name="Line 58"/>
          <p:cNvSpPr>
            <a:spLocks noChangeShapeType="1"/>
          </p:cNvSpPr>
          <p:nvPr/>
        </p:nvSpPr>
        <p:spPr bwMode="auto">
          <a:xfrm flipV="1">
            <a:off x="3854450" y="3716338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25" name="Line 59"/>
          <p:cNvSpPr>
            <a:spLocks noChangeShapeType="1"/>
          </p:cNvSpPr>
          <p:nvPr/>
        </p:nvSpPr>
        <p:spPr bwMode="auto">
          <a:xfrm flipV="1">
            <a:off x="3854450" y="4005263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26" name="Text Box 60"/>
          <p:cNvSpPr txBox="1">
            <a:spLocks noChangeArrowheads="1"/>
          </p:cNvSpPr>
          <p:nvPr/>
        </p:nvSpPr>
        <p:spPr bwMode="auto">
          <a:xfrm>
            <a:off x="2482850" y="5006975"/>
            <a:ext cx="12908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Hasta Dozu </a:t>
            </a:r>
          </a:p>
        </p:txBody>
      </p:sp>
      <p:sp>
        <p:nvSpPr>
          <p:cNvPr id="27" name="Line 61"/>
          <p:cNvSpPr>
            <a:spLocks noChangeShapeType="1"/>
          </p:cNvSpPr>
          <p:nvPr/>
        </p:nvSpPr>
        <p:spPr bwMode="auto">
          <a:xfrm flipV="1">
            <a:off x="3995738" y="5013325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28" name="Line 62"/>
          <p:cNvSpPr>
            <a:spLocks noChangeShapeType="1"/>
          </p:cNvSpPr>
          <p:nvPr/>
        </p:nvSpPr>
        <p:spPr bwMode="auto">
          <a:xfrm flipV="1">
            <a:off x="2484438" y="1484313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29" name="Line 63"/>
          <p:cNvSpPr>
            <a:spLocks noChangeShapeType="1"/>
          </p:cNvSpPr>
          <p:nvPr/>
        </p:nvSpPr>
        <p:spPr bwMode="auto">
          <a:xfrm flipV="1">
            <a:off x="2484438" y="1773238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30" name="Line 64"/>
          <p:cNvSpPr>
            <a:spLocks noChangeShapeType="1"/>
          </p:cNvSpPr>
          <p:nvPr/>
        </p:nvSpPr>
        <p:spPr bwMode="auto">
          <a:xfrm flipV="1">
            <a:off x="3203575" y="2565400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31" name="Line 65"/>
          <p:cNvSpPr>
            <a:spLocks noChangeShapeType="1"/>
          </p:cNvSpPr>
          <p:nvPr/>
        </p:nvSpPr>
        <p:spPr bwMode="auto">
          <a:xfrm flipV="1">
            <a:off x="4211638" y="5013325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/>
          </a:p>
        </p:txBody>
      </p:sp>
      <p:sp>
        <p:nvSpPr>
          <p:cNvPr id="32" name="Text Box 66"/>
          <p:cNvSpPr txBox="1">
            <a:spLocks noChangeArrowheads="1"/>
          </p:cNvSpPr>
          <p:nvPr/>
        </p:nvSpPr>
        <p:spPr bwMode="auto">
          <a:xfrm>
            <a:off x="1331913" y="6230938"/>
            <a:ext cx="12908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>
                <a:solidFill>
                  <a:schemeClr val="bg1"/>
                </a:solidFill>
              </a:rPr>
              <a:t>Hasta Dozu </a:t>
            </a:r>
          </a:p>
        </p:txBody>
      </p:sp>
      <p:sp>
        <p:nvSpPr>
          <p:cNvPr id="33" name="Line 67"/>
          <p:cNvSpPr>
            <a:spLocks noChangeShapeType="1"/>
          </p:cNvSpPr>
          <p:nvPr/>
        </p:nvSpPr>
        <p:spPr bwMode="auto">
          <a:xfrm flipV="1">
            <a:off x="2844800" y="6237288"/>
            <a:ext cx="215900" cy="288925"/>
          </a:xfrm>
          <a:prstGeom prst="line">
            <a:avLst/>
          </a:prstGeom>
          <a:noFill/>
          <a:ln w="38100">
            <a:solidFill>
              <a:srgbClr val="FF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schemeClr val="bg1"/>
              </a:solidFill>
            </a:endParaRPr>
          </a:p>
        </p:txBody>
      </p:sp>
      <p:sp>
        <p:nvSpPr>
          <p:cNvPr id="34" name="Yukarı Ok 33"/>
          <p:cNvSpPr/>
          <p:nvPr/>
        </p:nvSpPr>
        <p:spPr>
          <a:xfrm>
            <a:off x="203109" y="1369734"/>
            <a:ext cx="358080" cy="5288995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Metin kutusu 34"/>
          <p:cNvSpPr txBox="1"/>
          <p:nvPr/>
        </p:nvSpPr>
        <p:spPr>
          <a:xfrm>
            <a:off x="107504" y="980728"/>
            <a:ext cx="592919" cy="369332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FF6600"/>
                </a:solidFill>
              </a:rPr>
              <a:t>DOZ</a:t>
            </a:r>
            <a:endParaRPr lang="tr-TR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5575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940689" y="36493"/>
            <a:ext cx="51650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  <a:latin typeface="+mn-lt"/>
                <a:cs typeface="Times New Roman" pitchFamily="18" charset="0"/>
              </a:rPr>
              <a:t> RADYOGRAFİK İNCELEMELER </a:t>
            </a:r>
            <a:endParaRPr lang="en-US" sz="3200" dirty="0">
              <a:solidFill>
                <a:srgbClr val="FFFF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942886" y="1196752"/>
            <a:ext cx="3396443" cy="92333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Hasta için:</a:t>
            </a:r>
          </a:p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Etkin doz aralıkları : 0.01 – 10 </a:t>
            </a:r>
            <a:r>
              <a:rPr lang="tr-TR" dirty="0" err="1" smtClean="0">
                <a:solidFill>
                  <a:schemeClr val="bg1"/>
                </a:solidFill>
                <a:latin typeface="+mn-lt"/>
              </a:rPr>
              <a:t>mSv</a:t>
            </a:r>
            <a:endParaRPr lang="tr-TR" dirty="0" smtClean="0">
              <a:solidFill>
                <a:schemeClr val="bg1"/>
              </a:solidFill>
              <a:latin typeface="+mn-lt"/>
            </a:endParaRPr>
          </a:p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Kanser riski 1/ 1000000 – 1/10000</a:t>
            </a:r>
            <a:endParaRPr lang="tr-TR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4" name="Grup 3"/>
          <p:cNvGrpSpPr/>
          <p:nvPr/>
        </p:nvGrpSpPr>
        <p:grpSpPr>
          <a:xfrm>
            <a:off x="1868947" y="2780580"/>
            <a:ext cx="4608053" cy="3925019"/>
            <a:chOff x="1421431" y="2556210"/>
            <a:chExt cx="5037233" cy="4149390"/>
          </a:xfrm>
        </p:grpSpPr>
        <p:grpSp>
          <p:nvGrpSpPr>
            <p:cNvPr id="5" name="Grup 4"/>
            <p:cNvGrpSpPr/>
            <p:nvPr/>
          </p:nvGrpSpPr>
          <p:grpSpPr>
            <a:xfrm>
              <a:off x="1421431" y="2556210"/>
              <a:ext cx="2085560" cy="3523372"/>
              <a:chOff x="2987675" y="1447800"/>
              <a:chExt cx="3024188" cy="4537075"/>
            </a:xfrm>
          </p:grpSpPr>
          <p:sp>
            <p:nvSpPr>
              <p:cNvPr id="14" name="Rectangle 5" descr="80%"/>
              <p:cNvSpPr>
                <a:spLocks noChangeArrowheads="1"/>
              </p:cNvSpPr>
              <p:nvPr/>
            </p:nvSpPr>
            <p:spPr bwMode="auto">
              <a:xfrm>
                <a:off x="4092575" y="2417762"/>
                <a:ext cx="685800" cy="609600"/>
              </a:xfrm>
              <a:prstGeom prst="rect">
                <a:avLst/>
              </a:prstGeom>
              <a:pattFill prst="pct80">
                <a:fgClr>
                  <a:schemeClr val="folHlink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3635375" y="1960562"/>
                <a:ext cx="1676400" cy="60960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3787775" y="1808162"/>
                <a:ext cx="304800" cy="304800"/>
              </a:xfrm>
              <a:prstGeom prst="ellipse">
                <a:avLst/>
              </a:prstGeom>
              <a:solidFill>
                <a:srgbClr val="DDDDD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17" name="Oval 8"/>
              <p:cNvSpPr>
                <a:spLocks noChangeArrowheads="1"/>
              </p:cNvSpPr>
              <p:nvPr/>
            </p:nvSpPr>
            <p:spPr bwMode="auto">
              <a:xfrm>
                <a:off x="4778375" y="1808162"/>
                <a:ext cx="304800" cy="304800"/>
              </a:xfrm>
              <a:prstGeom prst="ellipse">
                <a:avLst/>
              </a:prstGeom>
              <a:solidFill>
                <a:srgbClr val="DDDDDD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18" name="Rectangle 9"/>
              <p:cNvSpPr>
                <a:spLocks noChangeArrowheads="1"/>
              </p:cNvSpPr>
              <p:nvPr/>
            </p:nvSpPr>
            <p:spPr bwMode="auto">
              <a:xfrm>
                <a:off x="4549775" y="1884362"/>
                <a:ext cx="76200" cy="83820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19" name="Rectangle 10"/>
              <p:cNvSpPr>
                <a:spLocks noChangeArrowheads="1"/>
              </p:cNvSpPr>
              <p:nvPr/>
            </p:nvSpPr>
            <p:spPr bwMode="auto">
              <a:xfrm>
                <a:off x="4321175" y="1960562"/>
                <a:ext cx="228600" cy="6858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0" name="Rectangle 11"/>
              <p:cNvSpPr>
                <a:spLocks noChangeArrowheads="1"/>
              </p:cNvSpPr>
              <p:nvPr/>
            </p:nvSpPr>
            <p:spPr bwMode="auto">
              <a:xfrm>
                <a:off x="4244975" y="1884362"/>
                <a:ext cx="76200" cy="838200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1" name="AutoShape 12"/>
              <p:cNvSpPr>
                <a:spLocks noChangeArrowheads="1"/>
              </p:cNvSpPr>
              <p:nvPr/>
            </p:nvSpPr>
            <p:spPr bwMode="auto">
              <a:xfrm>
                <a:off x="3635375" y="2417762"/>
                <a:ext cx="1512888" cy="3351213"/>
              </a:xfrm>
              <a:prstGeom prst="triangle">
                <a:avLst>
                  <a:gd name="adj" fmla="val 50000"/>
                </a:avLst>
              </a:prstGeom>
              <a:solidFill>
                <a:srgbClr val="CCCC00"/>
              </a:solidFill>
              <a:ln w="9525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2" name="Line 13"/>
              <p:cNvSpPr>
                <a:spLocks noChangeShapeType="1"/>
              </p:cNvSpPr>
              <p:nvPr/>
            </p:nvSpPr>
            <p:spPr bwMode="auto">
              <a:xfrm>
                <a:off x="4321175" y="1960562"/>
                <a:ext cx="2286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3" name="Rectangle 14"/>
              <p:cNvSpPr>
                <a:spLocks noChangeArrowheads="1"/>
              </p:cNvSpPr>
              <p:nvPr/>
            </p:nvSpPr>
            <p:spPr bwMode="auto">
              <a:xfrm>
                <a:off x="3455988" y="5768975"/>
                <a:ext cx="1944687" cy="142875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4" name="Oval 15"/>
              <p:cNvSpPr>
                <a:spLocks noChangeArrowheads="1"/>
              </p:cNvSpPr>
              <p:nvPr/>
            </p:nvSpPr>
            <p:spPr bwMode="auto">
              <a:xfrm>
                <a:off x="3490913" y="4976812"/>
                <a:ext cx="1873250" cy="792163"/>
              </a:xfrm>
              <a:prstGeom prst="ellipse">
                <a:avLst/>
              </a:prstGeom>
              <a:solidFill>
                <a:srgbClr val="C0C0C0"/>
              </a:solidFill>
              <a:ln w="9525" algn="ctr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5" name="Oval 16"/>
              <p:cNvSpPr>
                <a:spLocks noChangeArrowheads="1"/>
              </p:cNvSpPr>
              <p:nvPr/>
            </p:nvSpPr>
            <p:spPr bwMode="auto">
              <a:xfrm>
                <a:off x="4103688" y="4903787"/>
                <a:ext cx="649287" cy="865188"/>
              </a:xfrm>
              <a:prstGeom prst="ellipse">
                <a:avLst/>
              </a:prstGeom>
              <a:solidFill>
                <a:srgbClr val="B2B2B2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6" name="AutoShape 17"/>
              <p:cNvSpPr>
                <a:spLocks noChangeArrowheads="1"/>
              </p:cNvSpPr>
              <p:nvPr/>
            </p:nvSpPr>
            <p:spPr bwMode="auto">
              <a:xfrm>
                <a:off x="4356100" y="4760912"/>
                <a:ext cx="144463" cy="142875"/>
              </a:xfrm>
              <a:prstGeom prst="triangle">
                <a:avLst>
                  <a:gd name="adj" fmla="val 50000"/>
                </a:avLst>
              </a:pr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7" name="Line 18"/>
              <p:cNvSpPr>
                <a:spLocks noChangeShapeType="1"/>
              </p:cNvSpPr>
              <p:nvPr/>
            </p:nvSpPr>
            <p:spPr bwMode="auto">
              <a:xfrm>
                <a:off x="4427538" y="2311400"/>
                <a:ext cx="1152525" cy="576262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8" name="Line 19"/>
              <p:cNvSpPr>
                <a:spLocks noChangeShapeType="1"/>
              </p:cNvSpPr>
              <p:nvPr/>
            </p:nvSpPr>
            <p:spPr bwMode="auto">
              <a:xfrm flipH="1">
                <a:off x="2987675" y="2455862"/>
                <a:ext cx="1079500" cy="360363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29" name="Line 20"/>
              <p:cNvSpPr>
                <a:spLocks noChangeShapeType="1"/>
              </p:cNvSpPr>
              <p:nvPr/>
            </p:nvSpPr>
            <p:spPr bwMode="auto">
              <a:xfrm flipV="1">
                <a:off x="4500563" y="1447800"/>
                <a:ext cx="358775" cy="720725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30" name="Line 21"/>
              <p:cNvSpPr>
                <a:spLocks noChangeShapeType="1"/>
              </p:cNvSpPr>
              <p:nvPr/>
            </p:nvSpPr>
            <p:spPr bwMode="auto">
              <a:xfrm flipH="1" flipV="1">
                <a:off x="3851275" y="1736725"/>
                <a:ext cx="360363" cy="43180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31" name="Line 22"/>
              <p:cNvSpPr>
                <a:spLocks noChangeShapeType="1"/>
              </p:cNvSpPr>
              <p:nvPr/>
            </p:nvSpPr>
            <p:spPr bwMode="auto">
              <a:xfrm flipH="1" flipV="1">
                <a:off x="3419475" y="1808162"/>
                <a:ext cx="720725" cy="360363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32" name="Line 23"/>
              <p:cNvSpPr>
                <a:spLocks noChangeShapeType="1"/>
              </p:cNvSpPr>
              <p:nvPr/>
            </p:nvSpPr>
            <p:spPr bwMode="auto">
              <a:xfrm>
                <a:off x="4859338" y="5480050"/>
                <a:ext cx="1008062" cy="504825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33" name="Line 24"/>
              <p:cNvSpPr>
                <a:spLocks noChangeShapeType="1"/>
              </p:cNvSpPr>
              <p:nvPr/>
            </p:nvSpPr>
            <p:spPr bwMode="auto">
              <a:xfrm flipV="1">
                <a:off x="4932363" y="4329112"/>
                <a:ext cx="719137" cy="790575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34" name="Line 25"/>
              <p:cNvSpPr>
                <a:spLocks noChangeShapeType="1"/>
              </p:cNvSpPr>
              <p:nvPr/>
            </p:nvSpPr>
            <p:spPr bwMode="auto">
              <a:xfrm flipH="1" flipV="1">
                <a:off x="3348038" y="4471987"/>
                <a:ext cx="647700" cy="720725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35" name="Line 26"/>
              <p:cNvSpPr>
                <a:spLocks noChangeShapeType="1"/>
              </p:cNvSpPr>
              <p:nvPr/>
            </p:nvSpPr>
            <p:spPr bwMode="auto">
              <a:xfrm flipH="1" flipV="1">
                <a:off x="2987675" y="5048250"/>
                <a:ext cx="936625" cy="360362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36" name="Line 27"/>
              <p:cNvSpPr>
                <a:spLocks noChangeShapeType="1"/>
              </p:cNvSpPr>
              <p:nvPr/>
            </p:nvSpPr>
            <p:spPr bwMode="auto">
              <a:xfrm flipH="1">
                <a:off x="3132138" y="5553075"/>
                <a:ext cx="792162" cy="21590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37" name="Line 28"/>
              <p:cNvSpPr>
                <a:spLocks noChangeShapeType="1"/>
              </p:cNvSpPr>
              <p:nvPr/>
            </p:nvSpPr>
            <p:spPr bwMode="auto">
              <a:xfrm>
                <a:off x="5003800" y="5408612"/>
                <a:ext cx="1008063" cy="144463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38" name="Line 29"/>
              <p:cNvSpPr>
                <a:spLocks noChangeShapeType="1"/>
              </p:cNvSpPr>
              <p:nvPr/>
            </p:nvSpPr>
            <p:spPr bwMode="auto">
              <a:xfrm flipV="1">
                <a:off x="4859338" y="4832350"/>
                <a:ext cx="1152525" cy="431800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</p:grpSp>
        <p:grpSp>
          <p:nvGrpSpPr>
            <p:cNvPr id="6" name="Grup 5"/>
            <p:cNvGrpSpPr/>
            <p:nvPr/>
          </p:nvGrpSpPr>
          <p:grpSpPr>
            <a:xfrm>
              <a:off x="5600302" y="3355745"/>
              <a:ext cx="858362" cy="3293331"/>
              <a:chOff x="6248400" y="2863850"/>
              <a:chExt cx="698500" cy="2570162"/>
            </a:xfrm>
          </p:grpSpPr>
          <p:sp>
            <p:nvSpPr>
              <p:cNvPr id="10" name="Freeform 17"/>
              <p:cNvSpPr>
                <a:spLocks/>
              </p:cNvSpPr>
              <p:nvPr/>
            </p:nvSpPr>
            <p:spPr bwMode="auto">
              <a:xfrm>
                <a:off x="6248400" y="3330575"/>
                <a:ext cx="698500" cy="1401762"/>
              </a:xfrm>
              <a:custGeom>
                <a:avLst/>
                <a:gdLst>
                  <a:gd name="T0" fmla="*/ 696123 w 1763"/>
                  <a:gd name="T1" fmla="*/ 629087 h 3534"/>
                  <a:gd name="T2" fmla="*/ 682256 w 1763"/>
                  <a:gd name="T3" fmla="*/ 492243 h 3534"/>
                  <a:gd name="T4" fmla="*/ 655710 w 1763"/>
                  <a:gd name="T5" fmla="*/ 366901 h 3534"/>
                  <a:gd name="T6" fmla="*/ 618468 w 1763"/>
                  <a:gd name="T7" fmla="*/ 254649 h 3534"/>
                  <a:gd name="T8" fmla="*/ 570924 w 1763"/>
                  <a:gd name="T9" fmla="*/ 159850 h 3534"/>
                  <a:gd name="T10" fmla="*/ 515456 w 1763"/>
                  <a:gd name="T11" fmla="*/ 84487 h 3534"/>
                  <a:gd name="T12" fmla="*/ 452856 w 1763"/>
                  <a:gd name="T13" fmla="*/ 31335 h 3534"/>
                  <a:gd name="T14" fmla="*/ 384314 w 1763"/>
                  <a:gd name="T15" fmla="*/ 3570 h 3534"/>
                  <a:gd name="T16" fmla="*/ 313394 w 1763"/>
                  <a:gd name="T17" fmla="*/ 3570 h 3534"/>
                  <a:gd name="T18" fmla="*/ 244851 w 1763"/>
                  <a:gd name="T19" fmla="*/ 31335 h 3534"/>
                  <a:gd name="T20" fmla="*/ 182252 w 1763"/>
                  <a:gd name="T21" fmla="*/ 84487 h 3534"/>
                  <a:gd name="T22" fmla="*/ 126784 w 1763"/>
                  <a:gd name="T23" fmla="*/ 159850 h 3534"/>
                  <a:gd name="T24" fmla="*/ 79636 w 1763"/>
                  <a:gd name="T25" fmla="*/ 254649 h 3534"/>
                  <a:gd name="T26" fmla="*/ 41997 w 1763"/>
                  <a:gd name="T27" fmla="*/ 366901 h 3534"/>
                  <a:gd name="T28" fmla="*/ 15452 w 1763"/>
                  <a:gd name="T29" fmla="*/ 492243 h 3534"/>
                  <a:gd name="T30" fmla="*/ 1585 w 1763"/>
                  <a:gd name="T31" fmla="*/ 629087 h 3534"/>
                  <a:gd name="T32" fmla="*/ 1585 w 1763"/>
                  <a:gd name="T33" fmla="*/ 772278 h 3534"/>
                  <a:gd name="T34" fmla="*/ 15452 w 1763"/>
                  <a:gd name="T35" fmla="*/ 909122 h 3534"/>
                  <a:gd name="T36" fmla="*/ 41997 w 1763"/>
                  <a:gd name="T37" fmla="*/ 1034464 h 3534"/>
                  <a:gd name="T38" fmla="*/ 79636 w 1763"/>
                  <a:gd name="T39" fmla="*/ 1146716 h 3534"/>
                  <a:gd name="T40" fmla="*/ 126784 w 1763"/>
                  <a:gd name="T41" fmla="*/ 1241515 h 3534"/>
                  <a:gd name="T42" fmla="*/ 182252 w 1763"/>
                  <a:gd name="T43" fmla="*/ 1316879 h 3534"/>
                  <a:gd name="T44" fmla="*/ 244851 w 1763"/>
                  <a:gd name="T45" fmla="*/ 1370030 h 3534"/>
                  <a:gd name="T46" fmla="*/ 313394 w 1763"/>
                  <a:gd name="T47" fmla="*/ 1397795 h 3534"/>
                  <a:gd name="T48" fmla="*/ 384314 w 1763"/>
                  <a:gd name="T49" fmla="*/ 1397795 h 3534"/>
                  <a:gd name="T50" fmla="*/ 452856 w 1763"/>
                  <a:gd name="T51" fmla="*/ 1370030 h 3534"/>
                  <a:gd name="T52" fmla="*/ 515456 w 1763"/>
                  <a:gd name="T53" fmla="*/ 1316879 h 3534"/>
                  <a:gd name="T54" fmla="*/ 570924 w 1763"/>
                  <a:gd name="T55" fmla="*/ 1241515 h 3534"/>
                  <a:gd name="T56" fmla="*/ 618468 w 1763"/>
                  <a:gd name="T57" fmla="*/ 1146716 h 3534"/>
                  <a:gd name="T58" fmla="*/ 655710 w 1763"/>
                  <a:gd name="T59" fmla="*/ 1034464 h 3534"/>
                  <a:gd name="T60" fmla="*/ 682256 w 1763"/>
                  <a:gd name="T61" fmla="*/ 909122 h 3534"/>
                  <a:gd name="T62" fmla="*/ 696123 w 1763"/>
                  <a:gd name="T63" fmla="*/ 772278 h 353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763"/>
                  <a:gd name="T97" fmla="*/ 0 h 3534"/>
                  <a:gd name="T98" fmla="*/ 1763 w 1763"/>
                  <a:gd name="T99" fmla="*/ 3534 h 353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763" h="3534">
                    <a:moveTo>
                      <a:pt x="1763" y="1767"/>
                    </a:moveTo>
                    <a:lnTo>
                      <a:pt x="1757" y="1586"/>
                    </a:lnTo>
                    <a:lnTo>
                      <a:pt x="1744" y="1411"/>
                    </a:lnTo>
                    <a:lnTo>
                      <a:pt x="1722" y="1241"/>
                    </a:lnTo>
                    <a:lnTo>
                      <a:pt x="1693" y="1079"/>
                    </a:lnTo>
                    <a:lnTo>
                      <a:pt x="1655" y="925"/>
                    </a:lnTo>
                    <a:lnTo>
                      <a:pt x="1611" y="779"/>
                    </a:lnTo>
                    <a:lnTo>
                      <a:pt x="1561" y="642"/>
                    </a:lnTo>
                    <a:lnTo>
                      <a:pt x="1504" y="517"/>
                    </a:lnTo>
                    <a:lnTo>
                      <a:pt x="1441" y="403"/>
                    </a:lnTo>
                    <a:lnTo>
                      <a:pt x="1373" y="301"/>
                    </a:lnTo>
                    <a:lnTo>
                      <a:pt x="1301" y="213"/>
                    </a:lnTo>
                    <a:lnTo>
                      <a:pt x="1223" y="138"/>
                    </a:lnTo>
                    <a:lnTo>
                      <a:pt x="1143" y="79"/>
                    </a:lnTo>
                    <a:lnTo>
                      <a:pt x="1058" y="35"/>
                    </a:lnTo>
                    <a:lnTo>
                      <a:pt x="970" y="9"/>
                    </a:lnTo>
                    <a:lnTo>
                      <a:pt x="881" y="0"/>
                    </a:lnTo>
                    <a:lnTo>
                      <a:pt x="791" y="9"/>
                    </a:lnTo>
                    <a:lnTo>
                      <a:pt x="703" y="35"/>
                    </a:lnTo>
                    <a:lnTo>
                      <a:pt x="618" y="79"/>
                    </a:lnTo>
                    <a:lnTo>
                      <a:pt x="538" y="138"/>
                    </a:lnTo>
                    <a:lnTo>
                      <a:pt x="460" y="213"/>
                    </a:lnTo>
                    <a:lnTo>
                      <a:pt x="388" y="301"/>
                    </a:lnTo>
                    <a:lnTo>
                      <a:pt x="320" y="403"/>
                    </a:lnTo>
                    <a:lnTo>
                      <a:pt x="257" y="517"/>
                    </a:lnTo>
                    <a:lnTo>
                      <a:pt x="201" y="642"/>
                    </a:lnTo>
                    <a:lnTo>
                      <a:pt x="150" y="779"/>
                    </a:lnTo>
                    <a:lnTo>
                      <a:pt x="106" y="925"/>
                    </a:lnTo>
                    <a:lnTo>
                      <a:pt x="69" y="1079"/>
                    </a:lnTo>
                    <a:lnTo>
                      <a:pt x="39" y="1241"/>
                    </a:lnTo>
                    <a:lnTo>
                      <a:pt x="17" y="1411"/>
                    </a:lnTo>
                    <a:lnTo>
                      <a:pt x="4" y="1586"/>
                    </a:lnTo>
                    <a:lnTo>
                      <a:pt x="0" y="1767"/>
                    </a:lnTo>
                    <a:lnTo>
                      <a:pt x="4" y="1947"/>
                    </a:lnTo>
                    <a:lnTo>
                      <a:pt x="17" y="2122"/>
                    </a:lnTo>
                    <a:lnTo>
                      <a:pt x="39" y="2292"/>
                    </a:lnTo>
                    <a:lnTo>
                      <a:pt x="69" y="2454"/>
                    </a:lnTo>
                    <a:lnTo>
                      <a:pt x="106" y="2608"/>
                    </a:lnTo>
                    <a:lnTo>
                      <a:pt x="150" y="2754"/>
                    </a:lnTo>
                    <a:lnTo>
                      <a:pt x="201" y="2891"/>
                    </a:lnTo>
                    <a:lnTo>
                      <a:pt x="257" y="3016"/>
                    </a:lnTo>
                    <a:lnTo>
                      <a:pt x="320" y="3130"/>
                    </a:lnTo>
                    <a:lnTo>
                      <a:pt x="388" y="3232"/>
                    </a:lnTo>
                    <a:lnTo>
                      <a:pt x="460" y="3320"/>
                    </a:lnTo>
                    <a:lnTo>
                      <a:pt x="538" y="3395"/>
                    </a:lnTo>
                    <a:lnTo>
                      <a:pt x="618" y="3454"/>
                    </a:lnTo>
                    <a:lnTo>
                      <a:pt x="703" y="3498"/>
                    </a:lnTo>
                    <a:lnTo>
                      <a:pt x="791" y="3524"/>
                    </a:lnTo>
                    <a:lnTo>
                      <a:pt x="881" y="3534"/>
                    </a:lnTo>
                    <a:lnTo>
                      <a:pt x="970" y="3524"/>
                    </a:lnTo>
                    <a:lnTo>
                      <a:pt x="1058" y="3498"/>
                    </a:lnTo>
                    <a:lnTo>
                      <a:pt x="1143" y="3454"/>
                    </a:lnTo>
                    <a:lnTo>
                      <a:pt x="1223" y="3395"/>
                    </a:lnTo>
                    <a:lnTo>
                      <a:pt x="1301" y="3320"/>
                    </a:lnTo>
                    <a:lnTo>
                      <a:pt x="1373" y="3232"/>
                    </a:lnTo>
                    <a:lnTo>
                      <a:pt x="1441" y="3130"/>
                    </a:lnTo>
                    <a:lnTo>
                      <a:pt x="1504" y="3016"/>
                    </a:lnTo>
                    <a:lnTo>
                      <a:pt x="1561" y="2891"/>
                    </a:lnTo>
                    <a:lnTo>
                      <a:pt x="1611" y="2754"/>
                    </a:lnTo>
                    <a:lnTo>
                      <a:pt x="1655" y="2608"/>
                    </a:lnTo>
                    <a:lnTo>
                      <a:pt x="1693" y="2454"/>
                    </a:lnTo>
                    <a:lnTo>
                      <a:pt x="1722" y="2292"/>
                    </a:lnTo>
                    <a:lnTo>
                      <a:pt x="1744" y="2122"/>
                    </a:lnTo>
                    <a:lnTo>
                      <a:pt x="1757" y="1947"/>
                    </a:lnTo>
                    <a:lnTo>
                      <a:pt x="1763" y="1767"/>
                    </a:lnTo>
                    <a:close/>
                  </a:path>
                </a:pathLst>
              </a:custGeom>
              <a:solidFill>
                <a:srgbClr val="669900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11" name="Freeform 18"/>
              <p:cNvSpPr>
                <a:spLocks/>
              </p:cNvSpPr>
              <p:nvPr/>
            </p:nvSpPr>
            <p:spPr bwMode="auto">
              <a:xfrm>
                <a:off x="6364288" y="2863850"/>
                <a:ext cx="466725" cy="466725"/>
              </a:xfrm>
              <a:custGeom>
                <a:avLst/>
                <a:gdLst>
                  <a:gd name="T0" fmla="*/ 466725 w 1176"/>
                  <a:gd name="T1" fmla="*/ 233363 h 1178"/>
                  <a:gd name="T2" fmla="*/ 461963 w 1176"/>
                  <a:gd name="T3" fmla="*/ 185818 h 1178"/>
                  <a:gd name="T4" fmla="*/ 448469 w 1176"/>
                  <a:gd name="T5" fmla="*/ 142632 h 1178"/>
                  <a:gd name="T6" fmla="*/ 427038 w 1176"/>
                  <a:gd name="T7" fmla="*/ 102616 h 1178"/>
                  <a:gd name="T8" fmla="*/ 398066 w 1176"/>
                  <a:gd name="T9" fmla="*/ 68147 h 1178"/>
                  <a:gd name="T10" fmla="*/ 363934 w 1176"/>
                  <a:gd name="T11" fmla="*/ 39620 h 1178"/>
                  <a:gd name="T12" fmla="*/ 323850 w 1176"/>
                  <a:gd name="T13" fmla="*/ 18225 h 1178"/>
                  <a:gd name="T14" fmla="*/ 280591 w 1176"/>
                  <a:gd name="T15" fmla="*/ 4754 h 1178"/>
                  <a:gd name="T16" fmla="*/ 233363 w 1176"/>
                  <a:gd name="T17" fmla="*/ 0 h 1178"/>
                  <a:gd name="T18" fmla="*/ 185738 w 1176"/>
                  <a:gd name="T19" fmla="*/ 4754 h 1178"/>
                  <a:gd name="T20" fmla="*/ 142478 w 1176"/>
                  <a:gd name="T21" fmla="*/ 18225 h 1178"/>
                  <a:gd name="T22" fmla="*/ 102791 w 1176"/>
                  <a:gd name="T23" fmla="*/ 39620 h 1178"/>
                  <a:gd name="T24" fmla="*/ 68263 w 1176"/>
                  <a:gd name="T25" fmla="*/ 68147 h 1178"/>
                  <a:gd name="T26" fmla="*/ 39291 w 1176"/>
                  <a:gd name="T27" fmla="*/ 102616 h 1178"/>
                  <a:gd name="T28" fmla="*/ 17859 w 1176"/>
                  <a:gd name="T29" fmla="*/ 142632 h 1178"/>
                  <a:gd name="T30" fmla="*/ 4366 w 1176"/>
                  <a:gd name="T31" fmla="*/ 185818 h 1178"/>
                  <a:gd name="T32" fmla="*/ 0 w 1176"/>
                  <a:gd name="T33" fmla="*/ 233363 h 1178"/>
                  <a:gd name="T34" fmla="*/ 4366 w 1176"/>
                  <a:gd name="T35" fmla="*/ 280510 h 1178"/>
                  <a:gd name="T36" fmla="*/ 17859 w 1176"/>
                  <a:gd name="T37" fmla="*/ 324093 h 1178"/>
                  <a:gd name="T38" fmla="*/ 39291 w 1176"/>
                  <a:gd name="T39" fmla="*/ 363713 h 1178"/>
                  <a:gd name="T40" fmla="*/ 68263 w 1176"/>
                  <a:gd name="T41" fmla="*/ 398182 h 1178"/>
                  <a:gd name="T42" fmla="*/ 102791 w 1176"/>
                  <a:gd name="T43" fmla="*/ 427105 h 1178"/>
                  <a:gd name="T44" fmla="*/ 142478 w 1176"/>
                  <a:gd name="T45" fmla="*/ 448500 h 1178"/>
                  <a:gd name="T46" fmla="*/ 185738 w 1176"/>
                  <a:gd name="T47" fmla="*/ 461971 h 1178"/>
                  <a:gd name="T48" fmla="*/ 233363 w 1176"/>
                  <a:gd name="T49" fmla="*/ 466725 h 1178"/>
                  <a:gd name="T50" fmla="*/ 280591 w 1176"/>
                  <a:gd name="T51" fmla="*/ 461971 h 1178"/>
                  <a:gd name="T52" fmla="*/ 323850 w 1176"/>
                  <a:gd name="T53" fmla="*/ 448500 h 1178"/>
                  <a:gd name="T54" fmla="*/ 363934 w 1176"/>
                  <a:gd name="T55" fmla="*/ 427105 h 1178"/>
                  <a:gd name="T56" fmla="*/ 398066 w 1176"/>
                  <a:gd name="T57" fmla="*/ 398182 h 1178"/>
                  <a:gd name="T58" fmla="*/ 427038 w 1176"/>
                  <a:gd name="T59" fmla="*/ 363713 h 1178"/>
                  <a:gd name="T60" fmla="*/ 448469 w 1176"/>
                  <a:gd name="T61" fmla="*/ 324093 h 1178"/>
                  <a:gd name="T62" fmla="*/ 461963 w 1176"/>
                  <a:gd name="T63" fmla="*/ 280510 h 1178"/>
                  <a:gd name="T64" fmla="*/ 466725 w 1176"/>
                  <a:gd name="T65" fmla="*/ 233363 h 117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76"/>
                  <a:gd name="T100" fmla="*/ 0 h 1178"/>
                  <a:gd name="T101" fmla="*/ 1176 w 1176"/>
                  <a:gd name="T102" fmla="*/ 1178 h 117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76" h="1178">
                    <a:moveTo>
                      <a:pt x="1176" y="589"/>
                    </a:moveTo>
                    <a:lnTo>
                      <a:pt x="1164" y="469"/>
                    </a:lnTo>
                    <a:lnTo>
                      <a:pt x="1130" y="360"/>
                    </a:lnTo>
                    <a:lnTo>
                      <a:pt x="1076" y="259"/>
                    </a:lnTo>
                    <a:lnTo>
                      <a:pt x="1003" y="172"/>
                    </a:lnTo>
                    <a:lnTo>
                      <a:pt x="917" y="100"/>
                    </a:lnTo>
                    <a:lnTo>
                      <a:pt x="816" y="46"/>
                    </a:lnTo>
                    <a:lnTo>
                      <a:pt x="707" y="12"/>
                    </a:lnTo>
                    <a:lnTo>
                      <a:pt x="588" y="0"/>
                    </a:lnTo>
                    <a:lnTo>
                      <a:pt x="468" y="12"/>
                    </a:lnTo>
                    <a:lnTo>
                      <a:pt x="359" y="46"/>
                    </a:lnTo>
                    <a:lnTo>
                      <a:pt x="259" y="100"/>
                    </a:lnTo>
                    <a:lnTo>
                      <a:pt x="172" y="172"/>
                    </a:lnTo>
                    <a:lnTo>
                      <a:pt x="99" y="259"/>
                    </a:lnTo>
                    <a:lnTo>
                      <a:pt x="45" y="360"/>
                    </a:lnTo>
                    <a:lnTo>
                      <a:pt x="11" y="469"/>
                    </a:lnTo>
                    <a:lnTo>
                      <a:pt x="0" y="589"/>
                    </a:lnTo>
                    <a:lnTo>
                      <a:pt x="11" y="708"/>
                    </a:lnTo>
                    <a:lnTo>
                      <a:pt x="45" y="818"/>
                    </a:lnTo>
                    <a:lnTo>
                      <a:pt x="99" y="918"/>
                    </a:lnTo>
                    <a:lnTo>
                      <a:pt x="172" y="1005"/>
                    </a:lnTo>
                    <a:lnTo>
                      <a:pt x="259" y="1078"/>
                    </a:lnTo>
                    <a:lnTo>
                      <a:pt x="359" y="1132"/>
                    </a:lnTo>
                    <a:lnTo>
                      <a:pt x="468" y="1166"/>
                    </a:lnTo>
                    <a:lnTo>
                      <a:pt x="588" y="1178"/>
                    </a:lnTo>
                    <a:lnTo>
                      <a:pt x="707" y="1166"/>
                    </a:lnTo>
                    <a:lnTo>
                      <a:pt x="816" y="1132"/>
                    </a:lnTo>
                    <a:lnTo>
                      <a:pt x="917" y="1078"/>
                    </a:lnTo>
                    <a:lnTo>
                      <a:pt x="1003" y="1005"/>
                    </a:lnTo>
                    <a:lnTo>
                      <a:pt x="1076" y="918"/>
                    </a:lnTo>
                    <a:lnTo>
                      <a:pt x="1130" y="818"/>
                    </a:lnTo>
                    <a:lnTo>
                      <a:pt x="1164" y="708"/>
                    </a:lnTo>
                    <a:lnTo>
                      <a:pt x="1176" y="589"/>
                    </a:lnTo>
                    <a:close/>
                  </a:path>
                </a:pathLst>
              </a:custGeom>
              <a:solidFill>
                <a:srgbClr val="CCCC00"/>
              </a:solidFill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12" name="Line 19"/>
              <p:cNvSpPr>
                <a:spLocks noChangeShapeType="1"/>
              </p:cNvSpPr>
              <p:nvPr/>
            </p:nvSpPr>
            <p:spPr bwMode="auto">
              <a:xfrm flipH="1">
                <a:off x="6364288" y="4732337"/>
                <a:ext cx="117475" cy="701675"/>
              </a:xfrm>
              <a:prstGeom prst="line">
                <a:avLst/>
              </a:prstGeom>
              <a:noFill/>
              <a:ln w="6191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  <p:sp>
            <p:nvSpPr>
              <p:cNvPr id="13" name="Line 20"/>
              <p:cNvSpPr>
                <a:spLocks noChangeShapeType="1"/>
              </p:cNvSpPr>
              <p:nvPr/>
            </p:nvSpPr>
            <p:spPr bwMode="auto">
              <a:xfrm>
                <a:off x="6715125" y="4732337"/>
                <a:ext cx="115888" cy="701675"/>
              </a:xfrm>
              <a:prstGeom prst="line">
                <a:avLst/>
              </a:prstGeom>
              <a:noFill/>
              <a:ln w="61913">
                <a:solidFill>
                  <a:schemeClr val="bg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tr-TR">
                  <a:latin typeface="+mn-lt"/>
                </a:endParaRPr>
              </a:p>
            </p:txBody>
          </p:sp>
        </p:grpSp>
        <p:sp>
          <p:nvSpPr>
            <p:cNvPr id="7" name="Dikdörtgen 6"/>
            <p:cNvSpPr/>
            <p:nvPr/>
          </p:nvSpPr>
          <p:spPr>
            <a:xfrm>
              <a:off x="1755241" y="5971201"/>
              <a:ext cx="174070" cy="63541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Dikdörtgen 7"/>
            <p:cNvSpPr/>
            <p:nvPr/>
          </p:nvSpPr>
          <p:spPr>
            <a:xfrm>
              <a:off x="2849305" y="5971201"/>
              <a:ext cx="174070" cy="63541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" name="Dikdörtgen 8"/>
            <p:cNvSpPr/>
            <p:nvPr/>
          </p:nvSpPr>
          <p:spPr>
            <a:xfrm>
              <a:off x="4998064" y="2780581"/>
              <a:ext cx="205137" cy="39250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9" name="Metin kutusu 38"/>
          <p:cNvSpPr txBox="1"/>
          <p:nvPr/>
        </p:nvSpPr>
        <p:spPr>
          <a:xfrm>
            <a:off x="5284449" y="1237663"/>
            <a:ext cx="2060051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Çalışan için:</a:t>
            </a:r>
          </a:p>
          <a:p>
            <a:r>
              <a:rPr lang="tr-TR" dirty="0" smtClean="0">
                <a:solidFill>
                  <a:schemeClr val="bg1"/>
                </a:solidFill>
              </a:rPr>
              <a:t>Saptanabilir risk yok</a:t>
            </a:r>
            <a:endParaRPr lang="tr-TR" dirty="0" smtClean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7631049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526746" y="1429"/>
            <a:ext cx="70831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KLİNİK İNCELEMELERDE  RADYASYON DOZLARI</a:t>
            </a:r>
            <a:endParaRPr lang="tr-TR" sz="2800" dirty="0">
              <a:solidFill>
                <a:srgbClr val="FFFF00"/>
              </a:solidFill>
            </a:endParaRPr>
          </a:p>
        </p:txBody>
      </p:sp>
      <p:pic>
        <p:nvPicPr>
          <p:cNvPr id="64" name="Resim 63" descr="C:\Users\Dogan\Desktop\6a00e5514f834d8834012875c6aa21970c-200pi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630" y="1341121"/>
            <a:ext cx="3340650" cy="2966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Picture 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3033" y="4523852"/>
            <a:ext cx="1200779" cy="195916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153" name="Metin kutusu 152"/>
          <p:cNvSpPr txBox="1"/>
          <p:nvPr/>
        </p:nvSpPr>
        <p:spPr>
          <a:xfrm>
            <a:off x="3409810" y="629491"/>
            <a:ext cx="1535998" cy="707886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Mamografi</a:t>
            </a:r>
          </a:p>
          <a:p>
            <a:r>
              <a:rPr lang="tr-TR" sz="2000" dirty="0" smtClean="0">
                <a:solidFill>
                  <a:schemeClr val="bg1"/>
                </a:solidFill>
              </a:rPr>
              <a:t> İncelemeleri</a:t>
            </a:r>
            <a:endParaRPr lang="tr-T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59752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3"/>
          <p:cNvSpPr txBox="1">
            <a:spLocks noChangeArrowheads="1"/>
          </p:cNvSpPr>
          <p:nvPr/>
        </p:nvSpPr>
        <p:spPr bwMode="auto">
          <a:xfrm>
            <a:off x="1908175" y="112713"/>
            <a:ext cx="49167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sz="3200">
                <a:solidFill>
                  <a:srgbClr val="FFFF00"/>
                </a:solidFill>
                <a:latin typeface="+mn-lt"/>
              </a:rPr>
              <a:t>MAMOGRAFİ İNCELEMELERİ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3131840" y="6165425"/>
            <a:ext cx="1956433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Meme dozu 3 </a:t>
            </a:r>
            <a:r>
              <a:rPr lang="tr-TR" dirty="0" err="1" smtClean="0">
                <a:solidFill>
                  <a:schemeClr val="bg1"/>
                </a:solidFill>
              </a:rPr>
              <a:t>mGy</a:t>
            </a:r>
            <a:endParaRPr lang="tr-TR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344648" y="3284984"/>
            <a:ext cx="84584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solidFill>
                  <a:schemeClr val="bg1"/>
                </a:solidFill>
              </a:rPr>
              <a:t> </a:t>
            </a:r>
          </a:p>
          <a:p>
            <a:r>
              <a:rPr lang="tr-TR" sz="2000" dirty="0">
                <a:solidFill>
                  <a:schemeClr val="bg1"/>
                </a:solidFill>
              </a:rPr>
              <a:t> </a:t>
            </a:r>
            <a:r>
              <a:rPr lang="tr-TR" sz="2000" dirty="0" smtClean="0">
                <a:solidFill>
                  <a:schemeClr val="bg1"/>
                </a:solidFill>
              </a:rPr>
              <a:t>     Işınlanan yaş</a:t>
            </a:r>
            <a:r>
              <a:rPr lang="tr-TR" sz="2000" dirty="0">
                <a:solidFill>
                  <a:schemeClr val="bg1"/>
                </a:solidFill>
              </a:rPr>
              <a:t>	</a:t>
            </a:r>
            <a:r>
              <a:rPr lang="tr-TR" sz="2000" dirty="0" smtClean="0">
                <a:solidFill>
                  <a:schemeClr val="bg1"/>
                </a:solidFill>
              </a:rPr>
              <a:t>          </a:t>
            </a:r>
            <a:r>
              <a:rPr lang="tr-TR" sz="2000" dirty="0">
                <a:solidFill>
                  <a:schemeClr val="bg1"/>
                </a:solidFill>
              </a:rPr>
              <a:t>Kansere yakalanma                 Kanser nedeniyle </a:t>
            </a:r>
            <a:r>
              <a:rPr lang="tr-TR" sz="2000" dirty="0" smtClean="0">
                <a:solidFill>
                  <a:schemeClr val="bg1"/>
                </a:solidFill>
              </a:rPr>
              <a:t>ölüm risk   </a:t>
            </a:r>
          </a:p>
          <a:p>
            <a:endParaRPr lang="tr-TR" sz="2000" dirty="0" smtClean="0">
              <a:solidFill>
                <a:schemeClr val="bg1"/>
              </a:solidFill>
            </a:endParaRPr>
          </a:p>
          <a:p>
            <a:r>
              <a:rPr lang="tr-TR" sz="2000" dirty="0">
                <a:solidFill>
                  <a:schemeClr val="bg1"/>
                </a:solidFill>
              </a:rPr>
              <a:t> </a:t>
            </a:r>
            <a:r>
              <a:rPr lang="tr-TR" sz="2000" dirty="0" smtClean="0">
                <a:solidFill>
                  <a:schemeClr val="bg1"/>
                </a:solidFill>
              </a:rPr>
              <a:t>              30                       </a:t>
            </a:r>
            <a:r>
              <a:rPr lang="tr-TR" sz="2000" dirty="0">
                <a:solidFill>
                  <a:srgbClr val="FFC000"/>
                </a:solidFill>
              </a:rPr>
              <a:t>9 – </a:t>
            </a:r>
            <a:r>
              <a:rPr lang="tr-TR" sz="2000" dirty="0" smtClean="0">
                <a:solidFill>
                  <a:srgbClr val="FFC000"/>
                </a:solidFill>
              </a:rPr>
              <a:t>12        </a:t>
            </a:r>
            <a:r>
              <a:rPr lang="tr-TR" sz="2000" dirty="0" smtClean="0">
                <a:solidFill>
                  <a:srgbClr val="00FFFF"/>
                </a:solidFill>
              </a:rPr>
              <a:t>(147 – 187)</a:t>
            </a:r>
            <a:r>
              <a:rPr lang="tr-TR" sz="2000" dirty="0">
                <a:solidFill>
                  <a:schemeClr val="bg1"/>
                </a:solidFill>
              </a:rPr>
              <a:t>	</a:t>
            </a:r>
            <a:r>
              <a:rPr lang="tr-TR" sz="2000" dirty="0">
                <a:solidFill>
                  <a:srgbClr val="FFC000"/>
                </a:solidFill>
              </a:rPr>
              <a:t> </a:t>
            </a:r>
            <a:r>
              <a:rPr lang="tr-TR" sz="2000" dirty="0" smtClean="0">
                <a:solidFill>
                  <a:srgbClr val="FFC000"/>
                </a:solidFill>
              </a:rPr>
              <a:t> </a:t>
            </a:r>
            <a:r>
              <a:rPr lang="tr-TR" sz="2000" dirty="0">
                <a:solidFill>
                  <a:srgbClr val="FFC000"/>
                </a:solidFill>
              </a:rPr>
              <a:t>1,9 – </a:t>
            </a:r>
            <a:r>
              <a:rPr lang="tr-TR" sz="2000" dirty="0" smtClean="0">
                <a:solidFill>
                  <a:srgbClr val="FFC000"/>
                </a:solidFill>
              </a:rPr>
              <a:t>2,4  </a:t>
            </a:r>
            <a:r>
              <a:rPr lang="tr-TR" sz="2000" dirty="0" smtClean="0">
                <a:solidFill>
                  <a:srgbClr val="00FFFF"/>
                </a:solidFill>
              </a:rPr>
              <a:t>(48 – 62)</a:t>
            </a:r>
          </a:p>
          <a:p>
            <a:endParaRPr lang="tr-TR" sz="2000" dirty="0" smtClean="0">
              <a:solidFill>
                <a:srgbClr val="00FFFF"/>
              </a:solidFill>
            </a:endParaRPr>
          </a:p>
          <a:p>
            <a:r>
              <a:rPr lang="tr-TR" sz="2000" dirty="0" smtClean="0">
                <a:solidFill>
                  <a:schemeClr val="bg1"/>
                </a:solidFill>
              </a:rPr>
              <a:t>               40	           </a:t>
            </a:r>
            <a:r>
              <a:rPr lang="tr-TR" sz="2000" dirty="0" smtClean="0">
                <a:solidFill>
                  <a:srgbClr val="FFC000"/>
                </a:solidFill>
              </a:rPr>
              <a:t>5 –  7           </a:t>
            </a:r>
            <a:r>
              <a:rPr lang="tr-TR" sz="2000" dirty="0" smtClean="0">
                <a:solidFill>
                  <a:srgbClr val="00FFFF"/>
                </a:solidFill>
              </a:rPr>
              <a:t>(72 – 91)</a:t>
            </a:r>
            <a:r>
              <a:rPr lang="tr-TR" sz="2000" dirty="0">
                <a:solidFill>
                  <a:srgbClr val="00FFFF"/>
                </a:solidFill>
              </a:rPr>
              <a:t>	 </a:t>
            </a:r>
            <a:r>
              <a:rPr lang="tr-TR" sz="2000" dirty="0" smtClean="0">
                <a:solidFill>
                  <a:srgbClr val="00FFFF"/>
                </a:solidFill>
              </a:rPr>
              <a:t>                 </a:t>
            </a:r>
            <a:r>
              <a:rPr lang="tr-TR" sz="2000" dirty="0" smtClean="0">
                <a:solidFill>
                  <a:srgbClr val="FFC000"/>
                </a:solidFill>
              </a:rPr>
              <a:t>1,3 </a:t>
            </a:r>
            <a:r>
              <a:rPr lang="tr-TR" sz="2000" dirty="0">
                <a:solidFill>
                  <a:srgbClr val="FFC000"/>
                </a:solidFill>
              </a:rPr>
              <a:t>– </a:t>
            </a:r>
            <a:r>
              <a:rPr lang="tr-TR" sz="2000" dirty="0" smtClean="0">
                <a:solidFill>
                  <a:srgbClr val="FFC000"/>
                </a:solidFill>
              </a:rPr>
              <a:t>1,7  </a:t>
            </a:r>
            <a:r>
              <a:rPr lang="tr-TR" sz="2000" dirty="0" smtClean="0">
                <a:solidFill>
                  <a:srgbClr val="00FFFF"/>
                </a:solidFill>
              </a:rPr>
              <a:t>(20  - 25)</a:t>
            </a:r>
          </a:p>
          <a:p>
            <a:endParaRPr lang="tr-TR" sz="2000" dirty="0" smtClean="0">
              <a:solidFill>
                <a:srgbClr val="00FFFF"/>
              </a:solidFill>
            </a:endParaRPr>
          </a:p>
          <a:p>
            <a:r>
              <a:rPr lang="tr-TR" sz="2000" dirty="0" smtClean="0">
                <a:solidFill>
                  <a:schemeClr val="bg1"/>
                </a:solidFill>
              </a:rPr>
              <a:t>               50</a:t>
            </a:r>
            <a:r>
              <a:rPr lang="tr-TR" sz="2000" dirty="0">
                <a:solidFill>
                  <a:schemeClr val="bg1"/>
                </a:solidFill>
              </a:rPr>
              <a:t>	</a:t>
            </a:r>
            <a:r>
              <a:rPr lang="tr-TR" sz="2000" dirty="0">
                <a:solidFill>
                  <a:srgbClr val="FFC000"/>
                </a:solidFill>
              </a:rPr>
              <a:t> </a:t>
            </a:r>
            <a:r>
              <a:rPr lang="tr-TR" sz="2000" dirty="0" smtClean="0">
                <a:solidFill>
                  <a:srgbClr val="FFC000"/>
                </a:solidFill>
              </a:rPr>
              <a:t>       2,6 </a:t>
            </a:r>
            <a:r>
              <a:rPr lang="tr-TR" sz="2000" dirty="0">
                <a:solidFill>
                  <a:srgbClr val="FFC000"/>
                </a:solidFill>
              </a:rPr>
              <a:t>– </a:t>
            </a:r>
            <a:r>
              <a:rPr lang="tr-TR" sz="2000" dirty="0" smtClean="0">
                <a:solidFill>
                  <a:srgbClr val="FFC000"/>
                </a:solidFill>
              </a:rPr>
              <a:t> 3,3</a:t>
            </a:r>
            <a:r>
              <a:rPr lang="tr-TR" sz="2000" dirty="0">
                <a:solidFill>
                  <a:srgbClr val="FFC000"/>
                </a:solidFill>
              </a:rPr>
              <a:t> </a:t>
            </a:r>
            <a:r>
              <a:rPr lang="tr-TR" sz="2000" dirty="0" smtClean="0">
                <a:solidFill>
                  <a:srgbClr val="FFC000"/>
                </a:solidFill>
              </a:rPr>
              <a:t>      </a:t>
            </a:r>
            <a:r>
              <a:rPr lang="tr-TR" sz="2000" dirty="0" smtClean="0">
                <a:solidFill>
                  <a:srgbClr val="00FFFF"/>
                </a:solidFill>
              </a:rPr>
              <a:t>(31 – 30)</a:t>
            </a:r>
            <a:r>
              <a:rPr lang="tr-TR" sz="2000" dirty="0">
                <a:solidFill>
                  <a:srgbClr val="00FFFF"/>
                </a:solidFill>
              </a:rPr>
              <a:t> </a:t>
            </a:r>
            <a:r>
              <a:rPr lang="tr-TR" sz="2000" dirty="0" smtClean="0">
                <a:solidFill>
                  <a:srgbClr val="00FFFF"/>
                </a:solidFill>
              </a:rPr>
              <a:t>                 </a:t>
            </a:r>
            <a:r>
              <a:rPr lang="tr-TR" sz="2000" dirty="0" smtClean="0">
                <a:solidFill>
                  <a:srgbClr val="FFC000"/>
                </a:solidFill>
              </a:rPr>
              <a:t>0,7 </a:t>
            </a:r>
            <a:r>
              <a:rPr lang="tr-TR" sz="2000" dirty="0">
                <a:solidFill>
                  <a:srgbClr val="FFC000"/>
                </a:solidFill>
              </a:rPr>
              <a:t>– </a:t>
            </a:r>
            <a:r>
              <a:rPr lang="tr-TR" sz="2000" dirty="0" smtClean="0">
                <a:solidFill>
                  <a:srgbClr val="FFC000"/>
                </a:solidFill>
              </a:rPr>
              <a:t>0,9  </a:t>
            </a:r>
            <a:r>
              <a:rPr lang="tr-TR" sz="2000" dirty="0" smtClean="0">
                <a:solidFill>
                  <a:srgbClr val="00FFFF"/>
                </a:solidFill>
              </a:rPr>
              <a:t>(10 – 12)</a:t>
            </a:r>
          </a:p>
          <a:p>
            <a:r>
              <a:rPr lang="tr-TR" sz="2000" dirty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340405" y="1398582"/>
            <a:ext cx="6127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İki memenin mamografi incelemesinde 100 000 kadında </a:t>
            </a:r>
          </a:p>
          <a:p>
            <a:r>
              <a:rPr lang="tr-TR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ömür boyu meme kanserine yakalanma ve ölüm riskleri 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325685" y="2420888"/>
            <a:ext cx="64963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>
                <a:solidFill>
                  <a:srgbClr val="00FFFF"/>
                </a:solidFill>
              </a:rPr>
              <a:t> </a:t>
            </a:r>
            <a:r>
              <a:rPr lang="tr-TR" sz="2000" dirty="0" smtClean="0">
                <a:solidFill>
                  <a:srgbClr val="00FFFF"/>
                </a:solidFill>
              </a:rPr>
              <a:t>(Her yıl mamografi incelemesi yaptıran </a:t>
            </a:r>
            <a:r>
              <a:rPr lang="tr-TR" sz="2000" dirty="0">
                <a:solidFill>
                  <a:srgbClr val="00FFFF"/>
                </a:solidFill>
              </a:rPr>
              <a:t>100 000 kadında </a:t>
            </a:r>
          </a:p>
          <a:p>
            <a:r>
              <a:rPr lang="tr-TR" sz="2000" dirty="0" smtClean="0">
                <a:solidFill>
                  <a:srgbClr val="00FFFF"/>
                </a:solidFill>
              </a:rPr>
              <a:t>80 yaşına kadar </a:t>
            </a:r>
            <a:r>
              <a:rPr lang="tr-TR" sz="2000" dirty="0">
                <a:solidFill>
                  <a:srgbClr val="00FFFF"/>
                </a:solidFill>
              </a:rPr>
              <a:t>meme kanserine yakalanma ve ölüm </a:t>
            </a:r>
            <a:r>
              <a:rPr lang="tr-TR" sz="2000" dirty="0" smtClean="0">
                <a:solidFill>
                  <a:srgbClr val="00FFFF"/>
                </a:solidFill>
              </a:rPr>
              <a:t>riskleri)</a:t>
            </a:r>
            <a:endParaRPr lang="tr-TR" sz="2000" dirty="0">
              <a:solidFill>
                <a:srgbClr val="00FFFF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460516" y="697488"/>
            <a:ext cx="3414524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Etkin doz aralıkları :  0.1 – 0.6  </a:t>
            </a:r>
            <a:r>
              <a:rPr lang="tr-TR" dirty="0" err="1" smtClean="0">
                <a:solidFill>
                  <a:schemeClr val="bg1"/>
                </a:solidFill>
                <a:latin typeface="+mn-lt"/>
              </a:rPr>
              <a:t>mSv</a:t>
            </a:r>
            <a:endParaRPr lang="tr-TR" dirty="0" smtClean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300655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07504" y="44624"/>
            <a:ext cx="90730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GİRİŞİMSEL İNCELEMELERDE HASTA DOZLARI  NİÇİN YÜKSEK?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076056" y="2436724"/>
            <a:ext cx="3966407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İncelemelerin kompleks olması</a:t>
            </a: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 smtClean="0">
                <a:solidFill>
                  <a:schemeClr val="bg1"/>
                </a:solidFill>
              </a:rPr>
              <a:t>Hekimin deneyimi</a:t>
            </a: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 smtClean="0">
                <a:solidFill>
                  <a:schemeClr val="bg1"/>
                </a:solidFill>
              </a:rPr>
              <a:t>Işınlama geometrisi</a:t>
            </a:r>
          </a:p>
          <a:p>
            <a:endParaRPr lang="tr-TR" sz="2000" dirty="0" smtClean="0">
              <a:solidFill>
                <a:schemeClr val="bg1"/>
              </a:solidFill>
            </a:endParaRPr>
          </a:p>
          <a:p>
            <a:r>
              <a:rPr lang="tr-TR" sz="2000" dirty="0" smtClean="0">
                <a:solidFill>
                  <a:schemeClr val="bg1"/>
                </a:solidFill>
              </a:rPr>
              <a:t>Sürekli ışınlama (</a:t>
            </a:r>
            <a:r>
              <a:rPr lang="tr-TR" sz="2000" dirty="0" err="1" smtClean="0">
                <a:solidFill>
                  <a:schemeClr val="bg1"/>
                </a:solidFill>
              </a:rPr>
              <a:t>floroskopi</a:t>
            </a:r>
            <a:r>
              <a:rPr lang="tr-TR" sz="2000" dirty="0" smtClean="0">
                <a:solidFill>
                  <a:schemeClr val="bg1"/>
                </a:solidFill>
              </a:rPr>
              <a:t>)  </a:t>
            </a:r>
            <a:r>
              <a:rPr lang="tr-TR" sz="2000" dirty="0" err="1" smtClean="0">
                <a:solidFill>
                  <a:schemeClr val="bg1"/>
                </a:solidFill>
              </a:rPr>
              <a:t>modu</a:t>
            </a:r>
            <a:endParaRPr lang="tr-TR" sz="2000" dirty="0" smtClean="0">
              <a:solidFill>
                <a:schemeClr val="bg1"/>
              </a:solidFill>
            </a:endParaRPr>
          </a:p>
          <a:p>
            <a:endParaRPr lang="tr-TR" sz="2000" dirty="0" smtClean="0">
              <a:solidFill>
                <a:schemeClr val="bg1"/>
              </a:solidFill>
            </a:endParaRPr>
          </a:p>
          <a:p>
            <a:r>
              <a:rPr lang="tr-TR" sz="2000" dirty="0" err="1" smtClean="0">
                <a:solidFill>
                  <a:schemeClr val="bg1"/>
                </a:solidFill>
              </a:rPr>
              <a:t>Dijtial</a:t>
            </a:r>
            <a:r>
              <a:rPr lang="tr-TR" sz="2000" dirty="0" smtClean="0">
                <a:solidFill>
                  <a:schemeClr val="bg1"/>
                </a:solidFill>
              </a:rPr>
              <a:t> sine görüntü sayısının çokluğu</a:t>
            </a:r>
          </a:p>
          <a:p>
            <a:endParaRPr lang="tr-TR" sz="2000" dirty="0" smtClean="0">
              <a:solidFill>
                <a:schemeClr val="bg1"/>
              </a:solidFill>
            </a:endParaRPr>
          </a:p>
          <a:p>
            <a:r>
              <a:rPr lang="tr-TR" sz="2000" dirty="0" smtClean="0">
                <a:solidFill>
                  <a:schemeClr val="bg1"/>
                </a:solidFill>
              </a:rPr>
              <a:t>Yüksek doz ışınlama </a:t>
            </a:r>
            <a:r>
              <a:rPr lang="tr-TR" sz="2000" dirty="0" err="1" smtClean="0">
                <a:solidFill>
                  <a:schemeClr val="bg1"/>
                </a:solidFill>
              </a:rPr>
              <a:t>modları</a:t>
            </a:r>
            <a:endParaRPr lang="tr-TR" sz="2000" dirty="0" smtClean="0">
              <a:solidFill>
                <a:schemeClr val="bg1"/>
              </a:solidFill>
            </a:endParaRPr>
          </a:p>
          <a:p>
            <a:endParaRPr lang="tr-TR" sz="2000" dirty="0">
              <a:solidFill>
                <a:schemeClr val="bg1"/>
              </a:solidFill>
            </a:endParaRPr>
          </a:p>
          <a:p>
            <a:r>
              <a:rPr lang="tr-TR" sz="2000" dirty="0" err="1" smtClean="0">
                <a:solidFill>
                  <a:schemeClr val="bg1"/>
                </a:solidFill>
              </a:rPr>
              <a:t>Floroskopi</a:t>
            </a:r>
            <a:r>
              <a:rPr lang="tr-TR" sz="2000" dirty="0" smtClean="0">
                <a:solidFill>
                  <a:schemeClr val="bg1"/>
                </a:solidFill>
              </a:rPr>
              <a:t> sisteminin tasarımı </a:t>
            </a:r>
          </a:p>
          <a:p>
            <a:r>
              <a:rPr lang="tr-TR" sz="2000" dirty="0" smtClean="0">
                <a:solidFill>
                  <a:schemeClr val="bg1"/>
                </a:solidFill>
              </a:rPr>
              <a:t>ve kullanılması</a:t>
            </a:r>
          </a:p>
        </p:txBody>
      </p:sp>
      <p:grpSp>
        <p:nvGrpSpPr>
          <p:cNvPr id="4" name="Grup 3"/>
          <p:cNvGrpSpPr/>
          <p:nvPr/>
        </p:nvGrpSpPr>
        <p:grpSpPr>
          <a:xfrm>
            <a:off x="165682" y="2804188"/>
            <a:ext cx="3747255" cy="3410316"/>
            <a:chOff x="337512" y="1312067"/>
            <a:chExt cx="4084637" cy="3595688"/>
          </a:xfrm>
        </p:grpSpPr>
        <p:sp>
          <p:nvSpPr>
            <p:cNvPr id="5" name="Oval 14"/>
            <p:cNvSpPr>
              <a:spLocks noChangeArrowheads="1"/>
            </p:cNvSpPr>
            <p:nvPr/>
          </p:nvSpPr>
          <p:spPr bwMode="auto">
            <a:xfrm>
              <a:off x="1356687" y="3085305"/>
              <a:ext cx="493712" cy="509587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latin typeface="+mj-lt"/>
              </a:endParaRPr>
            </a:p>
          </p:txBody>
        </p:sp>
        <p:sp>
          <p:nvSpPr>
            <p:cNvPr id="6" name="AutoShape 22"/>
            <p:cNvSpPr>
              <a:spLocks noChangeArrowheads="1"/>
            </p:cNvSpPr>
            <p:nvPr/>
          </p:nvSpPr>
          <p:spPr bwMode="auto">
            <a:xfrm rot="-5400000">
              <a:off x="2391737" y="2972592"/>
              <a:ext cx="241300" cy="1514475"/>
            </a:xfrm>
            <a:prstGeom prst="flowChartOnlineStorag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tr-TR">
                <a:latin typeface="+mj-lt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3290262" y="3085305"/>
              <a:ext cx="493712" cy="509587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latin typeface="+mj-lt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580524" y="2764630"/>
              <a:ext cx="1892300" cy="1019175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tr-TR">
                <a:latin typeface="+mj-lt"/>
              </a:endParaRPr>
            </a:p>
          </p:txBody>
        </p: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 rot="20838699" flipV="1">
              <a:off x="1902787" y="2510630"/>
              <a:ext cx="647700" cy="1733550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FFFFFF">
                    <a:alpha val="48000"/>
                  </a:srgbClr>
                </a:gs>
                <a:gs pos="100000">
                  <a:srgbClr val="000000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endParaRPr lang="tr-TR">
                <a:latin typeface="+mj-lt"/>
              </a:endParaRPr>
            </a:p>
          </p:txBody>
        </p:sp>
        <p:grpSp>
          <p:nvGrpSpPr>
            <p:cNvPr id="10" name="Group 28"/>
            <p:cNvGrpSpPr>
              <a:grpSpLocks/>
            </p:cNvGrpSpPr>
            <p:nvPr/>
          </p:nvGrpSpPr>
          <p:grpSpPr bwMode="auto">
            <a:xfrm rot="3589438">
              <a:off x="1186030" y="1589086"/>
              <a:ext cx="1300163" cy="835025"/>
              <a:chOff x="1325" y="1071"/>
              <a:chExt cx="819" cy="526"/>
            </a:xfrm>
          </p:grpSpPr>
          <p:sp>
            <p:nvSpPr>
              <p:cNvPr id="23" name="AutoShape 9"/>
              <p:cNvSpPr>
                <a:spLocks noChangeArrowheads="1"/>
              </p:cNvSpPr>
              <p:nvPr/>
            </p:nvSpPr>
            <p:spPr bwMode="auto">
              <a:xfrm rot="-4263899">
                <a:off x="1569" y="1021"/>
                <a:ext cx="526" cy="625"/>
              </a:xfrm>
              <a:prstGeom prst="roundRect">
                <a:avLst>
                  <a:gd name="adj" fmla="val 16667"/>
                </a:avLst>
              </a:prstGeom>
              <a:solidFill>
                <a:schemeClr val="folHlink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>
                  <a:latin typeface="+mj-lt"/>
                </a:endParaRPr>
              </a:p>
            </p:txBody>
          </p:sp>
          <p:sp>
            <p:nvSpPr>
              <p:cNvPr id="24" name="Rectangle 10"/>
              <p:cNvSpPr>
                <a:spLocks noChangeArrowheads="1"/>
              </p:cNvSpPr>
              <p:nvPr/>
            </p:nvSpPr>
            <p:spPr bwMode="auto">
              <a:xfrm rot="-4263899">
                <a:off x="1351" y="1091"/>
                <a:ext cx="175" cy="22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>
                  <a:solidFill>
                    <a:srgbClr val="FFFF00"/>
                  </a:solidFill>
                  <a:latin typeface="+mj-lt"/>
                </a:endParaRPr>
              </a:p>
            </p:txBody>
          </p:sp>
        </p:grpSp>
        <p:grpSp>
          <p:nvGrpSpPr>
            <p:cNvPr id="11" name="Group 27"/>
            <p:cNvGrpSpPr>
              <a:grpSpLocks/>
            </p:cNvGrpSpPr>
            <p:nvPr/>
          </p:nvGrpSpPr>
          <p:grpSpPr bwMode="auto">
            <a:xfrm rot="3675260">
              <a:off x="2080587" y="3796505"/>
              <a:ext cx="787400" cy="1390650"/>
              <a:chOff x="3757" y="1661"/>
              <a:chExt cx="496" cy="876"/>
            </a:xfrm>
          </p:grpSpPr>
          <p:sp>
            <p:nvSpPr>
              <p:cNvPr id="21" name="AutoShape 12"/>
              <p:cNvSpPr>
                <a:spLocks noChangeArrowheads="1"/>
              </p:cNvSpPr>
              <p:nvPr/>
            </p:nvSpPr>
            <p:spPr bwMode="auto">
              <a:xfrm rot="-4263899">
                <a:off x="3673" y="1957"/>
                <a:ext cx="876" cy="284"/>
              </a:xfrm>
              <a:prstGeom prst="roundRect">
                <a:avLst>
                  <a:gd name="adj" fmla="val 16667"/>
                </a:avLst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>
                  <a:latin typeface="+mj-lt"/>
                </a:endParaRPr>
              </a:p>
            </p:txBody>
          </p:sp>
          <p:sp>
            <p:nvSpPr>
              <p:cNvPr id="22" name="Rectangle 13"/>
              <p:cNvSpPr>
                <a:spLocks noChangeArrowheads="1"/>
              </p:cNvSpPr>
              <p:nvPr/>
            </p:nvSpPr>
            <p:spPr bwMode="auto">
              <a:xfrm rot="-4263899">
                <a:off x="3725" y="1940"/>
                <a:ext cx="292" cy="227"/>
              </a:xfrm>
              <a:prstGeom prst="rect">
                <a:avLst/>
              </a:prstGeom>
              <a:solidFill>
                <a:srgbClr val="777777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>
                  <a:latin typeface="+mj-lt"/>
                </a:endParaRPr>
              </a:p>
            </p:txBody>
          </p:sp>
        </p:grpSp>
        <p:grpSp>
          <p:nvGrpSpPr>
            <p:cNvPr id="12" name="Group 29"/>
            <p:cNvGrpSpPr>
              <a:grpSpLocks/>
            </p:cNvGrpSpPr>
            <p:nvPr/>
          </p:nvGrpSpPr>
          <p:grpSpPr bwMode="auto">
            <a:xfrm rot="716920">
              <a:off x="3290262" y="1716880"/>
              <a:ext cx="1131887" cy="1050925"/>
              <a:chOff x="2880" y="618"/>
              <a:chExt cx="713" cy="662"/>
            </a:xfrm>
          </p:grpSpPr>
          <p:sp>
            <p:nvSpPr>
              <p:cNvPr id="19" name="AutoShape 16"/>
              <p:cNvSpPr>
                <a:spLocks noChangeArrowheads="1"/>
              </p:cNvSpPr>
              <p:nvPr/>
            </p:nvSpPr>
            <p:spPr bwMode="auto">
              <a:xfrm rot="2751713">
                <a:off x="2930" y="704"/>
                <a:ext cx="526" cy="625"/>
              </a:xfrm>
              <a:prstGeom prst="roundRect">
                <a:avLst>
                  <a:gd name="adj" fmla="val 16667"/>
                </a:avLst>
              </a:prstGeom>
              <a:solidFill>
                <a:schemeClr val="folHlink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>
                  <a:latin typeface="+mj-lt"/>
                </a:endParaRPr>
              </a:p>
            </p:txBody>
          </p:sp>
          <p:sp>
            <p:nvSpPr>
              <p:cNvPr id="20" name="Rectangle 17"/>
              <p:cNvSpPr>
                <a:spLocks noChangeArrowheads="1"/>
              </p:cNvSpPr>
              <p:nvPr/>
            </p:nvSpPr>
            <p:spPr bwMode="auto">
              <a:xfrm rot="2751713">
                <a:off x="3391" y="592"/>
                <a:ext cx="175" cy="22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>
                  <a:latin typeface="+mj-lt"/>
                </a:endParaRPr>
              </a:p>
            </p:txBody>
          </p:sp>
        </p:grpSp>
        <p:sp>
          <p:nvSpPr>
            <p:cNvPr id="13" name="AutoShape 18"/>
            <p:cNvSpPr>
              <a:spLocks noChangeArrowheads="1"/>
            </p:cNvSpPr>
            <p:nvPr/>
          </p:nvSpPr>
          <p:spPr bwMode="auto">
            <a:xfrm rot="3580816" flipV="1">
              <a:off x="1635293" y="1787524"/>
              <a:ext cx="649287" cy="3244850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FFFFFF">
                    <a:alpha val="48000"/>
                  </a:srgbClr>
                </a:gs>
                <a:gs pos="100000">
                  <a:srgbClr val="000000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/>
            <a:lstStyle/>
            <a:p>
              <a:endParaRPr lang="tr-TR">
                <a:latin typeface="+mj-lt"/>
              </a:endParaRPr>
            </a:p>
          </p:txBody>
        </p:sp>
        <p:grpSp>
          <p:nvGrpSpPr>
            <p:cNvPr id="14" name="Group 30"/>
            <p:cNvGrpSpPr>
              <a:grpSpLocks/>
            </p:cNvGrpSpPr>
            <p:nvPr/>
          </p:nvGrpSpPr>
          <p:grpSpPr bwMode="auto">
            <a:xfrm rot="606511">
              <a:off x="554999" y="3517105"/>
              <a:ext cx="639763" cy="1390650"/>
              <a:chOff x="1480" y="2160"/>
              <a:chExt cx="403" cy="876"/>
            </a:xfrm>
          </p:grpSpPr>
          <p:sp>
            <p:nvSpPr>
              <p:cNvPr id="17" name="AutoShape 19"/>
              <p:cNvSpPr>
                <a:spLocks noChangeArrowheads="1"/>
              </p:cNvSpPr>
              <p:nvPr/>
            </p:nvSpPr>
            <p:spPr bwMode="auto">
              <a:xfrm rot="2751713">
                <a:off x="1184" y="2456"/>
                <a:ext cx="876" cy="284"/>
              </a:xfrm>
              <a:prstGeom prst="roundRect">
                <a:avLst>
                  <a:gd name="adj" fmla="val 16667"/>
                </a:avLst>
              </a:pr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tr-TR">
                  <a:latin typeface="+mj-lt"/>
                </a:endParaRPr>
              </a:p>
            </p:txBody>
          </p:sp>
          <p:sp>
            <p:nvSpPr>
              <p:cNvPr id="18" name="Rectangle 20"/>
              <p:cNvSpPr>
                <a:spLocks noChangeArrowheads="1"/>
              </p:cNvSpPr>
              <p:nvPr/>
            </p:nvSpPr>
            <p:spPr bwMode="auto">
              <a:xfrm rot="2751713">
                <a:off x="1623" y="2283"/>
                <a:ext cx="291" cy="228"/>
              </a:xfrm>
              <a:prstGeom prst="rect">
                <a:avLst/>
              </a:prstGeom>
              <a:solidFill>
                <a:srgbClr val="777777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tr-TR">
                  <a:latin typeface="+mj-lt"/>
                </a:endParaRPr>
              </a:p>
            </p:txBody>
          </p:sp>
        </p:grpSp>
        <p:sp>
          <p:nvSpPr>
            <p:cNvPr id="15" name="AutoShape 21"/>
            <p:cNvSpPr>
              <a:spLocks noChangeArrowheads="1"/>
            </p:cNvSpPr>
            <p:nvPr/>
          </p:nvSpPr>
          <p:spPr bwMode="auto">
            <a:xfrm>
              <a:off x="1994862" y="3085305"/>
              <a:ext cx="309562" cy="3190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7 w 21600"/>
                <a:gd name="T13" fmla="*/ 2277 h 21600"/>
                <a:gd name="T14" fmla="*/ 16557 w 21600"/>
                <a:gd name="T15" fmla="*/ 1367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>
                <a:latin typeface="+mj-lt"/>
              </a:endParaRPr>
            </a:p>
          </p:txBody>
        </p:sp>
        <p:sp>
          <p:nvSpPr>
            <p:cNvPr id="16" name="AutoShape 64"/>
            <p:cNvSpPr>
              <a:spLocks noChangeArrowheads="1"/>
            </p:cNvSpPr>
            <p:nvPr/>
          </p:nvSpPr>
          <p:spPr bwMode="auto">
            <a:xfrm rot="1401334">
              <a:off x="2593349" y="1312067"/>
              <a:ext cx="838200" cy="304800"/>
            </a:xfrm>
            <a:prstGeom prst="curvedDownArrow">
              <a:avLst>
                <a:gd name="adj1" fmla="val 55000"/>
                <a:gd name="adj2" fmla="val 110000"/>
                <a:gd name="adj3" fmla="val 33333"/>
              </a:avLst>
            </a:prstGeom>
            <a:solidFill>
              <a:srgbClr val="FFFF00"/>
            </a:solidFill>
            <a:ln w="9525">
              <a:solidFill>
                <a:srgbClr val="FF00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>
                <a:latin typeface="+mj-lt"/>
              </a:endParaRPr>
            </a:p>
          </p:txBody>
        </p:sp>
      </p:grpSp>
      <p:sp>
        <p:nvSpPr>
          <p:cNvPr id="25" name="Metin kutusu 24"/>
          <p:cNvSpPr txBox="1"/>
          <p:nvPr/>
        </p:nvSpPr>
        <p:spPr>
          <a:xfrm>
            <a:off x="1946216" y="711860"/>
            <a:ext cx="3584507" cy="1323439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  <a:latin typeface="+mn-lt"/>
              </a:rPr>
              <a:t>	Hasta</a:t>
            </a:r>
          </a:p>
          <a:p>
            <a:r>
              <a:rPr lang="tr-TR" sz="2000" dirty="0" smtClean="0">
                <a:solidFill>
                  <a:schemeClr val="bg1"/>
                </a:solidFill>
                <a:latin typeface="+mn-lt"/>
              </a:rPr>
              <a:t>Etkin doz aralıkları : </a:t>
            </a:r>
            <a:r>
              <a:rPr lang="tr-TR" sz="2000" dirty="0">
                <a:solidFill>
                  <a:schemeClr val="bg1"/>
                </a:solidFill>
                <a:latin typeface="+mn-lt"/>
              </a:rPr>
              <a:t>5</a:t>
            </a:r>
            <a:r>
              <a:rPr lang="tr-TR" sz="2000" dirty="0" smtClean="0">
                <a:solidFill>
                  <a:schemeClr val="bg1"/>
                </a:solidFill>
                <a:latin typeface="+mn-lt"/>
              </a:rPr>
              <a:t> – 100 </a:t>
            </a:r>
            <a:r>
              <a:rPr lang="tr-TR" sz="2000" dirty="0" err="1" smtClean="0">
                <a:solidFill>
                  <a:schemeClr val="bg1"/>
                </a:solidFill>
                <a:latin typeface="+mn-lt"/>
              </a:rPr>
              <a:t>mSv</a:t>
            </a:r>
            <a:r>
              <a:rPr lang="tr-TR" sz="2000" dirty="0" smtClean="0">
                <a:solidFill>
                  <a:schemeClr val="bg1"/>
                </a:solidFill>
                <a:latin typeface="+mn-lt"/>
              </a:rPr>
              <a:t> </a:t>
            </a:r>
          </a:p>
          <a:p>
            <a:r>
              <a:rPr lang="tr-TR" sz="2000" dirty="0" smtClean="0">
                <a:solidFill>
                  <a:schemeClr val="bg1"/>
                </a:solidFill>
                <a:latin typeface="+mn-lt"/>
              </a:rPr>
              <a:t>Cilt dozları : &gt; 1-7 </a:t>
            </a:r>
            <a:r>
              <a:rPr lang="tr-TR" sz="2000" dirty="0" err="1" smtClean="0">
                <a:solidFill>
                  <a:schemeClr val="bg1"/>
                </a:solidFill>
                <a:latin typeface="+mn-lt"/>
              </a:rPr>
              <a:t>Gy</a:t>
            </a:r>
            <a:r>
              <a:rPr lang="tr-TR" sz="2000" dirty="0" smtClean="0">
                <a:solidFill>
                  <a:schemeClr val="bg1"/>
                </a:solidFill>
                <a:latin typeface="+mn-lt"/>
              </a:rPr>
              <a:t>  !!</a:t>
            </a:r>
          </a:p>
          <a:p>
            <a:r>
              <a:rPr lang="tr-TR" sz="2000" dirty="0">
                <a:solidFill>
                  <a:schemeClr val="bg1"/>
                </a:solidFill>
                <a:latin typeface="+mn-lt"/>
              </a:rPr>
              <a:t>Kanser riski 1/ </a:t>
            </a:r>
            <a:r>
              <a:rPr lang="tr-TR" sz="2000" dirty="0" smtClean="0">
                <a:solidFill>
                  <a:schemeClr val="bg1"/>
                </a:solidFill>
                <a:latin typeface="+mn-lt"/>
              </a:rPr>
              <a:t>10000 </a:t>
            </a:r>
            <a:r>
              <a:rPr lang="tr-TR" sz="2000" dirty="0">
                <a:solidFill>
                  <a:schemeClr val="bg1"/>
                </a:solidFill>
                <a:latin typeface="+mn-lt"/>
              </a:rPr>
              <a:t>– </a:t>
            </a:r>
            <a:r>
              <a:rPr lang="tr-TR" sz="2000" dirty="0" smtClean="0">
                <a:solidFill>
                  <a:schemeClr val="bg1"/>
                </a:solidFill>
                <a:latin typeface="+mn-lt"/>
              </a:rPr>
              <a:t>1/1000</a:t>
            </a:r>
            <a:endParaRPr lang="tr-TR" sz="20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151326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805380" y="116632"/>
            <a:ext cx="52370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800" dirty="0" smtClean="0">
                <a:solidFill>
                  <a:srgbClr val="FFFF00"/>
                </a:solidFill>
              </a:rPr>
              <a:t>BAZI  GİRİŞİMSEL İNCELEMELERDE </a:t>
            </a:r>
          </a:p>
          <a:p>
            <a:pPr algn="ctr"/>
            <a:r>
              <a:rPr lang="tr-TR" sz="2800" dirty="0" smtClean="0">
                <a:solidFill>
                  <a:srgbClr val="FFFF00"/>
                </a:solidFill>
              </a:rPr>
              <a:t>YETİŞKİN HASTA DOZLARI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55435" y="1103531"/>
            <a:ext cx="813690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00FFCC"/>
                </a:solidFill>
              </a:rPr>
              <a:t>           İnceleme</a:t>
            </a:r>
            <a:r>
              <a:rPr lang="tr-TR" b="1" dirty="0">
                <a:solidFill>
                  <a:srgbClr val="00FFCC"/>
                </a:solidFill>
              </a:rPr>
              <a:t>		</a:t>
            </a:r>
            <a:r>
              <a:rPr lang="tr-TR" b="1" dirty="0" smtClean="0">
                <a:solidFill>
                  <a:srgbClr val="00FFCC"/>
                </a:solidFill>
              </a:rPr>
              <a:t>                	Ortalama </a:t>
            </a:r>
            <a:r>
              <a:rPr lang="tr-TR" b="1" dirty="0">
                <a:solidFill>
                  <a:srgbClr val="00FFCC"/>
                </a:solidFill>
              </a:rPr>
              <a:t>etkin </a:t>
            </a:r>
            <a:r>
              <a:rPr lang="tr-TR" b="1" dirty="0" smtClean="0">
                <a:solidFill>
                  <a:srgbClr val="00FFCC"/>
                </a:solidFill>
              </a:rPr>
              <a:t>doz</a:t>
            </a:r>
            <a:r>
              <a:rPr lang="tr-TR" b="1" dirty="0">
                <a:solidFill>
                  <a:srgbClr val="00FFCC"/>
                </a:solidFill>
              </a:rPr>
              <a:t> </a:t>
            </a:r>
            <a:r>
              <a:rPr lang="tr-TR" b="1" dirty="0" smtClean="0">
                <a:solidFill>
                  <a:srgbClr val="00FFCC"/>
                </a:solidFill>
              </a:rPr>
              <a:t>             </a:t>
            </a:r>
            <a:r>
              <a:rPr lang="tr-TR" b="1" dirty="0">
                <a:solidFill>
                  <a:srgbClr val="00FFCC"/>
                </a:solidFill>
              </a:rPr>
              <a:t>Literatür verileri</a:t>
            </a:r>
            <a:endParaRPr lang="tr-TR" dirty="0">
              <a:solidFill>
                <a:srgbClr val="00FFCC"/>
              </a:solidFill>
            </a:endParaRPr>
          </a:p>
          <a:p>
            <a:r>
              <a:rPr lang="tr-TR" b="1" dirty="0">
                <a:solidFill>
                  <a:srgbClr val="00FFCC"/>
                </a:solidFill>
              </a:rPr>
              <a:t>				      </a:t>
            </a:r>
            <a:r>
              <a:rPr lang="tr-TR" b="1" dirty="0" smtClean="0">
                <a:solidFill>
                  <a:srgbClr val="00FFCC"/>
                </a:solidFill>
              </a:rPr>
              <a:t> </a:t>
            </a:r>
            <a:r>
              <a:rPr lang="tr-TR" b="1" dirty="0">
                <a:solidFill>
                  <a:srgbClr val="00FFCC"/>
                </a:solidFill>
              </a:rPr>
              <a:t>(</a:t>
            </a:r>
            <a:r>
              <a:rPr lang="tr-TR" b="1" dirty="0" err="1">
                <a:solidFill>
                  <a:srgbClr val="00FFCC"/>
                </a:solidFill>
              </a:rPr>
              <a:t>mSv</a:t>
            </a:r>
            <a:r>
              <a:rPr lang="tr-TR" b="1" dirty="0">
                <a:solidFill>
                  <a:srgbClr val="00FFCC"/>
                </a:solidFill>
              </a:rPr>
              <a:t>)                       </a:t>
            </a:r>
            <a:r>
              <a:rPr lang="tr-TR" b="1" dirty="0" smtClean="0">
                <a:solidFill>
                  <a:srgbClr val="00FFCC"/>
                </a:solidFill>
              </a:rPr>
              <a:t>             </a:t>
            </a:r>
            <a:r>
              <a:rPr lang="tr-TR" b="1" dirty="0">
                <a:solidFill>
                  <a:srgbClr val="00FFCC"/>
                </a:solidFill>
              </a:rPr>
              <a:t>(</a:t>
            </a:r>
            <a:r>
              <a:rPr lang="tr-TR" b="1" dirty="0" err="1">
                <a:solidFill>
                  <a:srgbClr val="00FFCC"/>
                </a:solidFill>
              </a:rPr>
              <a:t>mSv</a:t>
            </a:r>
            <a:r>
              <a:rPr lang="tr-TR" dirty="0">
                <a:solidFill>
                  <a:srgbClr val="00FFCC"/>
                </a:solidFill>
              </a:rPr>
              <a:t>)</a:t>
            </a:r>
          </a:p>
          <a:p>
            <a:r>
              <a:rPr lang="tr-TR" sz="1600" dirty="0">
                <a:solidFill>
                  <a:schemeClr val="bg1"/>
                </a:solidFill>
              </a:rPr>
              <a:t> </a:t>
            </a:r>
          </a:p>
          <a:p>
            <a:r>
              <a:rPr lang="tr-TR" sz="1600" dirty="0">
                <a:solidFill>
                  <a:schemeClr val="bg1"/>
                </a:solidFill>
              </a:rPr>
              <a:t>Kafa ve boyun anjiyografisi   </a:t>
            </a:r>
            <a:r>
              <a:rPr lang="tr-TR" sz="1600" dirty="0" smtClean="0">
                <a:solidFill>
                  <a:schemeClr val="bg1"/>
                </a:solidFill>
              </a:rPr>
              <a:t>                                            </a:t>
            </a:r>
            <a:r>
              <a:rPr lang="tr-TR" sz="1600" dirty="0">
                <a:solidFill>
                  <a:srgbClr val="FF66FF"/>
                </a:solidFill>
              </a:rPr>
              <a:t>5</a:t>
            </a:r>
            <a:r>
              <a:rPr lang="tr-TR" sz="1600" dirty="0">
                <a:solidFill>
                  <a:schemeClr val="bg1"/>
                </a:solidFill>
              </a:rPr>
              <a:t>	 </a:t>
            </a:r>
            <a:r>
              <a:rPr lang="tr-TR" sz="1600" dirty="0" smtClean="0">
                <a:solidFill>
                  <a:schemeClr val="bg1"/>
                </a:solidFill>
              </a:rPr>
              <a:t>                                 </a:t>
            </a:r>
            <a:r>
              <a:rPr lang="tr-TR" sz="1600" dirty="0">
                <a:solidFill>
                  <a:schemeClr val="bg1"/>
                </a:solidFill>
              </a:rPr>
              <a:t>0,8 – 19,6                       </a:t>
            </a:r>
          </a:p>
          <a:p>
            <a:r>
              <a:rPr lang="tr-TR" sz="1600" dirty="0">
                <a:solidFill>
                  <a:schemeClr val="bg1"/>
                </a:solidFill>
              </a:rPr>
              <a:t> </a:t>
            </a:r>
          </a:p>
          <a:p>
            <a:r>
              <a:rPr lang="tr-TR" sz="1600" dirty="0">
                <a:solidFill>
                  <a:schemeClr val="bg1"/>
                </a:solidFill>
              </a:rPr>
              <a:t>Koroner anjiyografi			</a:t>
            </a:r>
            <a:r>
              <a:rPr lang="tr-TR" sz="1600" dirty="0" smtClean="0">
                <a:solidFill>
                  <a:schemeClr val="bg1"/>
                </a:solidFill>
              </a:rPr>
              <a:t>  </a:t>
            </a:r>
            <a:r>
              <a:rPr lang="tr-TR" sz="1600" dirty="0">
                <a:solidFill>
                  <a:schemeClr val="bg1"/>
                </a:solidFill>
              </a:rPr>
              <a:t>	  </a:t>
            </a:r>
          </a:p>
          <a:p>
            <a:r>
              <a:rPr lang="tr-TR" sz="1600" dirty="0">
                <a:solidFill>
                  <a:schemeClr val="bg1"/>
                </a:solidFill>
              </a:rPr>
              <a:t>  (Tanısal)                                                                    </a:t>
            </a:r>
            <a:r>
              <a:rPr lang="tr-TR" sz="1600" dirty="0" smtClean="0">
                <a:solidFill>
                  <a:schemeClr val="bg1"/>
                </a:solidFill>
              </a:rPr>
              <a:t>          7</a:t>
            </a:r>
            <a:r>
              <a:rPr lang="tr-TR" sz="1600" dirty="0">
                <a:solidFill>
                  <a:schemeClr val="bg1"/>
                </a:solidFill>
              </a:rPr>
              <a:t>	</a:t>
            </a:r>
            <a:r>
              <a:rPr lang="tr-TR" sz="1600" dirty="0" smtClean="0">
                <a:solidFill>
                  <a:schemeClr val="bg1"/>
                </a:solidFill>
              </a:rPr>
              <a:t>                                  </a:t>
            </a:r>
            <a:r>
              <a:rPr lang="tr-TR" sz="1600" dirty="0">
                <a:solidFill>
                  <a:schemeClr val="bg1"/>
                </a:solidFill>
              </a:rPr>
              <a:t>2,0 – 15,8</a:t>
            </a:r>
          </a:p>
          <a:p>
            <a:r>
              <a:rPr lang="tr-TR" sz="1600" dirty="0">
                <a:solidFill>
                  <a:schemeClr val="bg1"/>
                </a:solidFill>
              </a:rPr>
              <a:t> </a:t>
            </a:r>
          </a:p>
          <a:p>
            <a:r>
              <a:rPr lang="tr-TR" sz="1600" dirty="0">
                <a:solidFill>
                  <a:schemeClr val="bg1"/>
                </a:solidFill>
              </a:rPr>
              <a:t>Koroner </a:t>
            </a:r>
            <a:r>
              <a:rPr lang="tr-TR" sz="1600" dirty="0" err="1">
                <a:solidFill>
                  <a:schemeClr val="bg1"/>
                </a:solidFill>
              </a:rPr>
              <a:t>perkutan</a:t>
            </a:r>
            <a:r>
              <a:rPr lang="tr-TR" sz="1600" dirty="0">
                <a:solidFill>
                  <a:schemeClr val="bg1"/>
                </a:solidFill>
              </a:rPr>
              <a:t> </a:t>
            </a:r>
            <a:r>
              <a:rPr lang="tr-TR" sz="1600" dirty="0" err="1">
                <a:solidFill>
                  <a:schemeClr val="bg1"/>
                </a:solidFill>
              </a:rPr>
              <a:t>transluminal</a:t>
            </a:r>
            <a:r>
              <a:rPr lang="tr-TR" sz="1600" dirty="0">
                <a:solidFill>
                  <a:schemeClr val="bg1"/>
                </a:solidFill>
              </a:rPr>
              <a:t> anjiyo</a:t>
            </a:r>
          </a:p>
          <a:p>
            <a:r>
              <a:rPr lang="tr-TR" sz="1600" dirty="0" err="1">
                <a:solidFill>
                  <a:schemeClr val="bg1"/>
                </a:solidFill>
              </a:rPr>
              <a:t>Plasti</a:t>
            </a:r>
            <a:r>
              <a:rPr lang="tr-TR" sz="1600" dirty="0">
                <a:solidFill>
                  <a:schemeClr val="bg1"/>
                </a:solidFill>
              </a:rPr>
              <a:t>, </a:t>
            </a:r>
            <a:r>
              <a:rPr lang="tr-TR" sz="1600" dirty="0" err="1">
                <a:solidFill>
                  <a:schemeClr val="bg1"/>
                </a:solidFill>
              </a:rPr>
              <a:t>stent</a:t>
            </a:r>
            <a:r>
              <a:rPr lang="tr-TR" sz="1600" dirty="0">
                <a:solidFill>
                  <a:schemeClr val="bg1"/>
                </a:solidFill>
              </a:rPr>
              <a:t> takılması, </a:t>
            </a:r>
            <a:r>
              <a:rPr lang="tr-TR" sz="1600" dirty="0" err="1">
                <a:solidFill>
                  <a:schemeClr val="bg1"/>
                </a:solidFill>
              </a:rPr>
              <a:t>radyaofrekans</a:t>
            </a:r>
            <a:endParaRPr lang="tr-TR" sz="1600" dirty="0">
              <a:solidFill>
                <a:schemeClr val="bg1"/>
              </a:solidFill>
            </a:endParaRPr>
          </a:p>
          <a:p>
            <a:r>
              <a:rPr lang="tr-TR" sz="1600" dirty="0" err="1">
                <a:solidFill>
                  <a:schemeClr val="bg1"/>
                </a:solidFill>
              </a:rPr>
              <a:t>ablasyonu</a:t>
            </a:r>
            <a:r>
              <a:rPr lang="tr-TR" sz="1600" dirty="0">
                <a:solidFill>
                  <a:schemeClr val="bg1"/>
                </a:solidFill>
              </a:rPr>
              <a:t>.			</a:t>
            </a:r>
            <a:r>
              <a:rPr lang="tr-TR" sz="1600" dirty="0" smtClean="0">
                <a:solidFill>
                  <a:schemeClr val="bg1"/>
                </a:solidFill>
              </a:rPr>
              <a:t>                                   </a:t>
            </a:r>
            <a:r>
              <a:rPr lang="tr-TR" sz="1600" dirty="0">
                <a:solidFill>
                  <a:schemeClr val="bg1"/>
                </a:solidFill>
              </a:rPr>
              <a:t>15	</a:t>
            </a:r>
            <a:r>
              <a:rPr lang="tr-TR" sz="1600" dirty="0" smtClean="0">
                <a:solidFill>
                  <a:schemeClr val="bg1"/>
                </a:solidFill>
              </a:rPr>
              <a:t>                                  </a:t>
            </a:r>
            <a:r>
              <a:rPr lang="tr-TR" sz="1600" dirty="0">
                <a:solidFill>
                  <a:schemeClr val="bg1"/>
                </a:solidFill>
              </a:rPr>
              <a:t>6,9 – 57</a:t>
            </a:r>
          </a:p>
          <a:p>
            <a:r>
              <a:rPr lang="tr-TR" sz="1600" dirty="0">
                <a:solidFill>
                  <a:schemeClr val="bg1"/>
                </a:solidFill>
              </a:rPr>
              <a:t> </a:t>
            </a:r>
          </a:p>
          <a:p>
            <a:r>
              <a:rPr lang="tr-TR" sz="1600" dirty="0" err="1">
                <a:solidFill>
                  <a:schemeClr val="bg1"/>
                </a:solidFill>
              </a:rPr>
              <a:t>Pulmoner</a:t>
            </a:r>
            <a:r>
              <a:rPr lang="tr-TR" sz="1600" dirty="0">
                <a:solidFill>
                  <a:schemeClr val="bg1"/>
                </a:solidFill>
              </a:rPr>
              <a:t> arter veya aortun</a:t>
            </a:r>
          </a:p>
          <a:p>
            <a:r>
              <a:rPr lang="tr-TR" sz="1600" dirty="0" err="1">
                <a:solidFill>
                  <a:schemeClr val="bg1"/>
                </a:solidFill>
              </a:rPr>
              <a:t>Toraks</a:t>
            </a:r>
            <a:r>
              <a:rPr lang="tr-TR" sz="1600" dirty="0">
                <a:solidFill>
                  <a:schemeClr val="bg1"/>
                </a:solidFill>
              </a:rPr>
              <a:t> anjiyografisi	 </a:t>
            </a:r>
            <a:r>
              <a:rPr lang="tr-TR" sz="1600" dirty="0" smtClean="0">
                <a:solidFill>
                  <a:schemeClr val="bg1"/>
                </a:solidFill>
              </a:rPr>
              <a:t>      		                </a:t>
            </a:r>
            <a:r>
              <a:rPr lang="tr-TR" sz="1600" dirty="0">
                <a:solidFill>
                  <a:schemeClr val="bg1"/>
                </a:solidFill>
              </a:rPr>
              <a:t>5 	</a:t>
            </a:r>
            <a:r>
              <a:rPr lang="tr-TR" sz="1600" dirty="0" smtClean="0">
                <a:solidFill>
                  <a:schemeClr val="bg1"/>
                </a:solidFill>
              </a:rPr>
              <a:t>                                  </a:t>
            </a:r>
            <a:r>
              <a:rPr lang="tr-TR" sz="1600" dirty="0">
                <a:solidFill>
                  <a:schemeClr val="bg1"/>
                </a:solidFill>
              </a:rPr>
              <a:t>4,1 – 9,0</a:t>
            </a:r>
          </a:p>
          <a:p>
            <a:r>
              <a:rPr lang="tr-TR" sz="1600" dirty="0">
                <a:solidFill>
                  <a:schemeClr val="bg1"/>
                </a:solidFill>
              </a:rPr>
              <a:t> </a:t>
            </a:r>
          </a:p>
          <a:p>
            <a:r>
              <a:rPr lang="tr-TR" sz="1600" dirty="0" err="1">
                <a:solidFill>
                  <a:schemeClr val="bg1"/>
                </a:solidFill>
              </a:rPr>
              <a:t>Abdominal</a:t>
            </a:r>
            <a:r>
              <a:rPr lang="tr-TR" sz="1600" dirty="0">
                <a:solidFill>
                  <a:schemeClr val="bg1"/>
                </a:solidFill>
              </a:rPr>
              <a:t> anjiyografi	  </a:t>
            </a:r>
            <a:r>
              <a:rPr lang="tr-TR" sz="1600" dirty="0" smtClean="0">
                <a:solidFill>
                  <a:schemeClr val="bg1"/>
                </a:solidFill>
              </a:rPr>
              <a:t>		              </a:t>
            </a:r>
            <a:r>
              <a:rPr lang="tr-TR" sz="1600" dirty="0">
                <a:solidFill>
                  <a:schemeClr val="bg1"/>
                </a:solidFill>
              </a:rPr>
              <a:t>12	</a:t>
            </a:r>
            <a:r>
              <a:rPr lang="tr-TR" sz="1600" dirty="0" smtClean="0">
                <a:solidFill>
                  <a:schemeClr val="bg1"/>
                </a:solidFill>
              </a:rPr>
              <a:t>                                 4,0 </a:t>
            </a:r>
            <a:r>
              <a:rPr lang="tr-TR" sz="1600" dirty="0">
                <a:solidFill>
                  <a:schemeClr val="bg1"/>
                </a:solidFill>
              </a:rPr>
              <a:t>– 48</a:t>
            </a:r>
          </a:p>
          <a:p>
            <a:r>
              <a:rPr lang="tr-TR" sz="1600" dirty="0">
                <a:solidFill>
                  <a:schemeClr val="bg1"/>
                </a:solidFill>
              </a:rPr>
              <a:t> </a:t>
            </a:r>
          </a:p>
          <a:p>
            <a:r>
              <a:rPr lang="tr-TR" sz="1600" dirty="0">
                <a:solidFill>
                  <a:schemeClr val="bg1"/>
                </a:solidFill>
              </a:rPr>
              <a:t>TIPS		</a:t>
            </a:r>
            <a:r>
              <a:rPr lang="tr-TR" sz="1600" dirty="0" smtClean="0">
                <a:solidFill>
                  <a:schemeClr val="bg1"/>
                </a:solidFill>
              </a:rPr>
              <a:t>		              </a:t>
            </a:r>
            <a:r>
              <a:rPr lang="tr-TR" sz="1600" dirty="0" smtClean="0">
                <a:solidFill>
                  <a:srgbClr val="FF66FF"/>
                </a:solidFill>
              </a:rPr>
              <a:t>70</a:t>
            </a:r>
            <a:r>
              <a:rPr lang="tr-TR" sz="1600" dirty="0">
                <a:solidFill>
                  <a:srgbClr val="FF66FF"/>
                </a:solidFill>
              </a:rPr>
              <a:t>	</a:t>
            </a:r>
            <a:r>
              <a:rPr lang="tr-TR" sz="1600" dirty="0" smtClean="0">
                <a:solidFill>
                  <a:schemeClr val="bg1"/>
                </a:solidFill>
              </a:rPr>
              <a:t>                                 </a:t>
            </a:r>
            <a:r>
              <a:rPr lang="tr-TR" sz="1600" dirty="0">
                <a:solidFill>
                  <a:schemeClr val="bg1"/>
                </a:solidFill>
              </a:rPr>
              <a:t>20 – 180</a:t>
            </a:r>
          </a:p>
          <a:p>
            <a:r>
              <a:rPr lang="tr-TR" sz="1600" dirty="0">
                <a:solidFill>
                  <a:schemeClr val="bg1"/>
                </a:solidFill>
              </a:rPr>
              <a:t> </a:t>
            </a:r>
          </a:p>
          <a:p>
            <a:r>
              <a:rPr lang="tr-TR" sz="1600" dirty="0" err="1">
                <a:solidFill>
                  <a:schemeClr val="bg1"/>
                </a:solidFill>
              </a:rPr>
              <a:t>Pelvik</a:t>
            </a:r>
            <a:r>
              <a:rPr lang="tr-TR" sz="1600" dirty="0">
                <a:solidFill>
                  <a:schemeClr val="bg1"/>
                </a:solidFill>
              </a:rPr>
              <a:t> </a:t>
            </a:r>
            <a:r>
              <a:rPr lang="tr-TR" sz="1600" dirty="0" err="1">
                <a:solidFill>
                  <a:schemeClr val="bg1"/>
                </a:solidFill>
              </a:rPr>
              <a:t>embolizasyon</a:t>
            </a:r>
            <a:r>
              <a:rPr lang="tr-TR" sz="1600" dirty="0">
                <a:solidFill>
                  <a:schemeClr val="bg1"/>
                </a:solidFill>
              </a:rPr>
              <a:t>  	</a:t>
            </a:r>
            <a:r>
              <a:rPr lang="tr-TR" sz="1600" dirty="0" smtClean="0">
                <a:solidFill>
                  <a:schemeClr val="bg1"/>
                </a:solidFill>
              </a:rPr>
              <a:t>		              60</a:t>
            </a:r>
            <a:r>
              <a:rPr lang="tr-TR" sz="1600" dirty="0">
                <a:solidFill>
                  <a:schemeClr val="bg1"/>
                </a:solidFill>
              </a:rPr>
              <a:t>	</a:t>
            </a:r>
            <a:r>
              <a:rPr lang="tr-TR" sz="1600" dirty="0" smtClean="0">
                <a:solidFill>
                  <a:schemeClr val="bg1"/>
                </a:solidFill>
              </a:rPr>
              <a:t>                                 44 </a:t>
            </a:r>
            <a:r>
              <a:rPr lang="tr-TR" sz="1600" dirty="0">
                <a:solidFill>
                  <a:schemeClr val="bg1"/>
                </a:solidFill>
              </a:rPr>
              <a:t>– 78</a:t>
            </a:r>
          </a:p>
          <a:p>
            <a:r>
              <a:rPr lang="tr-TR" sz="16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20351" y="6499554"/>
            <a:ext cx="12551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>
                <a:solidFill>
                  <a:schemeClr val="bg1"/>
                </a:solidFill>
              </a:rPr>
              <a:t>(</a:t>
            </a:r>
            <a:r>
              <a:rPr lang="tr-TR" sz="1400" dirty="0" err="1">
                <a:solidFill>
                  <a:schemeClr val="bg1"/>
                </a:solidFill>
              </a:rPr>
              <a:t>Mettler</a:t>
            </a:r>
            <a:r>
              <a:rPr lang="tr-TR" sz="1400" dirty="0">
                <a:solidFill>
                  <a:schemeClr val="bg1"/>
                </a:solidFill>
              </a:rPr>
              <a:t> 2008</a:t>
            </a:r>
            <a:r>
              <a:rPr lang="tr-TR" sz="1400" dirty="0" smtClean="0">
                <a:solidFill>
                  <a:schemeClr val="bg1"/>
                </a:solidFill>
              </a:rPr>
              <a:t>)</a:t>
            </a:r>
            <a:endParaRPr lang="tr-T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595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842191" y="182880"/>
            <a:ext cx="75294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İYONLAŞTIRICI OLMAYAN RADYASYONUN ETKİLERİ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238500" y="793270"/>
            <a:ext cx="2195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BAZI SONUÇLAR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849066" y="1501870"/>
            <a:ext cx="2973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INTERPHONE Çalışması !!!!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271711" y="2086587"/>
            <a:ext cx="70789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err="1" smtClean="0">
                <a:solidFill>
                  <a:schemeClr val="bg1"/>
                </a:solidFill>
              </a:rPr>
              <a:t>The</a:t>
            </a:r>
            <a:r>
              <a:rPr lang="tr-TR" sz="2400" dirty="0" smtClean="0">
                <a:solidFill>
                  <a:schemeClr val="bg1"/>
                </a:solidFill>
              </a:rPr>
              <a:t> International </a:t>
            </a:r>
            <a:r>
              <a:rPr lang="tr-TR" sz="2400" dirty="0" err="1" smtClean="0">
                <a:solidFill>
                  <a:schemeClr val="bg1"/>
                </a:solidFill>
              </a:rPr>
              <a:t>Agency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for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Research</a:t>
            </a:r>
            <a:r>
              <a:rPr lang="tr-TR" sz="2400" dirty="0" smtClean="0">
                <a:solidFill>
                  <a:schemeClr val="bg1"/>
                </a:solidFill>
              </a:rPr>
              <a:t> on </a:t>
            </a:r>
            <a:r>
              <a:rPr lang="tr-TR" sz="2400" dirty="0" err="1" smtClean="0">
                <a:solidFill>
                  <a:schemeClr val="bg1"/>
                </a:solidFill>
              </a:rPr>
              <a:t>Cancer</a:t>
            </a:r>
            <a:r>
              <a:rPr lang="tr-TR" sz="2400" dirty="0" smtClean="0">
                <a:solidFill>
                  <a:schemeClr val="bg1"/>
                </a:solidFill>
              </a:rPr>
              <a:t> - IARC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630679" y="2798325"/>
            <a:ext cx="6818020" cy="40011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sz="2000" i="1" dirty="0" err="1" smtClean="0">
                <a:solidFill>
                  <a:schemeClr val="bg1"/>
                </a:solidFill>
              </a:rPr>
              <a:t>Kansorejen</a:t>
            </a:r>
            <a:r>
              <a:rPr lang="tr-TR" sz="2000" i="1" dirty="0" smtClean="0">
                <a:solidFill>
                  <a:schemeClr val="bg1"/>
                </a:solidFill>
              </a:rPr>
              <a:t> 2B Kategorisi : Kahve, turşu, pudra, cep telefonu !!!!!</a:t>
            </a:r>
            <a:endParaRPr lang="tr-TR" sz="2000" i="1" dirty="0">
              <a:solidFill>
                <a:schemeClr val="bg1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00075" y="3522092"/>
            <a:ext cx="82867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2000" b="1" dirty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(International </a:t>
            </a:r>
            <a:r>
              <a:rPr lang="tr-TR" sz="2000" b="1" dirty="0" err="1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Committee</a:t>
            </a:r>
            <a:r>
              <a:rPr lang="tr-TR" sz="2000" b="1" dirty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tr-TR" sz="2000" b="1" dirty="0" err="1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Electromagnetic</a:t>
            </a:r>
            <a:r>
              <a:rPr lang="tr-TR" sz="2000" b="1" dirty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000" b="1" dirty="0" err="1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Safety</a:t>
            </a:r>
            <a:r>
              <a:rPr lang="tr-TR" sz="2000" b="1" dirty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http://www.ices-emfsafety.org/</a:t>
            </a:r>
            <a:r>
              <a:rPr lang="tr-TR" sz="2000" b="1" dirty="0" err="1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expert-reviews</a:t>
            </a:r>
            <a:r>
              <a:rPr lang="tr-TR" sz="2000" b="1" dirty="0">
                <a:solidFill>
                  <a:schemeClr val="bg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/) 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125508" y="4559432"/>
            <a:ext cx="2631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rgbClr val="FFCCFF"/>
                </a:solidFill>
              </a:rPr>
              <a:t>69 Araştırmanın sonuçları</a:t>
            </a:r>
            <a:endParaRPr lang="tr-TR" b="1" dirty="0">
              <a:solidFill>
                <a:srgbClr val="FFCCFF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842191" y="5290660"/>
            <a:ext cx="8175123" cy="40011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Cep telefonlarının kullanılmasıyla kanser arasında hiçbir ilişki bulunmamıştır  </a:t>
            </a:r>
            <a:endParaRPr lang="tr-T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46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85800" y="47526"/>
            <a:ext cx="7772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200" dirty="0" smtClean="0">
                <a:solidFill>
                  <a:srgbClr val="FFFF00"/>
                </a:solidFill>
                <a:latin typeface="+mj-lt"/>
              </a:rPr>
              <a:t>GİRİŞİMSEL İNCELEMELERDE DETERMİNİSTİK ETKİLER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914400" y="1744663"/>
            <a:ext cx="7391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r-TR" sz="2000">
              <a:latin typeface="+mj-lt"/>
            </a:endParaRP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914400" y="1066800"/>
            <a:ext cx="7331075" cy="3005138"/>
            <a:chOff x="288" y="1392"/>
            <a:chExt cx="5242" cy="2320"/>
          </a:xfrm>
        </p:grpSpPr>
        <p:pic>
          <p:nvPicPr>
            <p:cNvPr id="5" name="Picture 11" descr="Fig0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28" y="1392"/>
              <a:ext cx="2496" cy="1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2" descr="Girone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8" y="1392"/>
              <a:ext cx="2544" cy="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13"/>
            <p:cNvSpPr txBox="1">
              <a:spLocks noChangeArrowheads="1"/>
            </p:cNvSpPr>
            <p:nvPr/>
          </p:nvSpPr>
          <p:spPr bwMode="auto">
            <a:xfrm>
              <a:off x="288" y="3098"/>
              <a:ext cx="2496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+mj-lt"/>
                </a:rPr>
                <a:t>Gironet et al, 1998, Ann Dermatol Venerol, </a:t>
              </a:r>
              <a:r>
                <a:rPr lang="en-US" sz="1600" b="1" u="sng">
                  <a:solidFill>
                    <a:schemeClr val="bg1"/>
                  </a:solidFill>
                  <a:latin typeface="+mj-lt"/>
                </a:rPr>
                <a:t>125</a:t>
              </a:r>
              <a:r>
                <a:rPr lang="en-US" sz="1600" b="1">
                  <a:solidFill>
                    <a:schemeClr val="bg1"/>
                  </a:solidFill>
                  <a:latin typeface="+mj-lt"/>
                </a:rPr>
                <a:t>, 598 - 600</a:t>
              </a:r>
            </a:p>
          </p:txBody>
        </p:sp>
        <p:sp>
          <p:nvSpPr>
            <p:cNvPr id="8" name="Text Box 14"/>
            <p:cNvSpPr txBox="1">
              <a:spLocks noChangeArrowheads="1"/>
            </p:cNvSpPr>
            <p:nvPr/>
          </p:nvSpPr>
          <p:spPr bwMode="auto">
            <a:xfrm>
              <a:off x="2928" y="3264"/>
              <a:ext cx="2602" cy="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 b="1">
                  <a:solidFill>
                    <a:schemeClr val="bg1"/>
                  </a:solidFill>
                  <a:latin typeface="+mj-lt"/>
                </a:rPr>
                <a:t>Wagner et al, 1999, Radiology, </a:t>
              </a:r>
              <a:r>
                <a:rPr lang="en-US" sz="1600" b="1" u="sng">
                  <a:solidFill>
                    <a:schemeClr val="bg1"/>
                  </a:solidFill>
                  <a:latin typeface="+mj-lt"/>
                </a:rPr>
                <a:t>213</a:t>
              </a:r>
              <a:r>
                <a:rPr lang="en-US" sz="1600" b="1">
                  <a:solidFill>
                    <a:schemeClr val="bg1"/>
                  </a:solidFill>
                  <a:latin typeface="+mj-lt"/>
                </a:rPr>
                <a:t>, 773 - 776</a:t>
              </a:r>
            </a:p>
          </p:txBody>
        </p:sp>
      </p:grpSp>
      <p:pic>
        <p:nvPicPr>
          <p:cNvPr id="9" name="Picture 5" descr="earlyoc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0750" y="4116388"/>
            <a:ext cx="1458913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!mar3097-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9263" y="4117975"/>
            <a:ext cx="3179762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july9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8450" y="4119563"/>
            <a:ext cx="1809750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917575" y="6453336"/>
            <a:ext cx="1775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b="1" dirty="0" smtClean="0">
                <a:solidFill>
                  <a:srgbClr val="FFFF00"/>
                </a:solidFill>
                <a:latin typeface="+mj-lt"/>
              </a:rPr>
              <a:t>3 HAFTA SONRA</a:t>
            </a:r>
            <a:endParaRPr lang="en-US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648450" y="6488668"/>
            <a:ext cx="21782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tr-TR" b="1" dirty="0" smtClean="0">
                <a:solidFill>
                  <a:srgbClr val="FFFF00"/>
                </a:solidFill>
                <a:latin typeface="+mj-lt"/>
              </a:rPr>
              <a:t>CERRAHİ MÜDAHELE</a:t>
            </a:r>
            <a:endParaRPr lang="en-US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3517247" y="6453336"/>
            <a:ext cx="1775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r-TR" b="1" dirty="0" smtClean="0">
                <a:solidFill>
                  <a:srgbClr val="FFFF00"/>
                </a:solidFill>
                <a:latin typeface="+mj-lt"/>
              </a:rPr>
              <a:t>6.5 AY SONRA</a:t>
            </a:r>
            <a:endParaRPr lang="en-US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916404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 1"/>
          <p:cNvGrpSpPr/>
          <p:nvPr/>
        </p:nvGrpSpPr>
        <p:grpSpPr>
          <a:xfrm>
            <a:off x="5568862" y="3194693"/>
            <a:ext cx="2891570" cy="2898604"/>
            <a:chOff x="1912909" y="3000401"/>
            <a:chExt cx="3101928" cy="3163025"/>
          </a:xfrm>
        </p:grpSpPr>
        <p:sp>
          <p:nvSpPr>
            <p:cNvPr id="3" name="AutoShape 6" descr="Büyük konfeti"/>
            <p:cNvSpPr>
              <a:spLocks noChangeArrowheads="1"/>
            </p:cNvSpPr>
            <p:nvPr/>
          </p:nvSpPr>
          <p:spPr bwMode="auto">
            <a:xfrm rot="10800000">
              <a:off x="3167750" y="3430609"/>
              <a:ext cx="654446" cy="10755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4" name="AutoShape 13" descr="Büyük konfeti"/>
            <p:cNvSpPr>
              <a:spLocks noChangeArrowheads="1"/>
            </p:cNvSpPr>
            <p:nvPr/>
          </p:nvSpPr>
          <p:spPr bwMode="auto">
            <a:xfrm rot="16200000">
              <a:off x="3755534" y="3978641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5" name="AutoShape 18" descr="Büyük konfeti"/>
            <p:cNvSpPr>
              <a:spLocks noChangeArrowheads="1"/>
            </p:cNvSpPr>
            <p:nvPr/>
          </p:nvSpPr>
          <p:spPr bwMode="auto">
            <a:xfrm rot="10800000" flipH="1" flipV="1">
              <a:off x="3167750" y="4687249"/>
              <a:ext cx="654446" cy="10755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>
                <a:latin typeface="+mj-lt"/>
              </a:endParaRPr>
            </a:p>
          </p:txBody>
        </p:sp>
        <p:sp>
          <p:nvSpPr>
            <p:cNvPr id="6" name="AutoShape 23" descr="Büyük konfeti"/>
            <p:cNvSpPr>
              <a:spLocks noChangeArrowheads="1"/>
            </p:cNvSpPr>
            <p:nvPr/>
          </p:nvSpPr>
          <p:spPr bwMode="auto">
            <a:xfrm rot="5400000" flipH="1">
              <a:off x="2486304" y="3978641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7" name="AutoShape 29" descr="Büyük konfeti"/>
            <p:cNvSpPr>
              <a:spLocks noChangeArrowheads="1"/>
            </p:cNvSpPr>
            <p:nvPr/>
          </p:nvSpPr>
          <p:spPr bwMode="auto">
            <a:xfrm rot="7530433" flipH="1" flipV="1">
              <a:off x="3708116" y="4563024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8" name="AutoShape 34" descr="Büyük konfeti"/>
            <p:cNvSpPr>
              <a:spLocks noChangeArrowheads="1"/>
            </p:cNvSpPr>
            <p:nvPr/>
          </p:nvSpPr>
          <p:spPr bwMode="auto">
            <a:xfrm rot="13770068" flipH="1">
              <a:off x="3597581" y="3622126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9" name="AutoShape 39" descr="Büyük konfeti"/>
            <p:cNvSpPr>
              <a:spLocks noChangeArrowheads="1"/>
            </p:cNvSpPr>
            <p:nvPr/>
          </p:nvSpPr>
          <p:spPr bwMode="auto">
            <a:xfrm rot="7829932">
              <a:off x="2795143" y="3577391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10" name="AutoShape 44" descr="Büyük konfeti"/>
            <p:cNvSpPr>
              <a:spLocks noChangeArrowheads="1"/>
            </p:cNvSpPr>
            <p:nvPr/>
          </p:nvSpPr>
          <p:spPr bwMode="auto">
            <a:xfrm rot="3100059" flipH="1">
              <a:off x="2718167" y="4464291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11" name="Oval 24"/>
            <p:cNvSpPr>
              <a:spLocks noChangeArrowheads="1"/>
            </p:cNvSpPr>
            <p:nvPr/>
          </p:nvSpPr>
          <p:spPr bwMode="auto">
            <a:xfrm>
              <a:off x="2771800" y="3861047"/>
              <a:ext cx="1466185" cy="1374442"/>
            </a:xfrm>
            <a:prstGeom prst="ellipse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tr-TR" sz="105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Text Box 47"/>
            <p:cNvSpPr txBox="1">
              <a:spLocks noChangeArrowheads="1"/>
            </p:cNvSpPr>
            <p:nvPr/>
          </p:nvSpPr>
          <p:spPr bwMode="auto">
            <a:xfrm>
              <a:off x="3313525" y="4069813"/>
              <a:ext cx="352980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 dirty="0">
                  <a:solidFill>
                    <a:schemeClr val="bg1"/>
                  </a:solidFill>
                  <a:latin typeface="+mj-lt"/>
                </a:rPr>
                <a:t>20 </a:t>
              </a:r>
            </a:p>
          </p:txBody>
        </p:sp>
        <p:sp>
          <p:nvSpPr>
            <p:cNvPr id="13" name="Text Box 48"/>
            <p:cNvSpPr txBox="1">
              <a:spLocks noChangeArrowheads="1"/>
            </p:cNvSpPr>
            <p:nvPr/>
          </p:nvSpPr>
          <p:spPr bwMode="auto">
            <a:xfrm>
              <a:off x="3334664" y="4821819"/>
              <a:ext cx="293578" cy="228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>
                  <a:solidFill>
                    <a:schemeClr val="bg1"/>
                  </a:solidFill>
                  <a:latin typeface="+mj-lt"/>
                </a:rPr>
                <a:t>20</a:t>
              </a:r>
            </a:p>
          </p:txBody>
        </p:sp>
        <p:sp>
          <p:nvSpPr>
            <p:cNvPr id="14" name="Text Box 49"/>
            <p:cNvSpPr txBox="1">
              <a:spLocks noChangeArrowheads="1"/>
            </p:cNvSpPr>
            <p:nvPr/>
          </p:nvSpPr>
          <p:spPr bwMode="auto">
            <a:xfrm>
              <a:off x="3661887" y="4383480"/>
              <a:ext cx="293578" cy="228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>
                  <a:solidFill>
                    <a:schemeClr val="bg1"/>
                  </a:solidFill>
                  <a:latin typeface="+mj-lt"/>
                </a:rPr>
                <a:t>20</a:t>
              </a:r>
            </a:p>
          </p:txBody>
        </p:sp>
        <p:sp>
          <p:nvSpPr>
            <p:cNvPr id="15" name="Text Box 50"/>
            <p:cNvSpPr txBox="1">
              <a:spLocks noChangeArrowheads="1"/>
            </p:cNvSpPr>
            <p:nvPr/>
          </p:nvSpPr>
          <p:spPr bwMode="auto">
            <a:xfrm>
              <a:off x="3006538" y="4419101"/>
              <a:ext cx="293578" cy="228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 dirty="0">
                  <a:solidFill>
                    <a:schemeClr val="bg1"/>
                  </a:solidFill>
                  <a:latin typeface="+mj-lt"/>
                </a:rPr>
                <a:t>20</a:t>
              </a:r>
            </a:p>
          </p:txBody>
        </p:sp>
        <p:sp>
          <p:nvSpPr>
            <p:cNvPr id="16" name="Text Box 51"/>
            <p:cNvSpPr txBox="1">
              <a:spLocks noChangeArrowheads="1"/>
            </p:cNvSpPr>
            <p:nvPr/>
          </p:nvSpPr>
          <p:spPr bwMode="auto">
            <a:xfrm>
              <a:off x="3334664" y="4419101"/>
              <a:ext cx="293578" cy="228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>
                  <a:solidFill>
                    <a:schemeClr val="bg1"/>
                  </a:solidFill>
                  <a:latin typeface="+mj-lt"/>
                </a:rPr>
                <a:t>10</a:t>
              </a:r>
            </a:p>
          </p:txBody>
        </p:sp>
        <p:grpSp>
          <p:nvGrpSpPr>
            <p:cNvPr id="17" name="Grup 16"/>
            <p:cNvGrpSpPr/>
            <p:nvPr/>
          </p:nvGrpSpPr>
          <p:grpSpPr>
            <a:xfrm>
              <a:off x="3199111" y="5674636"/>
              <a:ext cx="648368" cy="488790"/>
              <a:chOff x="3905389" y="967908"/>
              <a:chExt cx="1181511" cy="935338"/>
            </a:xfrm>
          </p:grpSpPr>
          <p:sp>
            <p:nvSpPr>
              <p:cNvPr id="81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82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83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84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85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86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87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88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8" name="Grup 17"/>
            <p:cNvGrpSpPr/>
            <p:nvPr/>
          </p:nvGrpSpPr>
          <p:grpSpPr>
            <a:xfrm rot="18516519">
              <a:off x="4306344" y="5189737"/>
              <a:ext cx="635533" cy="498662"/>
              <a:chOff x="3905389" y="967908"/>
              <a:chExt cx="1181511" cy="935338"/>
            </a:xfrm>
          </p:grpSpPr>
          <p:sp>
            <p:nvSpPr>
              <p:cNvPr id="73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74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75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76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77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78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79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80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9" name="Grup 18"/>
            <p:cNvGrpSpPr/>
            <p:nvPr/>
          </p:nvGrpSpPr>
          <p:grpSpPr>
            <a:xfrm rot="16200000">
              <a:off x="4447739" y="4219243"/>
              <a:ext cx="635533" cy="498662"/>
              <a:chOff x="3905389" y="967908"/>
              <a:chExt cx="1181511" cy="935338"/>
            </a:xfrm>
          </p:grpSpPr>
          <p:sp>
            <p:nvSpPr>
              <p:cNvPr id="65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66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67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68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69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70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71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72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20" name="Grup 19"/>
            <p:cNvGrpSpPr/>
            <p:nvPr/>
          </p:nvGrpSpPr>
          <p:grpSpPr>
            <a:xfrm rot="13878556">
              <a:off x="4127018" y="3427497"/>
              <a:ext cx="635533" cy="498661"/>
              <a:chOff x="3905389" y="967909"/>
              <a:chExt cx="1181511" cy="935337"/>
            </a:xfrm>
          </p:grpSpPr>
          <p:sp>
            <p:nvSpPr>
              <p:cNvPr id="57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4" y="967909"/>
                <a:ext cx="483346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8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9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60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61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62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63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64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21" name="Grup 20"/>
            <p:cNvGrpSpPr/>
            <p:nvPr/>
          </p:nvGrpSpPr>
          <p:grpSpPr>
            <a:xfrm flipV="1">
              <a:off x="3182783" y="3000401"/>
              <a:ext cx="648368" cy="488790"/>
              <a:chOff x="3905389" y="967908"/>
              <a:chExt cx="1181511" cy="935338"/>
            </a:xfrm>
          </p:grpSpPr>
          <p:sp>
            <p:nvSpPr>
              <p:cNvPr id="49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0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1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2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3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4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5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56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22" name="Grup 21"/>
            <p:cNvGrpSpPr/>
            <p:nvPr/>
          </p:nvGrpSpPr>
          <p:grpSpPr>
            <a:xfrm rot="8150798">
              <a:off x="2276244" y="3356907"/>
              <a:ext cx="648368" cy="488790"/>
              <a:chOff x="3905389" y="967908"/>
              <a:chExt cx="1181511" cy="935338"/>
            </a:xfrm>
          </p:grpSpPr>
          <p:sp>
            <p:nvSpPr>
              <p:cNvPr id="41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42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43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44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45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46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47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48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23" name="Grup 22"/>
            <p:cNvGrpSpPr/>
            <p:nvPr/>
          </p:nvGrpSpPr>
          <p:grpSpPr>
            <a:xfrm rot="5400000">
              <a:off x="1844473" y="4235895"/>
              <a:ext cx="635533" cy="498662"/>
              <a:chOff x="3905389" y="967908"/>
              <a:chExt cx="1181511" cy="935338"/>
            </a:xfrm>
          </p:grpSpPr>
          <p:sp>
            <p:nvSpPr>
              <p:cNvPr id="33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35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36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37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38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39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40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24" name="Grup 23"/>
            <p:cNvGrpSpPr/>
            <p:nvPr/>
          </p:nvGrpSpPr>
          <p:grpSpPr>
            <a:xfrm rot="2810007">
              <a:off x="2221354" y="5179512"/>
              <a:ext cx="635533" cy="498662"/>
              <a:chOff x="3905389" y="967908"/>
              <a:chExt cx="1181511" cy="935338"/>
            </a:xfrm>
          </p:grpSpPr>
          <p:sp>
            <p:nvSpPr>
              <p:cNvPr id="25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8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9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30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31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</p:grpSp>
      <p:grpSp>
        <p:nvGrpSpPr>
          <p:cNvPr id="89" name="Grup 88"/>
          <p:cNvGrpSpPr/>
          <p:nvPr/>
        </p:nvGrpSpPr>
        <p:grpSpPr>
          <a:xfrm>
            <a:off x="526738" y="3447490"/>
            <a:ext cx="805655" cy="1717604"/>
            <a:chOff x="1774843" y="3648767"/>
            <a:chExt cx="968355" cy="2142437"/>
          </a:xfrm>
        </p:grpSpPr>
        <p:sp>
          <p:nvSpPr>
            <p:cNvPr id="90" name="AutoShape 6" descr="Büyük konfeti"/>
            <p:cNvSpPr>
              <a:spLocks noChangeArrowheads="1"/>
            </p:cNvSpPr>
            <p:nvPr/>
          </p:nvSpPr>
          <p:spPr bwMode="auto">
            <a:xfrm rot="10800000">
              <a:off x="1906805" y="4136059"/>
              <a:ext cx="704435" cy="11329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050"/>
            </a:p>
          </p:txBody>
        </p:sp>
        <p:sp>
          <p:nvSpPr>
            <p:cNvPr id="91" name="Oval 24"/>
            <p:cNvSpPr>
              <a:spLocks noChangeArrowheads="1"/>
            </p:cNvSpPr>
            <p:nvPr/>
          </p:nvSpPr>
          <p:spPr bwMode="auto">
            <a:xfrm>
              <a:off x="1774843" y="4751006"/>
              <a:ext cx="968355" cy="1040198"/>
            </a:xfrm>
            <a:prstGeom prst="ellipse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 sz="105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92" name="Text Box 47"/>
            <p:cNvSpPr txBox="1">
              <a:spLocks noChangeArrowheads="1"/>
            </p:cNvSpPr>
            <p:nvPr/>
          </p:nvSpPr>
          <p:spPr bwMode="auto">
            <a:xfrm>
              <a:off x="1975200" y="4767724"/>
              <a:ext cx="612668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 dirty="0" smtClean="0">
                  <a:solidFill>
                    <a:schemeClr val="bg1"/>
                  </a:solidFill>
                  <a:latin typeface="+mj-lt"/>
                </a:rPr>
                <a:t>20 </a:t>
              </a:r>
              <a:r>
                <a:rPr lang="tr-TR" sz="1050" b="1" dirty="0" err="1">
                  <a:solidFill>
                    <a:schemeClr val="bg1"/>
                  </a:solidFill>
                  <a:latin typeface="+mj-lt"/>
                </a:rPr>
                <a:t>mGy</a:t>
              </a:r>
              <a:endParaRPr lang="tr-TR" sz="10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3" name="Text Box 47"/>
            <p:cNvSpPr txBox="1">
              <a:spLocks noChangeArrowheads="1"/>
            </p:cNvSpPr>
            <p:nvPr/>
          </p:nvSpPr>
          <p:spPr bwMode="auto">
            <a:xfrm>
              <a:off x="1979712" y="5479344"/>
              <a:ext cx="543738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 dirty="0" smtClean="0">
                  <a:solidFill>
                    <a:schemeClr val="bg1"/>
                  </a:solidFill>
                  <a:latin typeface="+mj-lt"/>
                </a:rPr>
                <a:t>2 </a:t>
              </a:r>
              <a:r>
                <a:rPr lang="tr-TR" sz="1050" b="1" dirty="0" err="1">
                  <a:solidFill>
                    <a:schemeClr val="bg1"/>
                  </a:solidFill>
                  <a:latin typeface="+mj-lt"/>
                </a:rPr>
                <a:t>mGy</a:t>
              </a:r>
              <a:endParaRPr lang="tr-TR" sz="105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94" name="Grup 93"/>
            <p:cNvGrpSpPr/>
            <p:nvPr/>
          </p:nvGrpSpPr>
          <p:grpSpPr>
            <a:xfrm rot="10800000">
              <a:off x="1872385" y="3648767"/>
              <a:ext cx="726455" cy="558720"/>
              <a:chOff x="3905389" y="967908"/>
              <a:chExt cx="1181511" cy="935338"/>
            </a:xfrm>
          </p:grpSpPr>
          <p:sp>
            <p:nvSpPr>
              <p:cNvPr id="95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96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97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98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99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0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1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02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</p:grpSp>
      <p:grpSp>
        <p:nvGrpSpPr>
          <p:cNvPr id="103" name="Grup 102"/>
          <p:cNvGrpSpPr/>
          <p:nvPr/>
        </p:nvGrpSpPr>
        <p:grpSpPr>
          <a:xfrm>
            <a:off x="2184486" y="3266700"/>
            <a:ext cx="2891570" cy="2898604"/>
            <a:chOff x="1979713" y="2569895"/>
            <a:chExt cx="3101928" cy="3163025"/>
          </a:xfrm>
        </p:grpSpPr>
        <p:sp>
          <p:nvSpPr>
            <p:cNvPr id="104" name="AutoShape 6" descr="Büyük konfeti"/>
            <p:cNvSpPr>
              <a:spLocks noChangeArrowheads="1"/>
            </p:cNvSpPr>
            <p:nvPr/>
          </p:nvSpPr>
          <p:spPr bwMode="auto">
            <a:xfrm rot="10800000">
              <a:off x="3234554" y="3000103"/>
              <a:ext cx="654446" cy="10755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105" name="AutoShape 13" descr="Büyük konfeti"/>
            <p:cNvSpPr>
              <a:spLocks noChangeArrowheads="1"/>
            </p:cNvSpPr>
            <p:nvPr/>
          </p:nvSpPr>
          <p:spPr bwMode="auto">
            <a:xfrm rot="16200000">
              <a:off x="3822338" y="3548135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106" name="AutoShape 18" descr="Büyük konfeti"/>
            <p:cNvSpPr>
              <a:spLocks noChangeArrowheads="1"/>
            </p:cNvSpPr>
            <p:nvPr/>
          </p:nvSpPr>
          <p:spPr bwMode="auto">
            <a:xfrm rot="10800000" flipH="1" flipV="1">
              <a:off x="3234554" y="4256743"/>
              <a:ext cx="654446" cy="10755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>
                <a:latin typeface="+mj-lt"/>
              </a:endParaRPr>
            </a:p>
          </p:txBody>
        </p:sp>
        <p:sp>
          <p:nvSpPr>
            <p:cNvPr id="107" name="AutoShape 23" descr="Büyük konfeti"/>
            <p:cNvSpPr>
              <a:spLocks noChangeArrowheads="1"/>
            </p:cNvSpPr>
            <p:nvPr/>
          </p:nvSpPr>
          <p:spPr bwMode="auto">
            <a:xfrm rot="5400000" flipH="1">
              <a:off x="2553108" y="3548135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108" name="AutoShape 29" descr="Büyük konfeti"/>
            <p:cNvSpPr>
              <a:spLocks noChangeArrowheads="1"/>
            </p:cNvSpPr>
            <p:nvPr/>
          </p:nvSpPr>
          <p:spPr bwMode="auto">
            <a:xfrm rot="7530433" flipH="1" flipV="1">
              <a:off x="3881506" y="4080838"/>
              <a:ext cx="585164" cy="97665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109" name="AutoShape 34" descr="Büyük konfeti"/>
            <p:cNvSpPr>
              <a:spLocks noChangeArrowheads="1"/>
            </p:cNvSpPr>
            <p:nvPr/>
          </p:nvSpPr>
          <p:spPr bwMode="auto">
            <a:xfrm rot="13770068" flipH="1">
              <a:off x="3664385" y="3191620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110" name="AutoShape 39" descr="Büyük konfeti"/>
            <p:cNvSpPr>
              <a:spLocks noChangeArrowheads="1"/>
            </p:cNvSpPr>
            <p:nvPr/>
          </p:nvSpPr>
          <p:spPr bwMode="auto">
            <a:xfrm rot="7829932">
              <a:off x="2861947" y="3146885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111" name="AutoShape 44" descr="Büyük konfeti"/>
            <p:cNvSpPr>
              <a:spLocks noChangeArrowheads="1"/>
            </p:cNvSpPr>
            <p:nvPr/>
          </p:nvSpPr>
          <p:spPr bwMode="auto">
            <a:xfrm rot="3100059" flipH="1">
              <a:off x="2784971" y="4033785"/>
              <a:ext cx="718362" cy="97986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564 w 21600"/>
                <a:gd name="T13" fmla="*/ 5544 h 21600"/>
                <a:gd name="T14" fmla="*/ 16036 w 21600"/>
                <a:gd name="T15" fmla="*/ 1605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497" y="21600"/>
                  </a:lnTo>
                  <a:lnTo>
                    <a:pt x="1410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 sz="1200">
                <a:latin typeface="+mj-lt"/>
              </a:endParaRPr>
            </a:p>
          </p:txBody>
        </p:sp>
        <p:sp>
          <p:nvSpPr>
            <p:cNvPr id="112" name="Oval 24"/>
            <p:cNvSpPr>
              <a:spLocks noChangeArrowheads="1"/>
            </p:cNvSpPr>
            <p:nvPr/>
          </p:nvSpPr>
          <p:spPr bwMode="auto">
            <a:xfrm>
              <a:off x="3168304" y="3619275"/>
              <a:ext cx="899639" cy="889845"/>
            </a:xfrm>
            <a:prstGeom prst="ellipse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tr-TR" sz="1050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3" name="Text Box 47"/>
            <p:cNvSpPr txBox="1">
              <a:spLocks noChangeArrowheads="1"/>
            </p:cNvSpPr>
            <p:nvPr/>
          </p:nvSpPr>
          <p:spPr bwMode="auto">
            <a:xfrm>
              <a:off x="3380329" y="3676989"/>
              <a:ext cx="352980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 dirty="0" smtClean="0">
                  <a:solidFill>
                    <a:schemeClr val="bg1"/>
                  </a:solidFill>
                  <a:latin typeface="+mj-lt"/>
                </a:rPr>
                <a:t>20 </a:t>
              </a:r>
              <a:endParaRPr lang="tr-TR" sz="105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4" name="Text Box 48"/>
            <p:cNvSpPr txBox="1">
              <a:spLocks noChangeArrowheads="1"/>
            </p:cNvSpPr>
            <p:nvPr/>
          </p:nvSpPr>
          <p:spPr bwMode="auto">
            <a:xfrm>
              <a:off x="3414326" y="4221088"/>
              <a:ext cx="293578" cy="228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 dirty="0">
                  <a:solidFill>
                    <a:schemeClr val="bg1"/>
                  </a:solidFill>
                  <a:latin typeface="+mj-lt"/>
                </a:rPr>
                <a:t>20</a:t>
              </a:r>
            </a:p>
          </p:txBody>
        </p:sp>
        <p:sp>
          <p:nvSpPr>
            <p:cNvPr id="115" name="Text Box 49"/>
            <p:cNvSpPr txBox="1">
              <a:spLocks noChangeArrowheads="1"/>
            </p:cNvSpPr>
            <p:nvPr/>
          </p:nvSpPr>
          <p:spPr bwMode="auto">
            <a:xfrm>
              <a:off x="3728691" y="3933056"/>
              <a:ext cx="293578" cy="228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>
                  <a:solidFill>
                    <a:schemeClr val="bg1"/>
                  </a:solidFill>
                  <a:latin typeface="+mj-lt"/>
                </a:rPr>
                <a:t>20</a:t>
              </a:r>
            </a:p>
          </p:txBody>
        </p:sp>
        <p:sp>
          <p:nvSpPr>
            <p:cNvPr id="116" name="Text Box 50"/>
            <p:cNvSpPr txBox="1">
              <a:spLocks noChangeArrowheads="1"/>
            </p:cNvSpPr>
            <p:nvPr/>
          </p:nvSpPr>
          <p:spPr bwMode="auto">
            <a:xfrm>
              <a:off x="3126294" y="3933056"/>
              <a:ext cx="293578" cy="2288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 dirty="0">
                  <a:solidFill>
                    <a:schemeClr val="bg1"/>
                  </a:solidFill>
                  <a:latin typeface="+mj-lt"/>
                </a:rPr>
                <a:t>20</a:t>
              </a:r>
            </a:p>
          </p:txBody>
        </p:sp>
        <p:sp>
          <p:nvSpPr>
            <p:cNvPr id="117" name="Text Box 51"/>
            <p:cNvSpPr txBox="1">
              <a:spLocks noChangeArrowheads="1"/>
            </p:cNvSpPr>
            <p:nvPr/>
          </p:nvSpPr>
          <p:spPr bwMode="auto">
            <a:xfrm>
              <a:off x="3419872" y="3933056"/>
              <a:ext cx="322525" cy="253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050" b="1" dirty="0" smtClean="0">
                  <a:solidFill>
                    <a:schemeClr val="bg1"/>
                  </a:solidFill>
                  <a:latin typeface="+mj-lt"/>
                </a:rPr>
                <a:t>20</a:t>
              </a:r>
              <a:endParaRPr lang="tr-TR" sz="1050" b="1" dirty="0">
                <a:solidFill>
                  <a:schemeClr val="bg1"/>
                </a:solidFill>
                <a:latin typeface="+mj-lt"/>
              </a:endParaRPr>
            </a:p>
          </p:txBody>
        </p:sp>
        <p:grpSp>
          <p:nvGrpSpPr>
            <p:cNvPr id="118" name="Grup 117"/>
            <p:cNvGrpSpPr/>
            <p:nvPr/>
          </p:nvGrpSpPr>
          <p:grpSpPr>
            <a:xfrm>
              <a:off x="3265915" y="5244130"/>
              <a:ext cx="648368" cy="488790"/>
              <a:chOff x="3905389" y="967908"/>
              <a:chExt cx="1181511" cy="935338"/>
            </a:xfrm>
          </p:grpSpPr>
          <p:sp>
            <p:nvSpPr>
              <p:cNvPr id="182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83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84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85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86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87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88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89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19" name="Grup 118"/>
            <p:cNvGrpSpPr/>
            <p:nvPr/>
          </p:nvGrpSpPr>
          <p:grpSpPr>
            <a:xfrm rot="18516519">
              <a:off x="4373148" y="4759231"/>
              <a:ext cx="635533" cy="498662"/>
              <a:chOff x="3905389" y="967908"/>
              <a:chExt cx="1181511" cy="935338"/>
            </a:xfrm>
          </p:grpSpPr>
          <p:sp>
            <p:nvSpPr>
              <p:cNvPr id="174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75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76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77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78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79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80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81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0" name="Grup 119"/>
            <p:cNvGrpSpPr/>
            <p:nvPr/>
          </p:nvGrpSpPr>
          <p:grpSpPr>
            <a:xfrm rot="16200000">
              <a:off x="4514543" y="3788737"/>
              <a:ext cx="635533" cy="498662"/>
              <a:chOff x="3905389" y="967908"/>
              <a:chExt cx="1181511" cy="935338"/>
            </a:xfrm>
          </p:grpSpPr>
          <p:sp>
            <p:nvSpPr>
              <p:cNvPr id="166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67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68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69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70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71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72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73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1" name="Grup 120"/>
            <p:cNvGrpSpPr/>
            <p:nvPr/>
          </p:nvGrpSpPr>
          <p:grpSpPr>
            <a:xfrm rot="13878556">
              <a:off x="4193823" y="2996991"/>
              <a:ext cx="635533" cy="498662"/>
              <a:chOff x="3905389" y="967908"/>
              <a:chExt cx="1181511" cy="935338"/>
            </a:xfrm>
          </p:grpSpPr>
          <p:sp>
            <p:nvSpPr>
              <p:cNvPr id="158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9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60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61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62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63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64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65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2" name="Grup 121"/>
            <p:cNvGrpSpPr/>
            <p:nvPr/>
          </p:nvGrpSpPr>
          <p:grpSpPr>
            <a:xfrm flipV="1">
              <a:off x="3249587" y="2569895"/>
              <a:ext cx="648368" cy="488790"/>
              <a:chOff x="3905389" y="967908"/>
              <a:chExt cx="1181511" cy="935338"/>
            </a:xfrm>
          </p:grpSpPr>
          <p:sp>
            <p:nvSpPr>
              <p:cNvPr id="150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1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2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3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4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5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6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57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3" name="Grup 122"/>
            <p:cNvGrpSpPr/>
            <p:nvPr/>
          </p:nvGrpSpPr>
          <p:grpSpPr>
            <a:xfrm rot="8150798">
              <a:off x="2343048" y="2926401"/>
              <a:ext cx="648368" cy="488790"/>
              <a:chOff x="3905389" y="967908"/>
              <a:chExt cx="1181511" cy="935338"/>
            </a:xfrm>
          </p:grpSpPr>
          <p:sp>
            <p:nvSpPr>
              <p:cNvPr id="142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43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44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45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46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47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48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49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4" name="Grup 123"/>
            <p:cNvGrpSpPr/>
            <p:nvPr/>
          </p:nvGrpSpPr>
          <p:grpSpPr>
            <a:xfrm rot="5400000">
              <a:off x="1911277" y="3805389"/>
              <a:ext cx="635533" cy="498662"/>
              <a:chOff x="3905389" y="967908"/>
              <a:chExt cx="1181511" cy="935338"/>
            </a:xfrm>
          </p:grpSpPr>
          <p:sp>
            <p:nvSpPr>
              <p:cNvPr id="134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5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6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7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8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9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40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41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  <p:grpSp>
          <p:nvGrpSpPr>
            <p:cNvPr id="125" name="Grup 124"/>
            <p:cNvGrpSpPr/>
            <p:nvPr/>
          </p:nvGrpSpPr>
          <p:grpSpPr>
            <a:xfrm rot="2810007">
              <a:off x="2288158" y="4749005"/>
              <a:ext cx="635533" cy="498662"/>
              <a:chOff x="3905389" y="967908"/>
              <a:chExt cx="1181511" cy="935338"/>
            </a:xfrm>
          </p:grpSpPr>
          <p:sp>
            <p:nvSpPr>
              <p:cNvPr id="126" name="Rectangle 24" descr="80%"/>
              <p:cNvSpPr>
                <a:spLocks noChangeArrowheads="1"/>
              </p:cNvSpPr>
              <p:nvPr/>
            </p:nvSpPr>
            <p:spPr bwMode="auto">
              <a:xfrm rot="21533343" flipV="1">
                <a:off x="4230653" y="967908"/>
                <a:ext cx="483345" cy="456323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7" name="Rectangle 25"/>
              <p:cNvSpPr>
                <a:spLocks noChangeArrowheads="1"/>
              </p:cNvSpPr>
              <p:nvPr/>
            </p:nvSpPr>
            <p:spPr bwMode="auto">
              <a:xfrm rot="21533343" flipV="1">
                <a:off x="3905389" y="1311491"/>
                <a:ext cx="1181511" cy="45632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8" name="Oval 26"/>
              <p:cNvSpPr>
                <a:spLocks noChangeArrowheads="1"/>
              </p:cNvSpPr>
              <p:nvPr/>
            </p:nvSpPr>
            <p:spPr bwMode="auto">
              <a:xfrm rot="21533343" flipV="1">
                <a:off x="4015381" y="1675085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29" name="Oval 27"/>
              <p:cNvSpPr>
                <a:spLocks noChangeArrowheads="1"/>
              </p:cNvSpPr>
              <p:nvPr/>
            </p:nvSpPr>
            <p:spPr bwMode="auto">
              <a:xfrm rot="21533343" flipV="1">
                <a:off x="4707216" y="1640539"/>
                <a:ext cx="214820" cy="22816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0" name="Rectangle 28"/>
              <p:cNvSpPr>
                <a:spLocks noChangeArrowheads="1"/>
              </p:cNvSpPr>
              <p:nvPr/>
            </p:nvSpPr>
            <p:spPr bwMode="auto">
              <a:xfrm rot="21533343" flipV="1">
                <a:off x="4549241" y="1193547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1" name="Rectangle 29"/>
              <p:cNvSpPr>
                <a:spLocks noChangeArrowheads="1"/>
              </p:cNvSpPr>
              <p:nvPr/>
            </p:nvSpPr>
            <p:spPr bwMode="auto">
              <a:xfrm rot="21533343" flipV="1">
                <a:off x="4390192" y="1255805"/>
                <a:ext cx="161115" cy="51336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2" name="Rectangle 30"/>
              <p:cNvSpPr>
                <a:spLocks noChangeArrowheads="1"/>
              </p:cNvSpPr>
              <p:nvPr/>
            </p:nvSpPr>
            <p:spPr bwMode="auto">
              <a:xfrm rot="21533343" flipV="1">
                <a:off x="4336989" y="1203935"/>
                <a:ext cx="53705" cy="627444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133" name="Line 31"/>
              <p:cNvSpPr>
                <a:spLocks noChangeShapeType="1"/>
              </p:cNvSpPr>
              <p:nvPr/>
            </p:nvSpPr>
            <p:spPr bwMode="auto">
              <a:xfrm rot="21533343" flipV="1">
                <a:off x="4388213" y="1771044"/>
                <a:ext cx="16111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</p:grpSp>
      </p:grpSp>
      <p:sp>
        <p:nvSpPr>
          <p:cNvPr id="190" name="Metin kutusu 189"/>
          <p:cNvSpPr txBox="1"/>
          <p:nvPr/>
        </p:nvSpPr>
        <p:spPr>
          <a:xfrm>
            <a:off x="1690782" y="-99392"/>
            <a:ext cx="53627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3200" dirty="0" smtClean="0">
                <a:solidFill>
                  <a:srgbClr val="FFFF00"/>
                </a:solidFill>
              </a:rPr>
              <a:t>BİLGİSAYARLI TOMOGRAFİDE </a:t>
            </a:r>
          </a:p>
          <a:p>
            <a:pPr algn="ctr"/>
            <a:r>
              <a:rPr lang="tr-TR" sz="3200" dirty="0" smtClean="0">
                <a:solidFill>
                  <a:srgbClr val="FFFF00"/>
                </a:solidFill>
              </a:rPr>
              <a:t>HASTA DOZLARI NİÇİN YÜKSEK!</a:t>
            </a:r>
            <a:endParaRPr lang="tr-TR" sz="3200" dirty="0">
              <a:solidFill>
                <a:srgbClr val="FFFF00"/>
              </a:solidFill>
            </a:endParaRPr>
          </a:p>
        </p:txBody>
      </p:sp>
      <p:sp>
        <p:nvSpPr>
          <p:cNvPr id="191" name="Metin kutusu 190"/>
          <p:cNvSpPr txBox="1"/>
          <p:nvPr/>
        </p:nvSpPr>
        <p:spPr>
          <a:xfrm>
            <a:off x="294556" y="6282799"/>
            <a:ext cx="11825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</a:rPr>
              <a:t>Radyografi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92" name="Metin kutusu 191"/>
          <p:cNvSpPr txBox="1"/>
          <p:nvPr/>
        </p:nvSpPr>
        <p:spPr>
          <a:xfrm>
            <a:off x="2801007" y="6144299"/>
            <a:ext cx="21434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Bilgisayarlı tomografi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Çocuk hastalar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93" name="Metin kutusu 192"/>
          <p:cNvSpPr txBox="1"/>
          <p:nvPr/>
        </p:nvSpPr>
        <p:spPr>
          <a:xfrm>
            <a:off x="6035996" y="6112601"/>
            <a:ext cx="21925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Bilgisayarlı tomografi</a:t>
            </a:r>
          </a:p>
          <a:p>
            <a:pPr algn="ctr"/>
            <a:r>
              <a:rPr lang="tr-TR" dirty="0" smtClean="0">
                <a:solidFill>
                  <a:schemeClr val="bg1"/>
                </a:solidFill>
              </a:rPr>
              <a:t>Yetişkin hastalar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194" name="Text Box 5"/>
          <p:cNvSpPr txBox="1">
            <a:spLocks noChangeArrowheads="1"/>
          </p:cNvSpPr>
          <p:nvPr/>
        </p:nvSpPr>
        <p:spPr bwMode="auto">
          <a:xfrm>
            <a:off x="550901" y="1269812"/>
            <a:ext cx="491583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600" dirty="0" smtClean="0">
                <a:solidFill>
                  <a:schemeClr val="bg1"/>
                </a:solidFill>
                <a:latin typeface="+mn-lt"/>
              </a:rPr>
              <a:t>Organ dozları:      15 – 30 </a:t>
            </a:r>
            <a:r>
              <a:rPr lang="tr-TR" sz="1600" dirty="0" err="1" smtClean="0">
                <a:solidFill>
                  <a:schemeClr val="bg1"/>
                </a:solidFill>
                <a:latin typeface="+mn-lt"/>
              </a:rPr>
              <a:t>mGy</a:t>
            </a:r>
            <a:r>
              <a:rPr lang="tr-TR" sz="1600" dirty="0" smtClean="0">
                <a:solidFill>
                  <a:schemeClr val="bg1"/>
                </a:solidFill>
                <a:latin typeface="+mn-lt"/>
              </a:rPr>
              <a:t> (10 – 100 </a:t>
            </a:r>
            <a:r>
              <a:rPr lang="tr-TR" sz="1600" dirty="0" err="1" smtClean="0">
                <a:solidFill>
                  <a:schemeClr val="bg1"/>
                </a:solidFill>
                <a:latin typeface="+mn-lt"/>
              </a:rPr>
              <a:t>mGy</a:t>
            </a:r>
            <a:r>
              <a:rPr lang="tr-TR" sz="1600" dirty="0" smtClean="0">
                <a:solidFill>
                  <a:schemeClr val="bg1"/>
                </a:solidFill>
                <a:latin typeface="+mn-lt"/>
              </a:rPr>
              <a:t>) / inceleme</a:t>
            </a:r>
            <a:endParaRPr lang="tr-TR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5" name="Text Box 6"/>
          <p:cNvSpPr txBox="1">
            <a:spLocks noChangeArrowheads="1"/>
          </p:cNvSpPr>
          <p:nvPr/>
        </p:nvSpPr>
        <p:spPr bwMode="auto">
          <a:xfrm>
            <a:off x="539552" y="1608366"/>
            <a:ext cx="361316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600" dirty="0">
                <a:solidFill>
                  <a:schemeClr val="bg1"/>
                </a:solidFill>
                <a:latin typeface="+mn-lt"/>
              </a:rPr>
              <a:t>Lens Dozu :           30 – 50 </a:t>
            </a:r>
            <a:r>
              <a:rPr lang="tr-TR" sz="1600" dirty="0" err="1">
                <a:solidFill>
                  <a:schemeClr val="bg1"/>
                </a:solidFill>
                <a:latin typeface="+mn-lt"/>
              </a:rPr>
              <a:t>mGy</a:t>
            </a:r>
            <a:r>
              <a:rPr lang="tr-TR" sz="1600" dirty="0">
                <a:solidFill>
                  <a:schemeClr val="bg1"/>
                </a:solidFill>
                <a:latin typeface="+mn-lt"/>
              </a:rPr>
              <a:t> / inceleme</a:t>
            </a:r>
          </a:p>
        </p:txBody>
      </p:sp>
      <p:sp>
        <p:nvSpPr>
          <p:cNvPr id="196" name="Text Box 7"/>
          <p:cNvSpPr txBox="1">
            <a:spLocks noChangeArrowheads="1"/>
          </p:cNvSpPr>
          <p:nvPr/>
        </p:nvSpPr>
        <p:spPr bwMode="auto">
          <a:xfrm>
            <a:off x="539552" y="2108012"/>
            <a:ext cx="13431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600" dirty="0">
                <a:solidFill>
                  <a:schemeClr val="bg1"/>
                </a:solidFill>
                <a:latin typeface="+mn-lt"/>
              </a:rPr>
              <a:t>Meme Dozu : </a:t>
            </a:r>
          </a:p>
        </p:txBody>
      </p:sp>
      <p:sp>
        <p:nvSpPr>
          <p:cNvPr id="197" name="Text Box 8"/>
          <p:cNvSpPr txBox="1">
            <a:spLocks noChangeArrowheads="1"/>
          </p:cNvSpPr>
          <p:nvPr/>
        </p:nvSpPr>
        <p:spPr bwMode="auto">
          <a:xfrm>
            <a:off x="2292152" y="1989366"/>
            <a:ext cx="27448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600" dirty="0">
                <a:solidFill>
                  <a:schemeClr val="bg1"/>
                </a:solidFill>
                <a:latin typeface="+mn-lt"/>
              </a:rPr>
              <a:t>20 – 60 </a:t>
            </a:r>
            <a:r>
              <a:rPr lang="tr-TR" sz="1600" dirty="0" err="1">
                <a:solidFill>
                  <a:schemeClr val="bg1"/>
                </a:solidFill>
                <a:latin typeface="+mn-lt"/>
              </a:rPr>
              <a:t>mGy</a:t>
            </a:r>
            <a:r>
              <a:rPr lang="tr-TR" sz="1600" dirty="0">
                <a:solidFill>
                  <a:schemeClr val="bg1"/>
                </a:solidFill>
                <a:latin typeface="+mn-lt"/>
              </a:rPr>
              <a:t> / Göğüs </a:t>
            </a:r>
            <a:r>
              <a:rPr lang="tr-TR" sz="1600" dirty="0" err="1">
                <a:solidFill>
                  <a:schemeClr val="bg1"/>
                </a:solidFill>
                <a:latin typeface="+mn-lt"/>
              </a:rPr>
              <a:t>icelemesi</a:t>
            </a:r>
            <a:endParaRPr lang="tr-TR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8" name="Text Box 9"/>
          <p:cNvSpPr txBox="1">
            <a:spLocks noChangeArrowheads="1"/>
          </p:cNvSpPr>
          <p:nvPr/>
        </p:nvSpPr>
        <p:spPr bwMode="auto">
          <a:xfrm>
            <a:off x="2215952" y="2370366"/>
            <a:ext cx="290047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600" dirty="0">
                <a:solidFill>
                  <a:schemeClr val="bg1"/>
                </a:solidFill>
                <a:latin typeface="+mn-lt"/>
              </a:rPr>
              <a:t> 50 – 80 </a:t>
            </a:r>
            <a:r>
              <a:rPr lang="tr-TR" sz="1600" dirty="0" err="1">
                <a:solidFill>
                  <a:schemeClr val="bg1"/>
                </a:solidFill>
                <a:latin typeface="+mn-lt"/>
              </a:rPr>
              <a:t>mGy</a:t>
            </a:r>
            <a:r>
              <a:rPr lang="tr-TR" sz="1600" dirty="0">
                <a:solidFill>
                  <a:schemeClr val="bg1"/>
                </a:solidFill>
                <a:latin typeface="+mn-lt"/>
              </a:rPr>
              <a:t> / BT koroner anjiyo</a:t>
            </a:r>
          </a:p>
        </p:txBody>
      </p:sp>
      <p:sp>
        <p:nvSpPr>
          <p:cNvPr id="199" name="Sağ Ayraç 198"/>
          <p:cNvSpPr/>
          <p:nvPr/>
        </p:nvSpPr>
        <p:spPr>
          <a:xfrm>
            <a:off x="2003414" y="2108012"/>
            <a:ext cx="212537" cy="431631"/>
          </a:xfrm>
          <a:prstGeom prst="rightBrac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0" name="Metin kutusu 199"/>
          <p:cNvSpPr txBox="1"/>
          <p:nvPr/>
        </p:nvSpPr>
        <p:spPr>
          <a:xfrm>
            <a:off x="6107895" y="1561359"/>
            <a:ext cx="2829429" cy="58477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  <a:latin typeface="+mn-lt"/>
              </a:rPr>
              <a:t>Etkin doz aralıkları :2– </a:t>
            </a:r>
            <a:r>
              <a:rPr lang="tr-TR" sz="1600" dirty="0" smtClean="0">
                <a:solidFill>
                  <a:schemeClr val="bg1"/>
                </a:solidFill>
              </a:rPr>
              <a:t>20</a:t>
            </a:r>
            <a:r>
              <a:rPr lang="tr-TR" sz="160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tr-TR" sz="1600" dirty="0" err="1" smtClean="0">
                <a:solidFill>
                  <a:schemeClr val="bg1"/>
                </a:solidFill>
                <a:latin typeface="+mn-lt"/>
              </a:rPr>
              <a:t>mSv</a:t>
            </a:r>
            <a:r>
              <a:rPr lang="tr-TR" sz="1600" dirty="0" smtClean="0">
                <a:solidFill>
                  <a:schemeClr val="bg1"/>
                </a:solidFill>
                <a:latin typeface="+mn-lt"/>
              </a:rPr>
              <a:t> </a:t>
            </a:r>
          </a:p>
          <a:p>
            <a:r>
              <a:rPr lang="tr-TR" sz="1600" dirty="0" smtClean="0">
                <a:solidFill>
                  <a:schemeClr val="bg1"/>
                </a:solidFill>
                <a:latin typeface="+mn-lt"/>
              </a:rPr>
              <a:t>Kanser riski </a:t>
            </a:r>
            <a:r>
              <a:rPr lang="tr-TR" sz="1600" dirty="0">
                <a:solidFill>
                  <a:schemeClr val="bg1"/>
                </a:solidFill>
                <a:latin typeface="+mn-lt"/>
              </a:rPr>
              <a:t>1/ </a:t>
            </a:r>
            <a:r>
              <a:rPr lang="tr-TR" sz="1600" dirty="0" smtClean="0">
                <a:solidFill>
                  <a:schemeClr val="bg1"/>
                </a:solidFill>
                <a:latin typeface="+mn-lt"/>
              </a:rPr>
              <a:t>100000 </a:t>
            </a:r>
            <a:r>
              <a:rPr lang="tr-TR" sz="1600" dirty="0">
                <a:solidFill>
                  <a:schemeClr val="bg1"/>
                </a:solidFill>
                <a:latin typeface="+mn-lt"/>
              </a:rPr>
              <a:t>– </a:t>
            </a:r>
            <a:r>
              <a:rPr lang="tr-TR" sz="1600" dirty="0" smtClean="0">
                <a:solidFill>
                  <a:schemeClr val="bg1"/>
                </a:solidFill>
                <a:latin typeface="+mn-lt"/>
              </a:rPr>
              <a:t>1/1000</a:t>
            </a:r>
            <a:endParaRPr lang="tr-TR" sz="16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827819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09571" y="152528"/>
            <a:ext cx="56030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tr-TR" sz="3200" dirty="0">
                <a:solidFill>
                  <a:srgbClr val="FFFF00"/>
                </a:solidFill>
              </a:rPr>
              <a:t>NÜKLEER </a:t>
            </a:r>
            <a:r>
              <a:rPr lang="tr-TR" sz="3200" dirty="0" smtClean="0">
                <a:solidFill>
                  <a:srgbClr val="FFFF00"/>
                </a:solidFill>
              </a:rPr>
              <a:t>TIP İNCELEMELERİ</a:t>
            </a:r>
            <a:endParaRPr lang="tr-TR" sz="2400" dirty="0">
              <a:solidFill>
                <a:srgbClr val="FFFF00"/>
              </a:solidFill>
            </a:endParaRPr>
          </a:p>
        </p:txBody>
      </p:sp>
      <p:grpSp>
        <p:nvGrpSpPr>
          <p:cNvPr id="3" name="Grup 2"/>
          <p:cNvGrpSpPr/>
          <p:nvPr/>
        </p:nvGrpSpPr>
        <p:grpSpPr>
          <a:xfrm>
            <a:off x="2626273" y="2030928"/>
            <a:ext cx="3598998" cy="3110502"/>
            <a:chOff x="1800316" y="1382713"/>
            <a:chExt cx="5098969" cy="4392612"/>
          </a:xfrm>
        </p:grpSpPr>
        <p:graphicFrame>
          <p:nvGraphicFramePr>
            <p:cNvPr id="4" name="Object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019277255"/>
                </p:ext>
              </p:extLst>
            </p:nvPr>
          </p:nvGraphicFramePr>
          <p:xfrm>
            <a:off x="4962442" y="1771802"/>
            <a:ext cx="1547660" cy="40035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18" name="Clip" r:id="rId3" imgW="1928160" imgH="4792320" progId="">
                    <p:embed/>
                  </p:oleObj>
                </mc:Choice>
                <mc:Fallback>
                  <p:oleObj name="Clip" r:id="rId3" imgW="1928160" imgH="4792320" progId="">
                    <p:embed/>
                    <p:pic>
                      <p:nvPicPr>
                        <p:cNvPr id="87" name="Object 7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2442" y="1771802"/>
                          <a:ext cx="1547660" cy="40035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6437625" y="3580007"/>
              <a:ext cx="461660" cy="534107"/>
              <a:chOff x="4448" y="2323"/>
              <a:chExt cx="257" cy="450"/>
            </a:xfrm>
            <a:solidFill>
              <a:srgbClr val="FFFF00"/>
            </a:solidFill>
          </p:grpSpPr>
          <p:grpSp>
            <p:nvGrpSpPr>
              <p:cNvPr id="84" name="Group 9"/>
              <p:cNvGrpSpPr>
                <a:grpSpLocks/>
              </p:cNvGrpSpPr>
              <p:nvPr/>
            </p:nvGrpSpPr>
            <p:grpSpPr bwMode="auto">
              <a:xfrm>
                <a:off x="4448" y="2323"/>
                <a:ext cx="257" cy="450"/>
                <a:chOff x="4448" y="2323"/>
                <a:chExt cx="257" cy="450"/>
              </a:xfrm>
              <a:grpFill/>
            </p:grpSpPr>
            <p:sp>
              <p:nvSpPr>
                <p:cNvPr id="89" name="Freeform 10"/>
                <p:cNvSpPr>
                  <a:spLocks/>
                </p:cNvSpPr>
                <p:nvPr/>
              </p:nvSpPr>
              <p:spPr bwMode="auto">
                <a:xfrm>
                  <a:off x="4588" y="2601"/>
                  <a:ext cx="117" cy="172"/>
                </a:xfrm>
                <a:custGeom>
                  <a:avLst/>
                  <a:gdLst/>
                  <a:ahLst/>
                  <a:cxnLst>
                    <a:cxn ang="0">
                      <a:pos x="59" y="101"/>
                    </a:cxn>
                    <a:cxn ang="0">
                      <a:pos x="62" y="100"/>
                    </a:cxn>
                    <a:cxn ang="0">
                      <a:pos x="64" y="102"/>
                    </a:cxn>
                    <a:cxn ang="0">
                      <a:pos x="67" y="105"/>
                    </a:cxn>
                    <a:cxn ang="0">
                      <a:pos x="69" y="107"/>
                    </a:cxn>
                    <a:cxn ang="0">
                      <a:pos x="73" y="108"/>
                    </a:cxn>
                    <a:cxn ang="0">
                      <a:pos x="78" y="107"/>
                    </a:cxn>
                    <a:cxn ang="0">
                      <a:pos x="87" y="103"/>
                    </a:cxn>
                    <a:cxn ang="0">
                      <a:pos x="99" y="96"/>
                    </a:cxn>
                    <a:cxn ang="0">
                      <a:pos x="106" y="89"/>
                    </a:cxn>
                    <a:cxn ang="0">
                      <a:pos x="110" y="86"/>
                    </a:cxn>
                    <a:cxn ang="0">
                      <a:pos x="113" y="85"/>
                    </a:cxn>
                    <a:cxn ang="0">
                      <a:pos x="115" y="86"/>
                    </a:cxn>
                    <a:cxn ang="0">
                      <a:pos x="116" y="89"/>
                    </a:cxn>
                    <a:cxn ang="0">
                      <a:pos x="114" y="94"/>
                    </a:cxn>
                    <a:cxn ang="0">
                      <a:pos x="110" y="97"/>
                    </a:cxn>
                    <a:cxn ang="0">
                      <a:pos x="104" y="103"/>
                    </a:cxn>
                    <a:cxn ang="0">
                      <a:pos x="58" y="135"/>
                    </a:cxn>
                    <a:cxn ang="0">
                      <a:pos x="52" y="141"/>
                    </a:cxn>
                    <a:cxn ang="0">
                      <a:pos x="48" y="147"/>
                    </a:cxn>
                    <a:cxn ang="0">
                      <a:pos x="47" y="153"/>
                    </a:cxn>
                    <a:cxn ang="0">
                      <a:pos x="47" y="159"/>
                    </a:cxn>
                    <a:cxn ang="0">
                      <a:pos x="49" y="166"/>
                    </a:cxn>
                    <a:cxn ang="0">
                      <a:pos x="48" y="169"/>
                    </a:cxn>
                    <a:cxn ang="0">
                      <a:pos x="46" y="171"/>
                    </a:cxn>
                    <a:cxn ang="0">
                      <a:pos x="42" y="171"/>
                    </a:cxn>
                    <a:cxn ang="0">
                      <a:pos x="39" y="168"/>
                    </a:cxn>
                    <a:cxn ang="0">
                      <a:pos x="36" y="165"/>
                    </a:cxn>
                    <a:cxn ang="0">
                      <a:pos x="33" y="157"/>
                    </a:cxn>
                    <a:cxn ang="0">
                      <a:pos x="32" y="148"/>
                    </a:cxn>
                    <a:cxn ang="0">
                      <a:pos x="35" y="141"/>
                    </a:cxn>
                    <a:cxn ang="0">
                      <a:pos x="38" y="136"/>
                    </a:cxn>
                    <a:cxn ang="0">
                      <a:pos x="44" y="131"/>
                    </a:cxn>
                    <a:cxn ang="0">
                      <a:pos x="50" y="125"/>
                    </a:cxn>
                    <a:cxn ang="0">
                      <a:pos x="54" y="120"/>
                    </a:cxn>
                    <a:cxn ang="0">
                      <a:pos x="54" y="117"/>
                    </a:cxn>
                    <a:cxn ang="0">
                      <a:pos x="52" y="112"/>
                    </a:cxn>
                    <a:cxn ang="0">
                      <a:pos x="51" y="108"/>
                    </a:cxn>
                    <a:cxn ang="0">
                      <a:pos x="53" y="106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117" h="172">
                      <a:moveTo>
                        <a:pt x="6" y="0"/>
                      </a:moveTo>
                      <a:lnTo>
                        <a:pt x="59" y="101"/>
                      </a:lnTo>
                      <a:lnTo>
                        <a:pt x="61" y="100"/>
                      </a:lnTo>
                      <a:lnTo>
                        <a:pt x="62" y="100"/>
                      </a:lnTo>
                      <a:lnTo>
                        <a:pt x="63" y="101"/>
                      </a:lnTo>
                      <a:lnTo>
                        <a:pt x="64" y="102"/>
                      </a:lnTo>
                      <a:lnTo>
                        <a:pt x="66" y="103"/>
                      </a:lnTo>
                      <a:lnTo>
                        <a:pt x="67" y="105"/>
                      </a:lnTo>
                      <a:lnTo>
                        <a:pt x="68" y="107"/>
                      </a:lnTo>
                      <a:lnTo>
                        <a:pt x="69" y="107"/>
                      </a:lnTo>
                      <a:lnTo>
                        <a:pt x="71" y="108"/>
                      </a:lnTo>
                      <a:lnTo>
                        <a:pt x="73" y="108"/>
                      </a:lnTo>
                      <a:lnTo>
                        <a:pt x="75" y="108"/>
                      </a:lnTo>
                      <a:lnTo>
                        <a:pt x="78" y="107"/>
                      </a:lnTo>
                      <a:lnTo>
                        <a:pt x="82" y="105"/>
                      </a:lnTo>
                      <a:lnTo>
                        <a:pt x="87" y="103"/>
                      </a:lnTo>
                      <a:lnTo>
                        <a:pt x="95" y="100"/>
                      </a:lnTo>
                      <a:lnTo>
                        <a:pt x="99" y="96"/>
                      </a:lnTo>
                      <a:lnTo>
                        <a:pt x="104" y="92"/>
                      </a:lnTo>
                      <a:lnTo>
                        <a:pt x="106" y="89"/>
                      </a:lnTo>
                      <a:lnTo>
                        <a:pt x="109" y="88"/>
                      </a:lnTo>
                      <a:lnTo>
                        <a:pt x="110" y="86"/>
                      </a:lnTo>
                      <a:lnTo>
                        <a:pt x="112" y="85"/>
                      </a:lnTo>
                      <a:lnTo>
                        <a:pt x="113" y="85"/>
                      </a:lnTo>
                      <a:lnTo>
                        <a:pt x="114" y="85"/>
                      </a:lnTo>
                      <a:lnTo>
                        <a:pt x="115" y="86"/>
                      </a:lnTo>
                      <a:lnTo>
                        <a:pt x="116" y="89"/>
                      </a:lnTo>
                      <a:lnTo>
                        <a:pt x="116" y="89"/>
                      </a:lnTo>
                      <a:lnTo>
                        <a:pt x="114" y="92"/>
                      </a:lnTo>
                      <a:lnTo>
                        <a:pt x="114" y="94"/>
                      </a:lnTo>
                      <a:lnTo>
                        <a:pt x="112" y="95"/>
                      </a:lnTo>
                      <a:lnTo>
                        <a:pt x="110" y="97"/>
                      </a:lnTo>
                      <a:lnTo>
                        <a:pt x="107" y="100"/>
                      </a:lnTo>
                      <a:lnTo>
                        <a:pt x="104" y="103"/>
                      </a:lnTo>
                      <a:lnTo>
                        <a:pt x="75" y="122"/>
                      </a:lnTo>
                      <a:lnTo>
                        <a:pt x="58" y="135"/>
                      </a:lnTo>
                      <a:lnTo>
                        <a:pt x="53" y="138"/>
                      </a:lnTo>
                      <a:lnTo>
                        <a:pt x="52" y="141"/>
                      </a:lnTo>
                      <a:lnTo>
                        <a:pt x="49" y="144"/>
                      </a:lnTo>
                      <a:lnTo>
                        <a:pt x="48" y="147"/>
                      </a:lnTo>
                      <a:lnTo>
                        <a:pt x="47" y="151"/>
                      </a:lnTo>
                      <a:lnTo>
                        <a:pt x="47" y="153"/>
                      </a:lnTo>
                      <a:lnTo>
                        <a:pt x="47" y="156"/>
                      </a:lnTo>
                      <a:lnTo>
                        <a:pt x="47" y="159"/>
                      </a:lnTo>
                      <a:lnTo>
                        <a:pt x="48" y="162"/>
                      </a:lnTo>
                      <a:lnTo>
                        <a:pt x="49" y="166"/>
                      </a:lnTo>
                      <a:lnTo>
                        <a:pt x="49" y="168"/>
                      </a:lnTo>
                      <a:lnTo>
                        <a:pt x="48" y="169"/>
                      </a:lnTo>
                      <a:lnTo>
                        <a:pt x="47" y="170"/>
                      </a:lnTo>
                      <a:lnTo>
                        <a:pt x="46" y="171"/>
                      </a:lnTo>
                      <a:lnTo>
                        <a:pt x="44" y="171"/>
                      </a:lnTo>
                      <a:lnTo>
                        <a:pt x="42" y="171"/>
                      </a:lnTo>
                      <a:lnTo>
                        <a:pt x="40" y="170"/>
                      </a:lnTo>
                      <a:lnTo>
                        <a:pt x="39" y="168"/>
                      </a:lnTo>
                      <a:lnTo>
                        <a:pt x="38" y="168"/>
                      </a:lnTo>
                      <a:lnTo>
                        <a:pt x="36" y="165"/>
                      </a:lnTo>
                      <a:lnTo>
                        <a:pt x="34" y="161"/>
                      </a:lnTo>
                      <a:lnTo>
                        <a:pt x="33" y="157"/>
                      </a:lnTo>
                      <a:lnTo>
                        <a:pt x="32" y="152"/>
                      </a:lnTo>
                      <a:lnTo>
                        <a:pt x="32" y="148"/>
                      </a:lnTo>
                      <a:lnTo>
                        <a:pt x="33" y="144"/>
                      </a:lnTo>
                      <a:lnTo>
                        <a:pt x="35" y="141"/>
                      </a:lnTo>
                      <a:lnTo>
                        <a:pt x="37" y="139"/>
                      </a:lnTo>
                      <a:lnTo>
                        <a:pt x="38" y="136"/>
                      </a:lnTo>
                      <a:lnTo>
                        <a:pt x="41" y="134"/>
                      </a:lnTo>
                      <a:lnTo>
                        <a:pt x="44" y="131"/>
                      </a:lnTo>
                      <a:lnTo>
                        <a:pt x="47" y="128"/>
                      </a:lnTo>
                      <a:lnTo>
                        <a:pt x="50" y="125"/>
                      </a:lnTo>
                      <a:lnTo>
                        <a:pt x="52" y="123"/>
                      </a:lnTo>
                      <a:lnTo>
                        <a:pt x="54" y="120"/>
                      </a:lnTo>
                      <a:lnTo>
                        <a:pt x="54" y="119"/>
                      </a:lnTo>
                      <a:lnTo>
                        <a:pt x="54" y="117"/>
                      </a:lnTo>
                      <a:lnTo>
                        <a:pt x="54" y="115"/>
                      </a:lnTo>
                      <a:lnTo>
                        <a:pt x="52" y="112"/>
                      </a:lnTo>
                      <a:lnTo>
                        <a:pt x="51" y="110"/>
                      </a:lnTo>
                      <a:lnTo>
                        <a:pt x="51" y="108"/>
                      </a:lnTo>
                      <a:lnTo>
                        <a:pt x="52" y="107"/>
                      </a:lnTo>
                      <a:lnTo>
                        <a:pt x="53" y="106"/>
                      </a:lnTo>
                      <a:lnTo>
                        <a:pt x="0" y="4"/>
                      </a:lnTo>
                      <a:lnTo>
                        <a:pt x="6" y="0"/>
                      </a:lnTo>
                    </a:path>
                  </a:pathLst>
                </a:custGeom>
                <a:grpFill/>
                <a:ln w="9525" cap="rnd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tr-TR"/>
                </a:p>
              </p:txBody>
            </p:sp>
            <p:grpSp>
              <p:nvGrpSpPr>
                <p:cNvPr id="90" name="Group 11"/>
                <p:cNvGrpSpPr>
                  <a:grpSpLocks/>
                </p:cNvGrpSpPr>
                <p:nvPr/>
              </p:nvGrpSpPr>
              <p:grpSpPr bwMode="auto">
                <a:xfrm>
                  <a:off x="4448" y="2323"/>
                  <a:ext cx="157" cy="286"/>
                  <a:chOff x="4448" y="2323"/>
                  <a:chExt cx="157" cy="286"/>
                </a:xfrm>
                <a:grpFill/>
              </p:grpSpPr>
              <p:sp>
                <p:nvSpPr>
                  <p:cNvPr id="91" name="Line 1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448" y="2323"/>
                    <a:ext cx="34" cy="66"/>
                  </a:xfrm>
                  <a:prstGeom prst="line">
                    <a:avLst/>
                  </a:prstGeom>
                  <a:grpFill/>
                  <a:ln w="12700">
                    <a:solidFill>
                      <a:srgbClr val="202020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endParaRPr lang="tr-TR"/>
                  </a:p>
                </p:txBody>
              </p:sp>
              <p:grpSp>
                <p:nvGrpSpPr>
                  <p:cNvPr id="92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4478" y="2378"/>
                    <a:ext cx="127" cy="231"/>
                    <a:chOff x="4478" y="2378"/>
                    <a:chExt cx="127" cy="231"/>
                  </a:xfrm>
                  <a:grpFill/>
                </p:grpSpPr>
                <p:sp>
                  <p:nvSpPr>
                    <p:cNvPr id="93" name="Freeform 14"/>
                    <p:cNvSpPr>
                      <a:spLocks/>
                    </p:cNvSpPr>
                    <p:nvPr/>
                  </p:nvSpPr>
                  <p:spPr bwMode="auto">
                    <a:xfrm>
                      <a:off x="4478" y="2378"/>
                      <a:ext cx="33" cy="45"/>
                    </a:xfrm>
                    <a:custGeom>
                      <a:avLst/>
                      <a:gdLst/>
                      <a:ahLst/>
                      <a:cxnLst>
                        <a:cxn ang="0">
                          <a:pos x="32" y="27"/>
                        </a:cxn>
                        <a:cxn ang="0">
                          <a:pos x="24" y="24"/>
                        </a:cxn>
                        <a:cxn ang="0">
                          <a:pos x="18" y="13"/>
                        </a:cxn>
                        <a:cxn ang="0">
                          <a:pos x="10" y="11"/>
                        </a:cxn>
                        <a:cxn ang="0">
                          <a:pos x="4" y="0"/>
                        </a:cxn>
                        <a:cxn ang="0">
                          <a:pos x="0" y="3"/>
                        </a:cxn>
                        <a:cxn ang="0">
                          <a:pos x="5" y="14"/>
                        </a:cxn>
                        <a:cxn ang="0">
                          <a:pos x="3" y="23"/>
                        </a:cxn>
                        <a:cxn ang="0">
                          <a:pos x="9" y="34"/>
                        </a:cxn>
                        <a:cxn ang="0">
                          <a:pos x="6" y="44"/>
                        </a:cxn>
                        <a:cxn ang="0">
                          <a:pos x="32" y="27"/>
                        </a:cxn>
                      </a:cxnLst>
                      <a:rect l="0" t="0" r="r" b="b"/>
                      <a:pathLst>
                        <a:path w="33" h="45">
                          <a:moveTo>
                            <a:pt x="32" y="27"/>
                          </a:moveTo>
                          <a:lnTo>
                            <a:pt x="24" y="24"/>
                          </a:lnTo>
                          <a:lnTo>
                            <a:pt x="18" y="13"/>
                          </a:lnTo>
                          <a:lnTo>
                            <a:pt x="10" y="11"/>
                          </a:lnTo>
                          <a:lnTo>
                            <a:pt x="4" y="0"/>
                          </a:lnTo>
                          <a:lnTo>
                            <a:pt x="0" y="3"/>
                          </a:lnTo>
                          <a:lnTo>
                            <a:pt x="5" y="14"/>
                          </a:lnTo>
                          <a:lnTo>
                            <a:pt x="3" y="23"/>
                          </a:lnTo>
                          <a:lnTo>
                            <a:pt x="9" y="34"/>
                          </a:lnTo>
                          <a:lnTo>
                            <a:pt x="6" y="44"/>
                          </a:lnTo>
                          <a:lnTo>
                            <a:pt x="32" y="27"/>
                          </a:lnTo>
                        </a:path>
                      </a:pathLst>
                    </a:custGeom>
                    <a:grpFill/>
                    <a:ln w="9525" cap="rnd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tr-TR"/>
                    </a:p>
                  </p:txBody>
                </p:sp>
                <p:grpSp>
                  <p:nvGrpSpPr>
                    <p:cNvPr id="94" name="Group 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487" y="2411"/>
                      <a:ext cx="118" cy="198"/>
                      <a:chOff x="4487" y="2411"/>
                      <a:chExt cx="118" cy="198"/>
                    </a:xfrm>
                    <a:grpFill/>
                  </p:grpSpPr>
                  <p:sp>
                    <p:nvSpPr>
                      <p:cNvPr id="95" name="Freeform 1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487" y="2411"/>
                        <a:ext cx="101" cy="1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00" y="144"/>
                          </a:cxn>
                          <a:cxn ang="0">
                            <a:pos x="25" y="0"/>
                          </a:cxn>
                          <a:cxn ang="0">
                            <a:pos x="0" y="16"/>
                          </a:cxn>
                          <a:cxn ang="0">
                            <a:pos x="74" y="161"/>
                          </a:cxn>
                          <a:cxn ang="0">
                            <a:pos x="100" y="144"/>
                          </a:cxn>
                        </a:cxnLst>
                        <a:rect l="0" t="0" r="r" b="b"/>
                        <a:pathLst>
                          <a:path w="101" h="162">
                            <a:moveTo>
                              <a:pt x="100" y="144"/>
                            </a:moveTo>
                            <a:lnTo>
                              <a:pt x="25" y="0"/>
                            </a:lnTo>
                            <a:lnTo>
                              <a:pt x="0" y="16"/>
                            </a:lnTo>
                            <a:lnTo>
                              <a:pt x="74" y="161"/>
                            </a:lnTo>
                            <a:lnTo>
                              <a:pt x="100" y="144"/>
                            </a:lnTo>
                          </a:path>
                        </a:pathLst>
                      </a:custGeom>
                      <a:grpFill/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96" name="Freeform 1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559" y="2551"/>
                        <a:ext cx="46" cy="5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5" y="0"/>
                          </a:cxn>
                          <a:cxn ang="0">
                            <a:pos x="44" y="39"/>
                          </a:cxn>
                          <a:cxn ang="0">
                            <a:pos x="45" y="39"/>
                          </a:cxn>
                          <a:cxn ang="0">
                            <a:pos x="44" y="41"/>
                          </a:cxn>
                          <a:cxn ang="0">
                            <a:pos x="44" y="42"/>
                          </a:cxn>
                          <a:cxn ang="0">
                            <a:pos x="43" y="44"/>
                          </a:cxn>
                          <a:cxn ang="0">
                            <a:pos x="42" y="44"/>
                          </a:cxn>
                          <a:cxn ang="0">
                            <a:pos x="41" y="46"/>
                          </a:cxn>
                          <a:cxn ang="0">
                            <a:pos x="40" y="48"/>
                          </a:cxn>
                          <a:cxn ang="0">
                            <a:pos x="39" y="49"/>
                          </a:cxn>
                          <a:cxn ang="0">
                            <a:pos x="37" y="50"/>
                          </a:cxn>
                          <a:cxn ang="0">
                            <a:pos x="35" y="51"/>
                          </a:cxn>
                          <a:cxn ang="0">
                            <a:pos x="33" y="53"/>
                          </a:cxn>
                          <a:cxn ang="0">
                            <a:pos x="31" y="54"/>
                          </a:cxn>
                          <a:cxn ang="0">
                            <a:pos x="30" y="55"/>
                          </a:cxn>
                          <a:cxn ang="0">
                            <a:pos x="27" y="57"/>
                          </a:cxn>
                          <a:cxn ang="0">
                            <a:pos x="26" y="56"/>
                          </a:cxn>
                          <a:cxn ang="0">
                            <a:pos x="24" y="57"/>
                          </a:cxn>
                          <a:cxn ang="0">
                            <a:pos x="22" y="57"/>
                          </a:cxn>
                          <a:cxn ang="0">
                            <a:pos x="21" y="56"/>
                          </a:cxn>
                          <a:cxn ang="0">
                            <a:pos x="20" y="56"/>
                          </a:cxn>
                          <a:cxn ang="0">
                            <a:pos x="19" y="55"/>
                          </a:cxn>
                          <a:cxn ang="0">
                            <a:pos x="18" y="53"/>
                          </a:cxn>
                          <a:cxn ang="0">
                            <a:pos x="0" y="16"/>
                          </a:cxn>
                          <a:cxn ang="0">
                            <a:pos x="0" y="17"/>
                          </a:cxn>
                          <a:cxn ang="0">
                            <a:pos x="2" y="18"/>
                          </a:cxn>
                          <a:cxn ang="0">
                            <a:pos x="2" y="19"/>
                          </a:cxn>
                          <a:cxn ang="0">
                            <a:pos x="4" y="19"/>
                          </a:cxn>
                          <a:cxn ang="0">
                            <a:pos x="5" y="19"/>
                          </a:cxn>
                          <a:cxn ang="0">
                            <a:pos x="7" y="19"/>
                          </a:cxn>
                          <a:cxn ang="0">
                            <a:pos x="9" y="19"/>
                          </a:cxn>
                          <a:cxn ang="0">
                            <a:pos x="11" y="18"/>
                          </a:cxn>
                          <a:cxn ang="0">
                            <a:pos x="12" y="17"/>
                          </a:cxn>
                          <a:cxn ang="0">
                            <a:pos x="15" y="16"/>
                          </a:cxn>
                          <a:cxn ang="0">
                            <a:pos x="17" y="14"/>
                          </a:cxn>
                          <a:cxn ang="0">
                            <a:pos x="19" y="13"/>
                          </a:cxn>
                          <a:cxn ang="0">
                            <a:pos x="21" y="10"/>
                          </a:cxn>
                          <a:cxn ang="0">
                            <a:pos x="23" y="7"/>
                          </a:cxn>
                          <a:cxn ang="0">
                            <a:pos x="24" y="6"/>
                          </a:cxn>
                          <a:cxn ang="0">
                            <a:pos x="25" y="4"/>
                          </a:cxn>
                          <a:cxn ang="0">
                            <a:pos x="25" y="3"/>
                          </a:cxn>
                          <a:cxn ang="0">
                            <a:pos x="25" y="1"/>
                          </a:cxn>
                          <a:cxn ang="0">
                            <a:pos x="25" y="0"/>
                          </a:cxn>
                        </a:cxnLst>
                        <a:rect l="0" t="0" r="r" b="b"/>
                        <a:pathLst>
                          <a:path w="46" h="58">
                            <a:moveTo>
                              <a:pt x="25" y="0"/>
                            </a:moveTo>
                            <a:lnTo>
                              <a:pt x="44" y="39"/>
                            </a:lnTo>
                            <a:lnTo>
                              <a:pt x="45" y="39"/>
                            </a:lnTo>
                            <a:lnTo>
                              <a:pt x="44" y="41"/>
                            </a:lnTo>
                            <a:lnTo>
                              <a:pt x="44" y="42"/>
                            </a:lnTo>
                            <a:lnTo>
                              <a:pt x="43" y="44"/>
                            </a:lnTo>
                            <a:lnTo>
                              <a:pt x="42" y="44"/>
                            </a:lnTo>
                            <a:lnTo>
                              <a:pt x="41" y="46"/>
                            </a:lnTo>
                            <a:lnTo>
                              <a:pt x="40" y="48"/>
                            </a:lnTo>
                            <a:lnTo>
                              <a:pt x="39" y="49"/>
                            </a:lnTo>
                            <a:lnTo>
                              <a:pt x="37" y="50"/>
                            </a:lnTo>
                            <a:lnTo>
                              <a:pt x="35" y="51"/>
                            </a:lnTo>
                            <a:lnTo>
                              <a:pt x="33" y="53"/>
                            </a:lnTo>
                            <a:lnTo>
                              <a:pt x="31" y="54"/>
                            </a:lnTo>
                            <a:lnTo>
                              <a:pt x="30" y="55"/>
                            </a:lnTo>
                            <a:lnTo>
                              <a:pt x="27" y="57"/>
                            </a:lnTo>
                            <a:lnTo>
                              <a:pt x="26" y="56"/>
                            </a:lnTo>
                            <a:lnTo>
                              <a:pt x="24" y="57"/>
                            </a:lnTo>
                            <a:lnTo>
                              <a:pt x="22" y="57"/>
                            </a:lnTo>
                            <a:lnTo>
                              <a:pt x="21" y="56"/>
                            </a:lnTo>
                            <a:lnTo>
                              <a:pt x="20" y="56"/>
                            </a:lnTo>
                            <a:lnTo>
                              <a:pt x="19" y="55"/>
                            </a:lnTo>
                            <a:lnTo>
                              <a:pt x="18" y="53"/>
                            </a:lnTo>
                            <a:lnTo>
                              <a:pt x="0" y="16"/>
                            </a:lnTo>
                            <a:lnTo>
                              <a:pt x="0" y="17"/>
                            </a:lnTo>
                            <a:lnTo>
                              <a:pt x="2" y="18"/>
                            </a:lnTo>
                            <a:lnTo>
                              <a:pt x="2" y="19"/>
                            </a:lnTo>
                            <a:lnTo>
                              <a:pt x="4" y="19"/>
                            </a:lnTo>
                            <a:lnTo>
                              <a:pt x="5" y="19"/>
                            </a:lnTo>
                            <a:lnTo>
                              <a:pt x="7" y="19"/>
                            </a:lnTo>
                            <a:lnTo>
                              <a:pt x="9" y="19"/>
                            </a:lnTo>
                            <a:lnTo>
                              <a:pt x="11" y="18"/>
                            </a:lnTo>
                            <a:lnTo>
                              <a:pt x="12" y="17"/>
                            </a:lnTo>
                            <a:lnTo>
                              <a:pt x="15" y="16"/>
                            </a:lnTo>
                            <a:lnTo>
                              <a:pt x="17" y="14"/>
                            </a:lnTo>
                            <a:lnTo>
                              <a:pt x="19" y="13"/>
                            </a:lnTo>
                            <a:lnTo>
                              <a:pt x="21" y="10"/>
                            </a:lnTo>
                            <a:lnTo>
                              <a:pt x="23" y="7"/>
                            </a:lnTo>
                            <a:lnTo>
                              <a:pt x="24" y="6"/>
                            </a:lnTo>
                            <a:lnTo>
                              <a:pt x="25" y="4"/>
                            </a:lnTo>
                            <a:lnTo>
                              <a:pt x="25" y="3"/>
                            </a:lnTo>
                            <a:lnTo>
                              <a:pt x="25" y="1"/>
                            </a:lnTo>
                            <a:lnTo>
                              <a:pt x="25" y="0"/>
                            </a:lnTo>
                          </a:path>
                        </a:pathLst>
                      </a:custGeom>
                      <a:grpFill/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</p:grpSp>
              </p:grpSp>
            </p:grpSp>
          </p:grpSp>
          <p:grpSp>
            <p:nvGrpSpPr>
              <p:cNvPr id="85" name="Group 18"/>
              <p:cNvGrpSpPr>
                <a:grpSpLocks/>
              </p:cNvGrpSpPr>
              <p:nvPr/>
            </p:nvGrpSpPr>
            <p:grpSpPr bwMode="auto">
              <a:xfrm>
                <a:off x="4527" y="2555"/>
                <a:ext cx="114" cy="54"/>
                <a:chOff x="4527" y="2555"/>
                <a:chExt cx="114" cy="54"/>
              </a:xfrm>
              <a:grpFill/>
            </p:grpSpPr>
            <p:sp>
              <p:nvSpPr>
                <p:cNvPr id="86" name="Arc 19"/>
                <p:cNvSpPr>
                  <a:spLocks/>
                </p:cNvSpPr>
                <p:nvPr/>
              </p:nvSpPr>
              <p:spPr bwMode="auto">
                <a:xfrm rot="3600000">
                  <a:off x="4577" y="2563"/>
                  <a:ext cx="12" cy="39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13"/>
                    <a:gd name="T2" fmla="*/ 1942 w 21600"/>
                    <a:gd name="T3" fmla="*/ 43113 h 43113"/>
                    <a:gd name="T4" fmla="*/ 0 w 21600"/>
                    <a:gd name="T5" fmla="*/ 21600 h 43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13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776"/>
                        <a:pt x="13073" y="42107"/>
                        <a:pt x="1941" y="43112"/>
                      </a:cubicBezTo>
                    </a:path>
                    <a:path w="21600" h="43113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776"/>
                        <a:pt x="13073" y="42107"/>
                        <a:pt x="1941" y="43112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rnd">
                  <a:solidFill>
                    <a:srgbClr val="A0A0A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87" name="Arc 20"/>
                <p:cNvSpPr>
                  <a:spLocks/>
                </p:cNvSpPr>
                <p:nvPr/>
              </p:nvSpPr>
              <p:spPr bwMode="auto">
                <a:xfrm rot="3600000">
                  <a:off x="4544" y="2579"/>
                  <a:ext cx="13" cy="48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31"/>
                    <a:gd name="T2" fmla="*/ 1728 w 21600"/>
                    <a:gd name="T3" fmla="*/ 43131 h 43131"/>
                    <a:gd name="T4" fmla="*/ 0 w 21600"/>
                    <a:gd name="T5" fmla="*/ 21600 h 43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31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859"/>
                        <a:pt x="12951" y="42230"/>
                        <a:pt x="1727" y="43130"/>
                      </a:cubicBezTo>
                    </a:path>
                    <a:path w="21600" h="43131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859"/>
                        <a:pt x="12951" y="42230"/>
                        <a:pt x="1727" y="4313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rnd">
                  <a:solidFill>
                    <a:srgbClr val="A0A0A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  <p:sp>
              <p:nvSpPr>
                <p:cNvPr id="88" name="Arc 21"/>
                <p:cNvSpPr>
                  <a:spLocks/>
                </p:cNvSpPr>
                <p:nvPr/>
              </p:nvSpPr>
              <p:spPr bwMode="auto">
                <a:xfrm rot="3600000">
                  <a:off x="4610" y="2537"/>
                  <a:ext cx="13" cy="49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43128"/>
                    <a:gd name="T2" fmla="*/ 1764 w 21600"/>
                    <a:gd name="T3" fmla="*/ 43128 h 43128"/>
                    <a:gd name="T4" fmla="*/ 0 w 21600"/>
                    <a:gd name="T5" fmla="*/ 21600 h 43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3128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845"/>
                        <a:pt x="12971" y="42209"/>
                        <a:pt x="1763" y="43127"/>
                      </a:cubicBezTo>
                    </a:path>
                    <a:path w="21600" h="43128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32845"/>
                        <a:pt x="12971" y="42209"/>
                        <a:pt x="1763" y="43127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grpFill/>
                <a:ln w="12700" cap="rnd">
                  <a:solidFill>
                    <a:srgbClr val="A0A0A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endParaRPr lang="tr-TR"/>
                </a:p>
              </p:txBody>
            </p:sp>
          </p:grpSp>
        </p:grpSp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4105105" y="1560192"/>
              <a:ext cx="1636734" cy="1409595"/>
              <a:chOff x="3793" y="1590"/>
              <a:chExt cx="441" cy="413"/>
            </a:xfrm>
          </p:grpSpPr>
          <p:grpSp>
            <p:nvGrpSpPr>
              <p:cNvPr id="23" name="Group 23"/>
              <p:cNvGrpSpPr>
                <a:grpSpLocks/>
              </p:cNvGrpSpPr>
              <p:nvPr/>
            </p:nvGrpSpPr>
            <p:grpSpPr bwMode="auto">
              <a:xfrm>
                <a:off x="3793" y="1700"/>
                <a:ext cx="376" cy="303"/>
                <a:chOff x="3793" y="1700"/>
                <a:chExt cx="376" cy="303"/>
              </a:xfrm>
            </p:grpSpPr>
            <p:grpSp>
              <p:nvGrpSpPr>
                <p:cNvPr id="55" name="Group 24"/>
                <p:cNvGrpSpPr>
                  <a:grpSpLocks/>
                </p:cNvGrpSpPr>
                <p:nvPr/>
              </p:nvGrpSpPr>
              <p:grpSpPr bwMode="auto">
                <a:xfrm>
                  <a:off x="3872" y="1774"/>
                  <a:ext cx="297" cy="229"/>
                  <a:chOff x="3872" y="1774"/>
                  <a:chExt cx="297" cy="229"/>
                </a:xfrm>
              </p:grpSpPr>
              <p:sp>
                <p:nvSpPr>
                  <p:cNvPr id="81" name="Freeform 25"/>
                  <p:cNvSpPr>
                    <a:spLocks/>
                  </p:cNvSpPr>
                  <p:nvPr/>
                </p:nvSpPr>
                <p:spPr bwMode="auto">
                  <a:xfrm>
                    <a:off x="3874" y="1778"/>
                    <a:ext cx="291" cy="225"/>
                  </a:xfrm>
                  <a:custGeom>
                    <a:avLst/>
                    <a:gdLst/>
                    <a:ahLst/>
                    <a:cxnLst>
                      <a:cxn ang="0">
                        <a:pos x="0" y="11"/>
                      </a:cxn>
                      <a:cxn ang="0">
                        <a:pos x="23" y="2"/>
                      </a:cxn>
                      <a:cxn ang="0">
                        <a:pos x="45" y="0"/>
                      </a:cxn>
                      <a:cxn ang="0">
                        <a:pos x="66" y="4"/>
                      </a:cxn>
                      <a:cxn ang="0">
                        <a:pos x="95" y="14"/>
                      </a:cxn>
                      <a:cxn ang="0">
                        <a:pos x="127" y="34"/>
                      </a:cxn>
                      <a:cxn ang="0">
                        <a:pos x="160" y="57"/>
                      </a:cxn>
                      <a:cxn ang="0">
                        <a:pos x="185" y="83"/>
                      </a:cxn>
                      <a:cxn ang="0">
                        <a:pos x="213" y="113"/>
                      </a:cxn>
                      <a:cxn ang="0">
                        <a:pos x="231" y="134"/>
                      </a:cxn>
                      <a:cxn ang="0">
                        <a:pos x="249" y="159"/>
                      </a:cxn>
                      <a:cxn ang="0">
                        <a:pos x="272" y="194"/>
                      </a:cxn>
                      <a:cxn ang="0">
                        <a:pos x="289" y="222"/>
                      </a:cxn>
                      <a:cxn ang="0">
                        <a:pos x="290" y="224"/>
                      </a:cxn>
                    </a:cxnLst>
                    <a:rect l="0" t="0" r="r" b="b"/>
                    <a:pathLst>
                      <a:path w="291" h="225">
                        <a:moveTo>
                          <a:pt x="0" y="11"/>
                        </a:moveTo>
                        <a:lnTo>
                          <a:pt x="23" y="2"/>
                        </a:lnTo>
                        <a:lnTo>
                          <a:pt x="45" y="0"/>
                        </a:lnTo>
                        <a:lnTo>
                          <a:pt x="66" y="4"/>
                        </a:lnTo>
                        <a:lnTo>
                          <a:pt x="95" y="14"/>
                        </a:lnTo>
                        <a:lnTo>
                          <a:pt x="127" y="34"/>
                        </a:lnTo>
                        <a:lnTo>
                          <a:pt x="160" y="57"/>
                        </a:lnTo>
                        <a:lnTo>
                          <a:pt x="185" y="83"/>
                        </a:lnTo>
                        <a:lnTo>
                          <a:pt x="213" y="113"/>
                        </a:lnTo>
                        <a:lnTo>
                          <a:pt x="231" y="134"/>
                        </a:lnTo>
                        <a:lnTo>
                          <a:pt x="249" y="159"/>
                        </a:lnTo>
                        <a:lnTo>
                          <a:pt x="272" y="194"/>
                        </a:lnTo>
                        <a:lnTo>
                          <a:pt x="289" y="222"/>
                        </a:lnTo>
                        <a:lnTo>
                          <a:pt x="290" y="224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808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tr-TR"/>
                  </a:p>
                </p:txBody>
              </p:sp>
              <p:sp>
                <p:nvSpPr>
                  <p:cNvPr id="82" name="Freeform 26"/>
                  <p:cNvSpPr>
                    <a:spLocks/>
                  </p:cNvSpPr>
                  <p:nvPr/>
                </p:nvSpPr>
                <p:spPr bwMode="auto">
                  <a:xfrm>
                    <a:off x="3872" y="1777"/>
                    <a:ext cx="295" cy="223"/>
                  </a:xfrm>
                  <a:custGeom>
                    <a:avLst/>
                    <a:gdLst/>
                    <a:ahLst/>
                    <a:cxnLst>
                      <a:cxn ang="0">
                        <a:pos x="0" y="12"/>
                      </a:cxn>
                      <a:cxn ang="0">
                        <a:pos x="23" y="2"/>
                      </a:cxn>
                      <a:cxn ang="0">
                        <a:pos x="45" y="0"/>
                      </a:cxn>
                      <a:cxn ang="0">
                        <a:pos x="68" y="3"/>
                      </a:cxn>
                      <a:cxn ang="0">
                        <a:pos x="96" y="14"/>
                      </a:cxn>
                      <a:cxn ang="0">
                        <a:pos x="129" y="31"/>
                      </a:cxn>
                      <a:cxn ang="0">
                        <a:pos x="162" y="56"/>
                      </a:cxn>
                      <a:cxn ang="0">
                        <a:pos x="189" y="80"/>
                      </a:cxn>
                      <a:cxn ang="0">
                        <a:pos x="216" y="111"/>
                      </a:cxn>
                      <a:cxn ang="0">
                        <a:pos x="234" y="132"/>
                      </a:cxn>
                      <a:cxn ang="0">
                        <a:pos x="252" y="156"/>
                      </a:cxn>
                      <a:cxn ang="0">
                        <a:pos x="276" y="192"/>
                      </a:cxn>
                      <a:cxn ang="0">
                        <a:pos x="293" y="220"/>
                      </a:cxn>
                      <a:cxn ang="0">
                        <a:pos x="294" y="222"/>
                      </a:cxn>
                    </a:cxnLst>
                    <a:rect l="0" t="0" r="r" b="b"/>
                    <a:pathLst>
                      <a:path w="295" h="223">
                        <a:moveTo>
                          <a:pt x="0" y="12"/>
                        </a:moveTo>
                        <a:lnTo>
                          <a:pt x="23" y="2"/>
                        </a:lnTo>
                        <a:lnTo>
                          <a:pt x="45" y="0"/>
                        </a:lnTo>
                        <a:lnTo>
                          <a:pt x="68" y="3"/>
                        </a:lnTo>
                        <a:lnTo>
                          <a:pt x="96" y="14"/>
                        </a:lnTo>
                        <a:lnTo>
                          <a:pt x="129" y="31"/>
                        </a:lnTo>
                        <a:lnTo>
                          <a:pt x="162" y="56"/>
                        </a:lnTo>
                        <a:lnTo>
                          <a:pt x="189" y="80"/>
                        </a:lnTo>
                        <a:lnTo>
                          <a:pt x="216" y="111"/>
                        </a:lnTo>
                        <a:lnTo>
                          <a:pt x="234" y="132"/>
                        </a:lnTo>
                        <a:lnTo>
                          <a:pt x="252" y="156"/>
                        </a:lnTo>
                        <a:lnTo>
                          <a:pt x="276" y="192"/>
                        </a:lnTo>
                        <a:lnTo>
                          <a:pt x="293" y="220"/>
                        </a:lnTo>
                        <a:lnTo>
                          <a:pt x="294" y="222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000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tr-TR"/>
                  </a:p>
                </p:txBody>
              </p:sp>
              <p:sp>
                <p:nvSpPr>
                  <p:cNvPr id="83" name="Freeform 27"/>
                  <p:cNvSpPr>
                    <a:spLocks/>
                  </p:cNvSpPr>
                  <p:nvPr/>
                </p:nvSpPr>
                <p:spPr bwMode="auto">
                  <a:xfrm>
                    <a:off x="3874" y="1774"/>
                    <a:ext cx="295" cy="223"/>
                  </a:xfrm>
                  <a:custGeom>
                    <a:avLst/>
                    <a:gdLst/>
                    <a:ahLst/>
                    <a:cxnLst>
                      <a:cxn ang="0">
                        <a:pos x="0" y="13"/>
                      </a:cxn>
                      <a:cxn ang="0">
                        <a:pos x="23" y="2"/>
                      </a:cxn>
                      <a:cxn ang="0">
                        <a:pos x="46" y="0"/>
                      </a:cxn>
                      <a:cxn ang="0">
                        <a:pos x="68" y="4"/>
                      </a:cxn>
                      <a:cxn ang="0">
                        <a:pos x="97" y="14"/>
                      </a:cxn>
                      <a:cxn ang="0">
                        <a:pos x="130" y="33"/>
                      </a:cxn>
                      <a:cxn ang="0">
                        <a:pos x="162" y="57"/>
                      </a:cxn>
                      <a:cxn ang="0">
                        <a:pos x="189" y="81"/>
                      </a:cxn>
                      <a:cxn ang="0">
                        <a:pos x="216" y="111"/>
                      </a:cxn>
                      <a:cxn ang="0">
                        <a:pos x="234" y="132"/>
                      </a:cxn>
                      <a:cxn ang="0">
                        <a:pos x="252" y="158"/>
                      </a:cxn>
                      <a:cxn ang="0">
                        <a:pos x="276" y="192"/>
                      </a:cxn>
                      <a:cxn ang="0">
                        <a:pos x="293" y="220"/>
                      </a:cxn>
                      <a:cxn ang="0">
                        <a:pos x="294" y="222"/>
                      </a:cxn>
                    </a:cxnLst>
                    <a:rect l="0" t="0" r="r" b="b"/>
                    <a:pathLst>
                      <a:path w="295" h="223">
                        <a:moveTo>
                          <a:pt x="0" y="13"/>
                        </a:moveTo>
                        <a:lnTo>
                          <a:pt x="23" y="2"/>
                        </a:lnTo>
                        <a:lnTo>
                          <a:pt x="46" y="0"/>
                        </a:lnTo>
                        <a:lnTo>
                          <a:pt x="68" y="4"/>
                        </a:lnTo>
                        <a:lnTo>
                          <a:pt x="97" y="14"/>
                        </a:lnTo>
                        <a:lnTo>
                          <a:pt x="130" y="33"/>
                        </a:lnTo>
                        <a:lnTo>
                          <a:pt x="162" y="57"/>
                        </a:lnTo>
                        <a:lnTo>
                          <a:pt x="189" y="81"/>
                        </a:lnTo>
                        <a:lnTo>
                          <a:pt x="216" y="111"/>
                        </a:lnTo>
                        <a:lnTo>
                          <a:pt x="234" y="132"/>
                        </a:lnTo>
                        <a:lnTo>
                          <a:pt x="252" y="158"/>
                        </a:lnTo>
                        <a:lnTo>
                          <a:pt x="276" y="192"/>
                        </a:lnTo>
                        <a:lnTo>
                          <a:pt x="293" y="220"/>
                        </a:lnTo>
                        <a:lnTo>
                          <a:pt x="294" y="222"/>
                        </a:lnTo>
                      </a:path>
                    </a:pathLst>
                  </a:custGeom>
                  <a:noFill/>
                  <a:ln w="12700" cap="rnd" cmpd="sng">
                    <a:solidFill>
                      <a:srgbClr val="8080FF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/>
                  <a:lstStyle/>
                  <a:p>
                    <a:endParaRPr lang="tr-TR"/>
                  </a:p>
                </p:txBody>
              </p:sp>
            </p:grpSp>
            <p:grpSp>
              <p:nvGrpSpPr>
                <p:cNvPr id="56" name="Group 28"/>
                <p:cNvGrpSpPr>
                  <a:grpSpLocks/>
                </p:cNvGrpSpPr>
                <p:nvPr/>
              </p:nvGrpSpPr>
              <p:grpSpPr bwMode="auto">
                <a:xfrm>
                  <a:off x="3793" y="1700"/>
                  <a:ext cx="154" cy="180"/>
                  <a:chOff x="3793" y="1700"/>
                  <a:chExt cx="154" cy="180"/>
                </a:xfrm>
              </p:grpSpPr>
              <p:sp>
                <p:nvSpPr>
                  <p:cNvPr id="57" name="Freeform 29"/>
                  <p:cNvSpPr>
                    <a:spLocks/>
                  </p:cNvSpPr>
                  <p:nvPr/>
                </p:nvSpPr>
                <p:spPr bwMode="auto">
                  <a:xfrm>
                    <a:off x="3812" y="1722"/>
                    <a:ext cx="119" cy="134"/>
                  </a:xfrm>
                  <a:custGeom>
                    <a:avLst/>
                    <a:gdLst/>
                    <a:ahLst/>
                    <a:cxnLst>
                      <a:cxn ang="0">
                        <a:pos x="21" y="24"/>
                      </a:cxn>
                      <a:cxn ang="0">
                        <a:pos x="18" y="27"/>
                      </a:cxn>
                      <a:cxn ang="0">
                        <a:pos x="12" y="36"/>
                      </a:cxn>
                      <a:cxn ang="0">
                        <a:pos x="9" y="41"/>
                      </a:cxn>
                      <a:cxn ang="0">
                        <a:pos x="5" y="46"/>
                      </a:cxn>
                      <a:cxn ang="0">
                        <a:pos x="0" y="56"/>
                      </a:cxn>
                      <a:cxn ang="0">
                        <a:pos x="4" y="68"/>
                      </a:cxn>
                      <a:cxn ang="0">
                        <a:pos x="4" y="77"/>
                      </a:cxn>
                      <a:cxn ang="0">
                        <a:pos x="9" y="87"/>
                      </a:cxn>
                      <a:cxn ang="0">
                        <a:pos x="42" y="77"/>
                      </a:cxn>
                      <a:cxn ang="0">
                        <a:pos x="40" y="85"/>
                      </a:cxn>
                      <a:cxn ang="0">
                        <a:pos x="44" y="86"/>
                      </a:cxn>
                      <a:cxn ang="0">
                        <a:pos x="48" y="86"/>
                      </a:cxn>
                      <a:cxn ang="0">
                        <a:pos x="53" y="86"/>
                      </a:cxn>
                      <a:cxn ang="0">
                        <a:pos x="53" y="91"/>
                      </a:cxn>
                      <a:cxn ang="0">
                        <a:pos x="54" y="90"/>
                      </a:cxn>
                      <a:cxn ang="0">
                        <a:pos x="59" y="88"/>
                      </a:cxn>
                      <a:cxn ang="0">
                        <a:pos x="64" y="92"/>
                      </a:cxn>
                      <a:cxn ang="0">
                        <a:pos x="90" y="122"/>
                      </a:cxn>
                      <a:cxn ang="0">
                        <a:pos x="91" y="112"/>
                      </a:cxn>
                      <a:cxn ang="0">
                        <a:pos x="95" y="109"/>
                      </a:cxn>
                      <a:cxn ang="0">
                        <a:pos x="102" y="101"/>
                      </a:cxn>
                      <a:cxn ang="0">
                        <a:pos x="104" y="95"/>
                      </a:cxn>
                      <a:cxn ang="0">
                        <a:pos x="113" y="92"/>
                      </a:cxn>
                      <a:cxn ang="0">
                        <a:pos x="118" y="80"/>
                      </a:cxn>
                      <a:cxn ang="0">
                        <a:pos x="106" y="68"/>
                      </a:cxn>
                      <a:cxn ang="0">
                        <a:pos x="105" y="60"/>
                      </a:cxn>
                      <a:cxn ang="0">
                        <a:pos x="103" y="49"/>
                      </a:cxn>
                      <a:cxn ang="0">
                        <a:pos x="108" y="26"/>
                      </a:cxn>
                      <a:cxn ang="0">
                        <a:pos x="96" y="27"/>
                      </a:cxn>
                      <a:cxn ang="0">
                        <a:pos x="83" y="20"/>
                      </a:cxn>
                      <a:cxn ang="0">
                        <a:pos x="74" y="0"/>
                      </a:cxn>
                      <a:cxn ang="0">
                        <a:pos x="62" y="0"/>
                      </a:cxn>
                      <a:cxn ang="0">
                        <a:pos x="54" y="10"/>
                      </a:cxn>
                      <a:cxn ang="0">
                        <a:pos x="46" y="3"/>
                      </a:cxn>
                      <a:cxn ang="0">
                        <a:pos x="36" y="7"/>
                      </a:cxn>
                      <a:cxn ang="0">
                        <a:pos x="27" y="10"/>
                      </a:cxn>
                    </a:cxnLst>
                    <a:rect l="0" t="0" r="r" b="b"/>
                    <a:pathLst>
                      <a:path w="119" h="134">
                        <a:moveTo>
                          <a:pt x="37" y="39"/>
                        </a:moveTo>
                        <a:lnTo>
                          <a:pt x="21" y="24"/>
                        </a:lnTo>
                        <a:lnTo>
                          <a:pt x="41" y="51"/>
                        </a:lnTo>
                        <a:lnTo>
                          <a:pt x="18" y="27"/>
                        </a:lnTo>
                        <a:lnTo>
                          <a:pt x="33" y="48"/>
                        </a:lnTo>
                        <a:lnTo>
                          <a:pt x="12" y="36"/>
                        </a:lnTo>
                        <a:lnTo>
                          <a:pt x="35" y="57"/>
                        </a:lnTo>
                        <a:lnTo>
                          <a:pt x="9" y="41"/>
                        </a:lnTo>
                        <a:lnTo>
                          <a:pt x="34" y="61"/>
                        </a:lnTo>
                        <a:lnTo>
                          <a:pt x="5" y="46"/>
                        </a:lnTo>
                        <a:lnTo>
                          <a:pt x="35" y="64"/>
                        </a:lnTo>
                        <a:lnTo>
                          <a:pt x="0" y="56"/>
                        </a:lnTo>
                        <a:lnTo>
                          <a:pt x="34" y="65"/>
                        </a:lnTo>
                        <a:lnTo>
                          <a:pt x="4" y="68"/>
                        </a:lnTo>
                        <a:lnTo>
                          <a:pt x="34" y="69"/>
                        </a:lnTo>
                        <a:lnTo>
                          <a:pt x="4" y="77"/>
                        </a:lnTo>
                        <a:lnTo>
                          <a:pt x="33" y="74"/>
                        </a:lnTo>
                        <a:lnTo>
                          <a:pt x="9" y="87"/>
                        </a:lnTo>
                        <a:lnTo>
                          <a:pt x="38" y="75"/>
                        </a:lnTo>
                        <a:lnTo>
                          <a:pt x="42" y="77"/>
                        </a:lnTo>
                        <a:lnTo>
                          <a:pt x="19" y="103"/>
                        </a:lnTo>
                        <a:lnTo>
                          <a:pt x="40" y="85"/>
                        </a:lnTo>
                        <a:lnTo>
                          <a:pt x="24" y="106"/>
                        </a:lnTo>
                        <a:lnTo>
                          <a:pt x="44" y="86"/>
                        </a:lnTo>
                        <a:lnTo>
                          <a:pt x="30" y="115"/>
                        </a:lnTo>
                        <a:lnTo>
                          <a:pt x="48" y="86"/>
                        </a:lnTo>
                        <a:lnTo>
                          <a:pt x="37" y="116"/>
                        </a:lnTo>
                        <a:lnTo>
                          <a:pt x="53" y="86"/>
                        </a:lnTo>
                        <a:lnTo>
                          <a:pt x="41" y="128"/>
                        </a:lnTo>
                        <a:lnTo>
                          <a:pt x="53" y="91"/>
                        </a:lnTo>
                        <a:lnTo>
                          <a:pt x="51" y="133"/>
                        </a:lnTo>
                        <a:lnTo>
                          <a:pt x="54" y="90"/>
                        </a:lnTo>
                        <a:lnTo>
                          <a:pt x="59" y="121"/>
                        </a:lnTo>
                        <a:lnTo>
                          <a:pt x="59" y="88"/>
                        </a:lnTo>
                        <a:lnTo>
                          <a:pt x="73" y="120"/>
                        </a:lnTo>
                        <a:lnTo>
                          <a:pt x="64" y="92"/>
                        </a:lnTo>
                        <a:lnTo>
                          <a:pt x="76" y="102"/>
                        </a:lnTo>
                        <a:lnTo>
                          <a:pt x="90" y="122"/>
                        </a:lnTo>
                        <a:lnTo>
                          <a:pt x="72" y="90"/>
                        </a:lnTo>
                        <a:lnTo>
                          <a:pt x="91" y="112"/>
                        </a:lnTo>
                        <a:lnTo>
                          <a:pt x="73" y="86"/>
                        </a:lnTo>
                        <a:lnTo>
                          <a:pt x="95" y="109"/>
                        </a:lnTo>
                        <a:lnTo>
                          <a:pt x="76" y="84"/>
                        </a:lnTo>
                        <a:lnTo>
                          <a:pt x="102" y="101"/>
                        </a:lnTo>
                        <a:lnTo>
                          <a:pt x="80" y="81"/>
                        </a:lnTo>
                        <a:lnTo>
                          <a:pt x="104" y="95"/>
                        </a:lnTo>
                        <a:lnTo>
                          <a:pt x="82" y="78"/>
                        </a:lnTo>
                        <a:lnTo>
                          <a:pt x="113" y="92"/>
                        </a:lnTo>
                        <a:lnTo>
                          <a:pt x="85" y="75"/>
                        </a:lnTo>
                        <a:lnTo>
                          <a:pt x="118" y="80"/>
                        </a:lnTo>
                        <a:lnTo>
                          <a:pt x="80" y="71"/>
                        </a:lnTo>
                        <a:lnTo>
                          <a:pt x="106" y="68"/>
                        </a:lnTo>
                        <a:lnTo>
                          <a:pt x="75" y="66"/>
                        </a:lnTo>
                        <a:lnTo>
                          <a:pt x="105" y="60"/>
                        </a:lnTo>
                        <a:lnTo>
                          <a:pt x="76" y="61"/>
                        </a:lnTo>
                        <a:lnTo>
                          <a:pt x="103" y="49"/>
                        </a:lnTo>
                        <a:lnTo>
                          <a:pt x="72" y="59"/>
                        </a:lnTo>
                        <a:lnTo>
                          <a:pt x="108" y="26"/>
                        </a:lnTo>
                        <a:lnTo>
                          <a:pt x="74" y="52"/>
                        </a:lnTo>
                        <a:lnTo>
                          <a:pt x="96" y="27"/>
                        </a:lnTo>
                        <a:lnTo>
                          <a:pt x="65" y="56"/>
                        </a:lnTo>
                        <a:lnTo>
                          <a:pt x="83" y="20"/>
                        </a:lnTo>
                        <a:lnTo>
                          <a:pt x="63" y="55"/>
                        </a:lnTo>
                        <a:lnTo>
                          <a:pt x="74" y="0"/>
                        </a:lnTo>
                        <a:lnTo>
                          <a:pt x="61" y="49"/>
                        </a:lnTo>
                        <a:lnTo>
                          <a:pt x="62" y="0"/>
                        </a:lnTo>
                        <a:lnTo>
                          <a:pt x="60" y="43"/>
                        </a:lnTo>
                        <a:lnTo>
                          <a:pt x="54" y="10"/>
                        </a:lnTo>
                        <a:lnTo>
                          <a:pt x="57" y="45"/>
                        </a:lnTo>
                        <a:lnTo>
                          <a:pt x="46" y="3"/>
                        </a:lnTo>
                        <a:lnTo>
                          <a:pt x="52" y="46"/>
                        </a:lnTo>
                        <a:lnTo>
                          <a:pt x="36" y="7"/>
                        </a:lnTo>
                        <a:lnTo>
                          <a:pt x="49" y="48"/>
                        </a:lnTo>
                        <a:lnTo>
                          <a:pt x="27" y="10"/>
                        </a:lnTo>
                        <a:lnTo>
                          <a:pt x="37" y="39"/>
                        </a:lnTo>
                      </a:path>
                    </a:pathLst>
                  </a:custGeom>
                  <a:solidFill>
                    <a:srgbClr val="4040FF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tr-TR"/>
                  </a:p>
                </p:txBody>
              </p:sp>
              <p:grpSp>
                <p:nvGrpSpPr>
                  <p:cNvPr id="58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842" y="1705"/>
                    <a:ext cx="99" cy="147"/>
                    <a:chOff x="3842" y="1705"/>
                    <a:chExt cx="99" cy="147"/>
                  </a:xfrm>
                </p:grpSpPr>
                <p:sp>
                  <p:nvSpPr>
                    <p:cNvPr id="77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3871" y="1722"/>
                      <a:ext cx="49" cy="6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61"/>
                        </a:cxn>
                        <a:cxn ang="0">
                          <a:pos x="39" y="0"/>
                        </a:cxn>
                        <a:cxn ang="0">
                          <a:pos x="23" y="29"/>
                        </a:cxn>
                        <a:cxn ang="0">
                          <a:pos x="48" y="3"/>
                        </a:cxn>
                        <a:cxn ang="0">
                          <a:pos x="0" y="61"/>
                        </a:cxn>
                      </a:cxnLst>
                      <a:rect l="0" t="0" r="r" b="b"/>
                      <a:pathLst>
                        <a:path w="49" h="62">
                          <a:moveTo>
                            <a:pt x="0" y="61"/>
                          </a:moveTo>
                          <a:lnTo>
                            <a:pt x="39" y="0"/>
                          </a:lnTo>
                          <a:lnTo>
                            <a:pt x="23" y="29"/>
                          </a:lnTo>
                          <a:lnTo>
                            <a:pt x="48" y="3"/>
                          </a:lnTo>
                          <a:lnTo>
                            <a:pt x="0" y="61"/>
                          </a:lnTo>
                        </a:path>
                      </a:pathLst>
                    </a:custGeom>
                    <a:solidFill>
                      <a:srgbClr val="0000C0"/>
                    </a:solidFill>
                    <a:ln w="9525" cap="rnd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tr-TR"/>
                    </a:p>
                  </p:txBody>
                </p:sp>
                <p:sp>
                  <p:nvSpPr>
                    <p:cNvPr id="78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3875" y="1762"/>
                      <a:ext cx="66" cy="2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8"/>
                        </a:cxn>
                        <a:cxn ang="0">
                          <a:pos x="64" y="9"/>
                        </a:cxn>
                        <a:cxn ang="0">
                          <a:pos x="34" y="15"/>
                        </a:cxn>
                        <a:cxn ang="0">
                          <a:pos x="65" y="0"/>
                        </a:cxn>
                        <a:cxn ang="0">
                          <a:pos x="0" y="28"/>
                        </a:cxn>
                      </a:cxnLst>
                      <a:rect l="0" t="0" r="r" b="b"/>
                      <a:pathLst>
                        <a:path w="66" h="29">
                          <a:moveTo>
                            <a:pt x="0" y="28"/>
                          </a:moveTo>
                          <a:lnTo>
                            <a:pt x="64" y="9"/>
                          </a:lnTo>
                          <a:lnTo>
                            <a:pt x="34" y="15"/>
                          </a:lnTo>
                          <a:lnTo>
                            <a:pt x="65" y="0"/>
                          </a:lnTo>
                          <a:lnTo>
                            <a:pt x="0" y="28"/>
                          </a:lnTo>
                        </a:path>
                      </a:pathLst>
                    </a:custGeom>
                    <a:solidFill>
                      <a:srgbClr val="0000C0"/>
                    </a:solidFill>
                    <a:ln w="9525" cap="rnd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tr-TR"/>
                    </a:p>
                  </p:txBody>
                </p:sp>
                <p:sp>
                  <p:nvSpPr>
                    <p:cNvPr id="79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3874" y="1791"/>
                      <a:ext cx="55" cy="6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54" y="50"/>
                        </a:cxn>
                        <a:cxn ang="0">
                          <a:pos x="28" y="29"/>
                        </a:cxn>
                        <a:cxn ang="0">
                          <a:pos x="50" y="6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55" h="61">
                          <a:moveTo>
                            <a:pt x="0" y="0"/>
                          </a:moveTo>
                          <a:lnTo>
                            <a:pt x="54" y="50"/>
                          </a:lnTo>
                          <a:lnTo>
                            <a:pt x="28" y="29"/>
                          </a:lnTo>
                          <a:lnTo>
                            <a:pt x="50" y="60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C0"/>
                    </a:solidFill>
                    <a:ln w="9525" cap="rnd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tr-TR"/>
                    </a:p>
                  </p:txBody>
                </p:sp>
                <p:sp>
                  <p:nvSpPr>
                    <p:cNvPr id="80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3842" y="1705"/>
                      <a:ext cx="28" cy="78"/>
                    </a:xfrm>
                    <a:custGeom>
                      <a:avLst/>
                      <a:gdLst/>
                      <a:ahLst/>
                      <a:cxnLst>
                        <a:cxn ang="0">
                          <a:pos x="27" y="77"/>
                        </a:cxn>
                        <a:cxn ang="0">
                          <a:pos x="9" y="0"/>
                        </a:cxn>
                        <a:cxn ang="0">
                          <a:pos x="15" y="36"/>
                        </a:cxn>
                        <a:cxn ang="0">
                          <a:pos x="0" y="0"/>
                        </a:cxn>
                        <a:cxn ang="0">
                          <a:pos x="27" y="77"/>
                        </a:cxn>
                      </a:cxnLst>
                      <a:rect l="0" t="0" r="r" b="b"/>
                      <a:pathLst>
                        <a:path w="28" h="78">
                          <a:moveTo>
                            <a:pt x="27" y="77"/>
                          </a:moveTo>
                          <a:lnTo>
                            <a:pt x="9" y="0"/>
                          </a:lnTo>
                          <a:lnTo>
                            <a:pt x="15" y="36"/>
                          </a:lnTo>
                          <a:lnTo>
                            <a:pt x="0" y="0"/>
                          </a:lnTo>
                          <a:lnTo>
                            <a:pt x="27" y="77"/>
                          </a:lnTo>
                        </a:path>
                      </a:pathLst>
                    </a:custGeom>
                    <a:solidFill>
                      <a:srgbClr val="0000C0"/>
                    </a:solidFill>
                    <a:ln w="9525" cap="rnd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tr-TR"/>
                    </a:p>
                  </p:txBody>
                </p:sp>
              </p:grpSp>
              <p:grpSp>
                <p:nvGrpSpPr>
                  <p:cNvPr id="59" name="Group 35"/>
                  <p:cNvGrpSpPr>
                    <a:grpSpLocks/>
                  </p:cNvGrpSpPr>
                  <p:nvPr/>
                </p:nvGrpSpPr>
                <p:grpSpPr bwMode="auto">
                  <a:xfrm>
                    <a:off x="3793" y="1700"/>
                    <a:ext cx="154" cy="180"/>
                    <a:chOff x="3793" y="1700"/>
                    <a:chExt cx="154" cy="180"/>
                  </a:xfrm>
                </p:grpSpPr>
                <p:grpSp>
                  <p:nvGrpSpPr>
                    <p:cNvPr id="63" name="Group 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45" y="1791"/>
                      <a:ext cx="102" cy="89"/>
                      <a:chOff x="3845" y="1791"/>
                      <a:chExt cx="102" cy="89"/>
                    </a:xfrm>
                  </p:grpSpPr>
                  <p:sp>
                    <p:nvSpPr>
                      <p:cNvPr id="75" name="Freeform 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45" y="1799"/>
                        <a:ext cx="25" cy="8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0" y="0"/>
                          </a:cxn>
                          <a:cxn ang="0">
                            <a:pos x="24" y="71"/>
                          </a:cxn>
                          <a:cxn ang="0">
                            <a:pos x="19" y="32"/>
                          </a:cxn>
                          <a:cxn ang="0">
                            <a:pos x="12" y="80"/>
                          </a:cxn>
                          <a:cxn ang="0">
                            <a:pos x="14" y="32"/>
                          </a:cxn>
                          <a:cxn ang="0">
                            <a:pos x="0" y="63"/>
                          </a:cxn>
                          <a:cxn ang="0">
                            <a:pos x="20" y="0"/>
                          </a:cxn>
                        </a:cxnLst>
                        <a:rect l="0" t="0" r="r" b="b"/>
                        <a:pathLst>
                          <a:path w="25" h="81">
                            <a:moveTo>
                              <a:pt x="20" y="0"/>
                            </a:moveTo>
                            <a:lnTo>
                              <a:pt x="24" y="71"/>
                            </a:lnTo>
                            <a:lnTo>
                              <a:pt x="19" y="32"/>
                            </a:lnTo>
                            <a:lnTo>
                              <a:pt x="12" y="80"/>
                            </a:lnTo>
                            <a:lnTo>
                              <a:pt x="14" y="32"/>
                            </a:lnTo>
                            <a:lnTo>
                              <a:pt x="0" y="63"/>
                            </a:lnTo>
                            <a:lnTo>
                              <a:pt x="20" y="0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76" name="Freeform 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77" y="1791"/>
                        <a:ext cx="70" cy="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56" y="33"/>
                          </a:cxn>
                          <a:cxn ang="0">
                            <a:pos x="26" y="12"/>
                          </a:cxn>
                          <a:cxn ang="0">
                            <a:pos x="69" y="24"/>
                          </a:cxn>
                          <a:cxn ang="0">
                            <a:pos x="29" y="6"/>
                          </a:cxn>
                          <a:cxn ang="0">
                            <a:pos x="61" y="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70" h="34">
                            <a:moveTo>
                              <a:pt x="0" y="0"/>
                            </a:moveTo>
                            <a:lnTo>
                              <a:pt x="56" y="33"/>
                            </a:lnTo>
                            <a:lnTo>
                              <a:pt x="26" y="12"/>
                            </a:lnTo>
                            <a:lnTo>
                              <a:pt x="69" y="24"/>
                            </a:lnTo>
                            <a:lnTo>
                              <a:pt x="29" y="6"/>
                            </a:lnTo>
                            <a:lnTo>
                              <a:pt x="61" y="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</p:grpSp>
                <p:grpSp>
                  <p:nvGrpSpPr>
                    <p:cNvPr id="64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3" y="1700"/>
                      <a:ext cx="143" cy="176"/>
                      <a:chOff x="3793" y="1700"/>
                      <a:chExt cx="143" cy="176"/>
                    </a:xfrm>
                  </p:grpSpPr>
                  <p:sp>
                    <p:nvSpPr>
                      <p:cNvPr id="65" name="Freeform 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97" y="1791"/>
                        <a:ext cx="67" cy="2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6" y="0"/>
                          </a:cxn>
                          <a:cxn ang="0">
                            <a:pos x="0" y="18"/>
                          </a:cxn>
                          <a:cxn ang="0">
                            <a:pos x="30" y="11"/>
                          </a:cxn>
                          <a:cxn ang="0">
                            <a:pos x="0" y="28"/>
                          </a:cxn>
                          <a:cxn ang="0">
                            <a:pos x="66" y="0"/>
                          </a:cxn>
                        </a:cxnLst>
                        <a:rect l="0" t="0" r="r" b="b"/>
                        <a:pathLst>
                          <a:path w="67" h="29">
                            <a:moveTo>
                              <a:pt x="66" y="0"/>
                            </a:moveTo>
                            <a:lnTo>
                              <a:pt x="0" y="18"/>
                            </a:lnTo>
                            <a:lnTo>
                              <a:pt x="30" y="11"/>
                            </a:lnTo>
                            <a:lnTo>
                              <a:pt x="0" y="28"/>
                            </a:lnTo>
                            <a:lnTo>
                              <a:pt x="66" y="0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66" name="Freeform 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7" y="1797"/>
                        <a:ext cx="49" cy="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8" y="0"/>
                          </a:cxn>
                          <a:cxn ang="0">
                            <a:pos x="7" y="61"/>
                          </a:cxn>
                          <a:cxn ang="0">
                            <a:pos x="24" y="31"/>
                          </a:cxn>
                          <a:cxn ang="0">
                            <a:pos x="0" y="57"/>
                          </a:cxn>
                          <a:cxn ang="0">
                            <a:pos x="48" y="0"/>
                          </a:cxn>
                        </a:cxnLst>
                        <a:rect l="0" t="0" r="r" b="b"/>
                        <a:pathLst>
                          <a:path w="49" h="62">
                            <a:moveTo>
                              <a:pt x="48" y="0"/>
                            </a:moveTo>
                            <a:lnTo>
                              <a:pt x="7" y="61"/>
                            </a:lnTo>
                            <a:lnTo>
                              <a:pt x="24" y="31"/>
                            </a:lnTo>
                            <a:lnTo>
                              <a:pt x="0" y="57"/>
                            </a:lnTo>
                            <a:lnTo>
                              <a:pt x="48" y="0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67" name="Freeform 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67" y="1798"/>
                        <a:ext cx="27" cy="7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8" y="75"/>
                          </a:cxn>
                          <a:cxn ang="0">
                            <a:pos x="11" y="40"/>
                          </a:cxn>
                          <a:cxn ang="0">
                            <a:pos x="26" y="77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7" h="78">
                            <a:moveTo>
                              <a:pt x="0" y="0"/>
                            </a:moveTo>
                            <a:lnTo>
                              <a:pt x="18" y="75"/>
                            </a:lnTo>
                            <a:lnTo>
                              <a:pt x="11" y="40"/>
                            </a:lnTo>
                            <a:lnTo>
                              <a:pt x="26" y="7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68" name="Freeform 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8" y="1731"/>
                        <a:ext cx="55" cy="6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4" y="59"/>
                          </a:cxn>
                          <a:cxn ang="0">
                            <a:pos x="0" y="8"/>
                          </a:cxn>
                          <a:cxn ang="0">
                            <a:pos x="25" y="30"/>
                          </a:cxn>
                          <a:cxn ang="0">
                            <a:pos x="2" y="0"/>
                          </a:cxn>
                          <a:cxn ang="0">
                            <a:pos x="54" y="59"/>
                          </a:cxn>
                        </a:cxnLst>
                        <a:rect l="0" t="0" r="r" b="b"/>
                        <a:pathLst>
                          <a:path w="55" h="60">
                            <a:moveTo>
                              <a:pt x="54" y="59"/>
                            </a:moveTo>
                            <a:lnTo>
                              <a:pt x="0" y="8"/>
                            </a:lnTo>
                            <a:lnTo>
                              <a:pt x="25" y="30"/>
                            </a:lnTo>
                            <a:lnTo>
                              <a:pt x="2" y="0"/>
                            </a:lnTo>
                            <a:lnTo>
                              <a:pt x="54" y="59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69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93" y="1758"/>
                        <a:ext cx="69" cy="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8" y="33"/>
                          </a:cxn>
                          <a:cxn ang="0">
                            <a:pos x="11" y="0"/>
                          </a:cxn>
                          <a:cxn ang="0">
                            <a:pos x="40" y="20"/>
                          </a:cxn>
                          <a:cxn ang="0">
                            <a:pos x="0" y="8"/>
                          </a:cxn>
                          <a:cxn ang="0">
                            <a:pos x="39" y="26"/>
                          </a:cxn>
                          <a:cxn ang="0">
                            <a:pos x="7" y="28"/>
                          </a:cxn>
                          <a:cxn ang="0">
                            <a:pos x="68" y="33"/>
                          </a:cxn>
                        </a:cxnLst>
                        <a:rect l="0" t="0" r="r" b="b"/>
                        <a:pathLst>
                          <a:path w="69" h="34">
                            <a:moveTo>
                              <a:pt x="68" y="33"/>
                            </a:moveTo>
                            <a:lnTo>
                              <a:pt x="11" y="0"/>
                            </a:lnTo>
                            <a:lnTo>
                              <a:pt x="40" y="20"/>
                            </a:lnTo>
                            <a:lnTo>
                              <a:pt x="0" y="8"/>
                            </a:lnTo>
                            <a:lnTo>
                              <a:pt x="39" y="26"/>
                            </a:lnTo>
                            <a:lnTo>
                              <a:pt x="7" y="28"/>
                            </a:lnTo>
                            <a:lnTo>
                              <a:pt x="68" y="33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70" name="Freeform 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1794"/>
                        <a:ext cx="60" cy="4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9" y="0"/>
                          </a:cxn>
                          <a:cxn ang="0">
                            <a:pos x="5" y="29"/>
                          </a:cxn>
                          <a:cxn ang="0">
                            <a:pos x="31" y="17"/>
                          </a:cxn>
                          <a:cxn ang="0">
                            <a:pos x="0" y="46"/>
                          </a:cxn>
                          <a:cxn ang="0">
                            <a:pos x="32" y="22"/>
                          </a:cxn>
                          <a:cxn ang="0">
                            <a:pos x="11" y="43"/>
                          </a:cxn>
                          <a:cxn ang="0">
                            <a:pos x="59" y="0"/>
                          </a:cxn>
                        </a:cxnLst>
                        <a:rect l="0" t="0" r="r" b="b"/>
                        <a:pathLst>
                          <a:path w="60" h="47">
                            <a:moveTo>
                              <a:pt x="59" y="0"/>
                            </a:moveTo>
                            <a:lnTo>
                              <a:pt x="5" y="29"/>
                            </a:lnTo>
                            <a:lnTo>
                              <a:pt x="31" y="17"/>
                            </a:lnTo>
                            <a:lnTo>
                              <a:pt x="0" y="46"/>
                            </a:lnTo>
                            <a:lnTo>
                              <a:pt x="32" y="22"/>
                            </a:lnTo>
                            <a:lnTo>
                              <a:pt x="11" y="43"/>
                            </a:lnTo>
                            <a:lnTo>
                              <a:pt x="59" y="0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71" name="Freeform 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69" y="1700"/>
                        <a:ext cx="26" cy="8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" y="82"/>
                          </a:cxn>
                          <a:cxn ang="0">
                            <a:pos x="0" y="9"/>
                          </a:cxn>
                          <a:cxn ang="0">
                            <a:pos x="4" y="48"/>
                          </a:cxn>
                          <a:cxn ang="0">
                            <a:pos x="12" y="0"/>
                          </a:cxn>
                          <a:cxn ang="0">
                            <a:pos x="10" y="49"/>
                          </a:cxn>
                          <a:cxn ang="0">
                            <a:pos x="25" y="16"/>
                          </a:cxn>
                          <a:cxn ang="0">
                            <a:pos x="3" y="82"/>
                          </a:cxn>
                        </a:cxnLst>
                        <a:rect l="0" t="0" r="r" b="b"/>
                        <a:pathLst>
                          <a:path w="26" h="83">
                            <a:moveTo>
                              <a:pt x="3" y="82"/>
                            </a:moveTo>
                            <a:lnTo>
                              <a:pt x="0" y="9"/>
                            </a:lnTo>
                            <a:lnTo>
                              <a:pt x="4" y="48"/>
                            </a:lnTo>
                            <a:lnTo>
                              <a:pt x="12" y="0"/>
                            </a:lnTo>
                            <a:lnTo>
                              <a:pt x="10" y="49"/>
                            </a:lnTo>
                            <a:lnTo>
                              <a:pt x="25" y="16"/>
                            </a:lnTo>
                            <a:lnTo>
                              <a:pt x="3" y="82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72" name="Freeform 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74" y="1743"/>
                        <a:ext cx="62" cy="4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43"/>
                          </a:cxn>
                          <a:cxn ang="0">
                            <a:pos x="45" y="0"/>
                          </a:cxn>
                          <a:cxn ang="0">
                            <a:pos x="25" y="22"/>
                          </a:cxn>
                          <a:cxn ang="0">
                            <a:pos x="61" y="1"/>
                          </a:cxn>
                          <a:cxn ang="0">
                            <a:pos x="28" y="24"/>
                          </a:cxn>
                          <a:cxn ang="0">
                            <a:pos x="54" y="12"/>
                          </a:cxn>
                          <a:cxn ang="0">
                            <a:pos x="0" y="43"/>
                          </a:cxn>
                        </a:cxnLst>
                        <a:rect l="0" t="0" r="r" b="b"/>
                        <a:pathLst>
                          <a:path w="62" h="44">
                            <a:moveTo>
                              <a:pt x="0" y="43"/>
                            </a:moveTo>
                            <a:lnTo>
                              <a:pt x="45" y="0"/>
                            </a:lnTo>
                            <a:lnTo>
                              <a:pt x="25" y="22"/>
                            </a:lnTo>
                            <a:lnTo>
                              <a:pt x="61" y="1"/>
                            </a:lnTo>
                            <a:lnTo>
                              <a:pt x="28" y="24"/>
                            </a:lnTo>
                            <a:lnTo>
                              <a:pt x="54" y="12"/>
                            </a:lnTo>
                            <a:lnTo>
                              <a:pt x="0" y="43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73" name="Freeform 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2" y="1716"/>
                        <a:ext cx="43" cy="6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2" y="68"/>
                          </a:cxn>
                          <a:cxn ang="0">
                            <a:pos x="14" y="6"/>
                          </a:cxn>
                          <a:cxn ang="0">
                            <a:pos x="26" y="35"/>
                          </a:cxn>
                          <a:cxn ang="0">
                            <a:pos x="0" y="0"/>
                          </a:cxn>
                          <a:cxn ang="0">
                            <a:pos x="22" y="37"/>
                          </a:cxn>
                          <a:cxn ang="0">
                            <a:pos x="2" y="13"/>
                          </a:cxn>
                          <a:cxn ang="0">
                            <a:pos x="42" y="68"/>
                          </a:cxn>
                        </a:cxnLst>
                        <a:rect l="0" t="0" r="r" b="b"/>
                        <a:pathLst>
                          <a:path w="43" h="69">
                            <a:moveTo>
                              <a:pt x="42" y="68"/>
                            </a:moveTo>
                            <a:lnTo>
                              <a:pt x="14" y="6"/>
                            </a:lnTo>
                            <a:lnTo>
                              <a:pt x="26" y="35"/>
                            </a:lnTo>
                            <a:lnTo>
                              <a:pt x="0" y="0"/>
                            </a:lnTo>
                            <a:lnTo>
                              <a:pt x="22" y="37"/>
                            </a:lnTo>
                            <a:lnTo>
                              <a:pt x="2" y="13"/>
                            </a:lnTo>
                            <a:lnTo>
                              <a:pt x="42" y="68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74" name="Freeform 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72" y="1797"/>
                        <a:ext cx="39" cy="7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38" y="52"/>
                          </a:cxn>
                          <a:cxn ang="0">
                            <a:pos x="19" y="29"/>
                          </a:cxn>
                          <a:cxn ang="0">
                            <a:pos x="38" y="70"/>
                          </a:cxn>
                          <a:cxn ang="0">
                            <a:pos x="16" y="33"/>
                          </a:cxn>
                          <a:cxn ang="0">
                            <a:pos x="27" y="6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39" h="71">
                            <a:moveTo>
                              <a:pt x="0" y="0"/>
                            </a:moveTo>
                            <a:lnTo>
                              <a:pt x="38" y="52"/>
                            </a:lnTo>
                            <a:lnTo>
                              <a:pt x="19" y="29"/>
                            </a:lnTo>
                            <a:lnTo>
                              <a:pt x="38" y="70"/>
                            </a:lnTo>
                            <a:lnTo>
                              <a:pt x="16" y="33"/>
                            </a:lnTo>
                            <a:lnTo>
                              <a:pt x="27" y="61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C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</p:grpSp>
              </p:grpSp>
              <p:sp>
                <p:nvSpPr>
                  <p:cNvPr id="60" name="Freeform 50"/>
                  <p:cNvSpPr>
                    <a:spLocks/>
                  </p:cNvSpPr>
                  <p:nvPr/>
                </p:nvSpPr>
                <p:spPr bwMode="auto">
                  <a:xfrm>
                    <a:off x="3833" y="1744"/>
                    <a:ext cx="78" cy="97"/>
                  </a:xfrm>
                  <a:custGeom>
                    <a:avLst/>
                    <a:gdLst/>
                    <a:ahLst/>
                    <a:cxnLst>
                      <a:cxn ang="0">
                        <a:pos x="14" y="7"/>
                      </a:cxn>
                      <a:cxn ang="0">
                        <a:pos x="34" y="41"/>
                      </a:cxn>
                      <a:cxn ang="0">
                        <a:pos x="26" y="5"/>
                      </a:cxn>
                      <a:cxn ang="0">
                        <a:pos x="37" y="39"/>
                      </a:cxn>
                      <a:cxn ang="0">
                        <a:pos x="43" y="0"/>
                      </a:cxn>
                      <a:cxn ang="0">
                        <a:pos x="39" y="38"/>
                      </a:cxn>
                      <a:cxn ang="0">
                        <a:pos x="58" y="11"/>
                      </a:cxn>
                      <a:cxn ang="0">
                        <a:pos x="41" y="40"/>
                      </a:cxn>
                      <a:cxn ang="0">
                        <a:pos x="69" y="22"/>
                      </a:cxn>
                      <a:cxn ang="0">
                        <a:pos x="41" y="44"/>
                      </a:cxn>
                      <a:cxn ang="0">
                        <a:pos x="71" y="35"/>
                      </a:cxn>
                      <a:cxn ang="0">
                        <a:pos x="43" y="45"/>
                      </a:cxn>
                      <a:cxn ang="0">
                        <a:pos x="77" y="58"/>
                      </a:cxn>
                      <a:cxn ang="0">
                        <a:pos x="42" y="48"/>
                      </a:cxn>
                      <a:cxn ang="0">
                        <a:pos x="65" y="72"/>
                      </a:cxn>
                      <a:cxn ang="0">
                        <a:pos x="40" y="50"/>
                      </a:cxn>
                      <a:cxn ang="0">
                        <a:pos x="61" y="92"/>
                      </a:cxn>
                      <a:cxn ang="0">
                        <a:pos x="37" y="50"/>
                      </a:cxn>
                      <a:cxn ang="0">
                        <a:pos x="44" y="91"/>
                      </a:cxn>
                      <a:cxn ang="0">
                        <a:pos x="35" y="51"/>
                      </a:cxn>
                      <a:cxn ang="0">
                        <a:pos x="29" y="96"/>
                      </a:cxn>
                      <a:cxn ang="0">
                        <a:pos x="32" y="53"/>
                      </a:cxn>
                      <a:cxn ang="0">
                        <a:pos x="12" y="80"/>
                      </a:cxn>
                      <a:cxn ang="0">
                        <a:pos x="31" y="50"/>
                      </a:cxn>
                      <a:cxn ang="0">
                        <a:pos x="0" y="73"/>
                      </a:cxn>
                      <a:cxn ang="0">
                        <a:pos x="31" y="48"/>
                      </a:cxn>
                      <a:cxn ang="0">
                        <a:pos x="0" y="57"/>
                      </a:cxn>
                      <a:cxn ang="0">
                        <a:pos x="29" y="48"/>
                      </a:cxn>
                      <a:cxn ang="0">
                        <a:pos x="0" y="36"/>
                      </a:cxn>
                      <a:cxn ang="0">
                        <a:pos x="31" y="45"/>
                      </a:cxn>
                      <a:cxn ang="0">
                        <a:pos x="4" y="19"/>
                      </a:cxn>
                      <a:cxn ang="0">
                        <a:pos x="32" y="42"/>
                      </a:cxn>
                      <a:cxn ang="0">
                        <a:pos x="14" y="7"/>
                      </a:cxn>
                    </a:cxnLst>
                    <a:rect l="0" t="0" r="r" b="b"/>
                    <a:pathLst>
                      <a:path w="78" h="97">
                        <a:moveTo>
                          <a:pt x="14" y="7"/>
                        </a:moveTo>
                        <a:lnTo>
                          <a:pt x="34" y="41"/>
                        </a:lnTo>
                        <a:lnTo>
                          <a:pt x="26" y="5"/>
                        </a:lnTo>
                        <a:lnTo>
                          <a:pt x="37" y="39"/>
                        </a:lnTo>
                        <a:lnTo>
                          <a:pt x="43" y="0"/>
                        </a:lnTo>
                        <a:lnTo>
                          <a:pt x="39" y="38"/>
                        </a:lnTo>
                        <a:lnTo>
                          <a:pt x="58" y="11"/>
                        </a:lnTo>
                        <a:lnTo>
                          <a:pt x="41" y="40"/>
                        </a:lnTo>
                        <a:lnTo>
                          <a:pt x="69" y="22"/>
                        </a:lnTo>
                        <a:lnTo>
                          <a:pt x="41" y="44"/>
                        </a:lnTo>
                        <a:lnTo>
                          <a:pt x="71" y="35"/>
                        </a:lnTo>
                        <a:lnTo>
                          <a:pt x="43" y="45"/>
                        </a:lnTo>
                        <a:lnTo>
                          <a:pt x="77" y="58"/>
                        </a:lnTo>
                        <a:lnTo>
                          <a:pt x="42" y="48"/>
                        </a:lnTo>
                        <a:lnTo>
                          <a:pt x="65" y="72"/>
                        </a:lnTo>
                        <a:lnTo>
                          <a:pt x="40" y="50"/>
                        </a:lnTo>
                        <a:lnTo>
                          <a:pt x="61" y="92"/>
                        </a:lnTo>
                        <a:lnTo>
                          <a:pt x="37" y="50"/>
                        </a:lnTo>
                        <a:lnTo>
                          <a:pt x="44" y="91"/>
                        </a:lnTo>
                        <a:lnTo>
                          <a:pt x="35" y="51"/>
                        </a:lnTo>
                        <a:lnTo>
                          <a:pt x="29" y="96"/>
                        </a:lnTo>
                        <a:lnTo>
                          <a:pt x="32" y="53"/>
                        </a:lnTo>
                        <a:lnTo>
                          <a:pt x="12" y="80"/>
                        </a:lnTo>
                        <a:lnTo>
                          <a:pt x="31" y="50"/>
                        </a:lnTo>
                        <a:lnTo>
                          <a:pt x="0" y="73"/>
                        </a:lnTo>
                        <a:lnTo>
                          <a:pt x="31" y="48"/>
                        </a:lnTo>
                        <a:lnTo>
                          <a:pt x="0" y="57"/>
                        </a:lnTo>
                        <a:lnTo>
                          <a:pt x="29" y="48"/>
                        </a:lnTo>
                        <a:lnTo>
                          <a:pt x="0" y="36"/>
                        </a:lnTo>
                        <a:lnTo>
                          <a:pt x="31" y="45"/>
                        </a:lnTo>
                        <a:lnTo>
                          <a:pt x="4" y="19"/>
                        </a:lnTo>
                        <a:lnTo>
                          <a:pt x="32" y="42"/>
                        </a:lnTo>
                        <a:lnTo>
                          <a:pt x="14" y="7"/>
                        </a:lnTo>
                      </a:path>
                    </a:pathLst>
                  </a:custGeom>
                  <a:solidFill>
                    <a:srgbClr val="00FFFF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tr-TR"/>
                  </a:p>
                </p:txBody>
              </p:sp>
              <p:sp>
                <p:nvSpPr>
                  <p:cNvPr id="61" name="Freeform 51"/>
                  <p:cNvSpPr>
                    <a:spLocks/>
                  </p:cNvSpPr>
                  <p:nvPr/>
                </p:nvSpPr>
                <p:spPr bwMode="auto">
                  <a:xfrm>
                    <a:off x="3800" y="1722"/>
                    <a:ext cx="128" cy="144"/>
                  </a:xfrm>
                  <a:custGeom>
                    <a:avLst/>
                    <a:gdLst/>
                    <a:ahLst/>
                    <a:cxnLst>
                      <a:cxn ang="0">
                        <a:pos x="15" y="33"/>
                      </a:cxn>
                      <a:cxn ang="0">
                        <a:pos x="61" y="63"/>
                      </a:cxn>
                      <a:cxn ang="0">
                        <a:pos x="25" y="20"/>
                      </a:cxn>
                      <a:cxn ang="0">
                        <a:pos x="63" y="61"/>
                      </a:cxn>
                      <a:cxn ang="0">
                        <a:pos x="45" y="8"/>
                      </a:cxn>
                      <a:cxn ang="0">
                        <a:pos x="67" y="59"/>
                      </a:cxn>
                      <a:cxn ang="0">
                        <a:pos x="60" y="0"/>
                      </a:cxn>
                      <a:cxn ang="0">
                        <a:pos x="70" y="58"/>
                      </a:cxn>
                      <a:cxn ang="0">
                        <a:pos x="96" y="6"/>
                      </a:cxn>
                      <a:cxn ang="0">
                        <a:pos x="73" y="60"/>
                      </a:cxn>
                      <a:cxn ang="0">
                        <a:pos x="110" y="19"/>
                      </a:cxn>
                      <a:cxn ang="0">
                        <a:pos x="74" y="62"/>
                      </a:cxn>
                      <a:cxn ang="0">
                        <a:pos x="125" y="39"/>
                      </a:cxn>
                      <a:cxn ang="0">
                        <a:pos x="76" y="65"/>
                      </a:cxn>
                      <a:cxn ang="0">
                        <a:pos x="127" y="61"/>
                      </a:cxn>
                      <a:cxn ang="0">
                        <a:pos x="76" y="69"/>
                      </a:cxn>
                      <a:cxn ang="0">
                        <a:pos x="122" y="104"/>
                      </a:cxn>
                      <a:cxn ang="0">
                        <a:pos x="73" y="72"/>
                      </a:cxn>
                      <a:cxn ang="0">
                        <a:pos x="110" y="117"/>
                      </a:cxn>
                      <a:cxn ang="0">
                        <a:pos x="71" y="73"/>
                      </a:cxn>
                      <a:cxn ang="0">
                        <a:pos x="90" y="128"/>
                      </a:cxn>
                      <a:cxn ang="0">
                        <a:pos x="68" y="72"/>
                      </a:cxn>
                      <a:cxn ang="0">
                        <a:pos x="77" y="143"/>
                      </a:cxn>
                      <a:cxn ang="0">
                        <a:pos x="66" y="74"/>
                      </a:cxn>
                      <a:cxn ang="0">
                        <a:pos x="37" y="136"/>
                      </a:cxn>
                      <a:cxn ang="0">
                        <a:pos x="64" y="73"/>
                      </a:cxn>
                      <a:cxn ang="0">
                        <a:pos x="21" y="118"/>
                      </a:cxn>
                      <a:cxn ang="0">
                        <a:pos x="61" y="72"/>
                      </a:cxn>
                      <a:cxn ang="0">
                        <a:pos x="7" y="97"/>
                      </a:cxn>
                      <a:cxn ang="0">
                        <a:pos x="60" y="69"/>
                      </a:cxn>
                      <a:cxn ang="0">
                        <a:pos x="0" y="76"/>
                      </a:cxn>
                      <a:cxn ang="0">
                        <a:pos x="58" y="67"/>
                      </a:cxn>
                      <a:cxn ang="0">
                        <a:pos x="15" y="33"/>
                      </a:cxn>
                    </a:cxnLst>
                    <a:rect l="0" t="0" r="r" b="b"/>
                    <a:pathLst>
                      <a:path w="128" h="144">
                        <a:moveTo>
                          <a:pt x="15" y="33"/>
                        </a:moveTo>
                        <a:lnTo>
                          <a:pt x="61" y="63"/>
                        </a:lnTo>
                        <a:lnTo>
                          <a:pt x="25" y="20"/>
                        </a:lnTo>
                        <a:lnTo>
                          <a:pt x="63" y="61"/>
                        </a:lnTo>
                        <a:lnTo>
                          <a:pt x="45" y="8"/>
                        </a:lnTo>
                        <a:lnTo>
                          <a:pt x="67" y="59"/>
                        </a:lnTo>
                        <a:lnTo>
                          <a:pt x="60" y="0"/>
                        </a:lnTo>
                        <a:lnTo>
                          <a:pt x="70" y="58"/>
                        </a:lnTo>
                        <a:lnTo>
                          <a:pt x="96" y="6"/>
                        </a:lnTo>
                        <a:lnTo>
                          <a:pt x="73" y="60"/>
                        </a:lnTo>
                        <a:lnTo>
                          <a:pt x="110" y="19"/>
                        </a:lnTo>
                        <a:lnTo>
                          <a:pt x="74" y="62"/>
                        </a:lnTo>
                        <a:lnTo>
                          <a:pt x="125" y="39"/>
                        </a:lnTo>
                        <a:lnTo>
                          <a:pt x="76" y="65"/>
                        </a:lnTo>
                        <a:lnTo>
                          <a:pt x="127" y="61"/>
                        </a:lnTo>
                        <a:lnTo>
                          <a:pt x="76" y="69"/>
                        </a:lnTo>
                        <a:lnTo>
                          <a:pt x="122" y="104"/>
                        </a:lnTo>
                        <a:lnTo>
                          <a:pt x="73" y="72"/>
                        </a:lnTo>
                        <a:lnTo>
                          <a:pt x="110" y="117"/>
                        </a:lnTo>
                        <a:lnTo>
                          <a:pt x="71" y="73"/>
                        </a:lnTo>
                        <a:lnTo>
                          <a:pt x="90" y="128"/>
                        </a:lnTo>
                        <a:lnTo>
                          <a:pt x="68" y="72"/>
                        </a:lnTo>
                        <a:lnTo>
                          <a:pt x="77" y="143"/>
                        </a:lnTo>
                        <a:lnTo>
                          <a:pt x="66" y="74"/>
                        </a:lnTo>
                        <a:lnTo>
                          <a:pt x="37" y="136"/>
                        </a:lnTo>
                        <a:lnTo>
                          <a:pt x="64" y="73"/>
                        </a:lnTo>
                        <a:lnTo>
                          <a:pt x="21" y="118"/>
                        </a:lnTo>
                        <a:lnTo>
                          <a:pt x="61" y="72"/>
                        </a:lnTo>
                        <a:lnTo>
                          <a:pt x="7" y="97"/>
                        </a:lnTo>
                        <a:lnTo>
                          <a:pt x="60" y="69"/>
                        </a:lnTo>
                        <a:lnTo>
                          <a:pt x="0" y="76"/>
                        </a:lnTo>
                        <a:lnTo>
                          <a:pt x="58" y="67"/>
                        </a:lnTo>
                        <a:lnTo>
                          <a:pt x="15" y="33"/>
                        </a:lnTo>
                      </a:path>
                    </a:pathLst>
                  </a:custGeom>
                  <a:solidFill>
                    <a:srgbClr val="8080FF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tr-TR"/>
                  </a:p>
                </p:txBody>
              </p:sp>
              <p:sp>
                <p:nvSpPr>
                  <p:cNvPr id="62" name="Freeform 52"/>
                  <p:cNvSpPr>
                    <a:spLocks/>
                  </p:cNvSpPr>
                  <p:nvPr/>
                </p:nvSpPr>
                <p:spPr bwMode="auto">
                  <a:xfrm>
                    <a:off x="3846" y="1762"/>
                    <a:ext cx="47" cy="58"/>
                  </a:xfrm>
                  <a:custGeom>
                    <a:avLst/>
                    <a:gdLst/>
                    <a:ahLst/>
                    <a:cxnLst>
                      <a:cxn ang="0">
                        <a:pos x="8" y="5"/>
                      </a:cxn>
                      <a:cxn ang="0">
                        <a:pos x="20" y="24"/>
                      </a:cxn>
                      <a:cxn ang="0">
                        <a:pos x="16" y="3"/>
                      </a:cxn>
                      <a:cxn ang="0">
                        <a:pos x="22" y="24"/>
                      </a:cxn>
                      <a:cxn ang="0">
                        <a:pos x="25" y="0"/>
                      </a:cxn>
                      <a:cxn ang="0">
                        <a:pos x="23" y="24"/>
                      </a:cxn>
                      <a:cxn ang="0">
                        <a:pos x="35" y="7"/>
                      </a:cxn>
                      <a:cxn ang="0">
                        <a:pos x="24" y="24"/>
                      </a:cxn>
                      <a:cxn ang="0">
                        <a:pos x="40" y="13"/>
                      </a:cxn>
                      <a:cxn ang="0">
                        <a:pos x="23" y="27"/>
                      </a:cxn>
                      <a:cxn ang="0">
                        <a:pos x="42" y="20"/>
                      </a:cxn>
                      <a:cxn ang="0">
                        <a:pos x="25" y="27"/>
                      </a:cxn>
                      <a:cxn ang="0">
                        <a:pos x="46" y="35"/>
                      </a:cxn>
                      <a:cxn ang="0">
                        <a:pos x="25" y="28"/>
                      </a:cxn>
                      <a:cxn ang="0">
                        <a:pos x="39" y="43"/>
                      </a:cxn>
                      <a:cxn ang="0">
                        <a:pos x="24" y="30"/>
                      </a:cxn>
                      <a:cxn ang="0">
                        <a:pos x="36" y="55"/>
                      </a:cxn>
                      <a:cxn ang="0">
                        <a:pos x="22" y="30"/>
                      </a:cxn>
                      <a:cxn ang="0">
                        <a:pos x="26" y="54"/>
                      </a:cxn>
                      <a:cxn ang="0">
                        <a:pos x="21" y="31"/>
                      </a:cxn>
                      <a:cxn ang="0">
                        <a:pos x="17" y="57"/>
                      </a:cxn>
                      <a:cxn ang="0">
                        <a:pos x="19" y="31"/>
                      </a:cxn>
                      <a:cxn ang="0">
                        <a:pos x="7" y="49"/>
                      </a:cxn>
                      <a:cxn ang="0">
                        <a:pos x="18" y="29"/>
                      </a:cxn>
                      <a:cxn ang="0">
                        <a:pos x="0" y="43"/>
                      </a:cxn>
                      <a:cxn ang="0">
                        <a:pos x="18" y="28"/>
                      </a:cxn>
                      <a:cxn ang="0">
                        <a:pos x="0" y="34"/>
                      </a:cxn>
                      <a:cxn ang="0">
                        <a:pos x="17" y="28"/>
                      </a:cxn>
                      <a:cxn ang="0">
                        <a:pos x="0" y="22"/>
                      </a:cxn>
                      <a:cxn ang="0">
                        <a:pos x="19" y="28"/>
                      </a:cxn>
                      <a:cxn ang="0">
                        <a:pos x="2" y="11"/>
                      </a:cxn>
                      <a:cxn ang="0">
                        <a:pos x="19" y="25"/>
                      </a:cxn>
                      <a:cxn ang="0">
                        <a:pos x="8" y="5"/>
                      </a:cxn>
                    </a:cxnLst>
                    <a:rect l="0" t="0" r="r" b="b"/>
                    <a:pathLst>
                      <a:path w="47" h="58">
                        <a:moveTo>
                          <a:pt x="8" y="5"/>
                        </a:moveTo>
                        <a:lnTo>
                          <a:pt x="20" y="24"/>
                        </a:lnTo>
                        <a:lnTo>
                          <a:pt x="16" y="3"/>
                        </a:lnTo>
                        <a:lnTo>
                          <a:pt x="22" y="24"/>
                        </a:lnTo>
                        <a:lnTo>
                          <a:pt x="25" y="0"/>
                        </a:lnTo>
                        <a:lnTo>
                          <a:pt x="23" y="24"/>
                        </a:lnTo>
                        <a:lnTo>
                          <a:pt x="35" y="7"/>
                        </a:lnTo>
                        <a:lnTo>
                          <a:pt x="24" y="24"/>
                        </a:lnTo>
                        <a:lnTo>
                          <a:pt x="40" y="13"/>
                        </a:lnTo>
                        <a:lnTo>
                          <a:pt x="23" y="27"/>
                        </a:lnTo>
                        <a:lnTo>
                          <a:pt x="42" y="20"/>
                        </a:lnTo>
                        <a:lnTo>
                          <a:pt x="25" y="27"/>
                        </a:lnTo>
                        <a:lnTo>
                          <a:pt x="46" y="35"/>
                        </a:lnTo>
                        <a:lnTo>
                          <a:pt x="25" y="28"/>
                        </a:lnTo>
                        <a:lnTo>
                          <a:pt x="39" y="43"/>
                        </a:lnTo>
                        <a:lnTo>
                          <a:pt x="24" y="30"/>
                        </a:lnTo>
                        <a:lnTo>
                          <a:pt x="36" y="55"/>
                        </a:lnTo>
                        <a:lnTo>
                          <a:pt x="22" y="30"/>
                        </a:lnTo>
                        <a:lnTo>
                          <a:pt x="26" y="54"/>
                        </a:lnTo>
                        <a:lnTo>
                          <a:pt x="21" y="31"/>
                        </a:lnTo>
                        <a:lnTo>
                          <a:pt x="17" y="57"/>
                        </a:lnTo>
                        <a:lnTo>
                          <a:pt x="19" y="31"/>
                        </a:lnTo>
                        <a:lnTo>
                          <a:pt x="7" y="49"/>
                        </a:lnTo>
                        <a:lnTo>
                          <a:pt x="18" y="29"/>
                        </a:lnTo>
                        <a:lnTo>
                          <a:pt x="0" y="43"/>
                        </a:lnTo>
                        <a:lnTo>
                          <a:pt x="18" y="28"/>
                        </a:lnTo>
                        <a:lnTo>
                          <a:pt x="0" y="34"/>
                        </a:lnTo>
                        <a:lnTo>
                          <a:pt x="17" y="28"/>
                        </a:lnTo>
                        <a:lnTo>
                          <a:pt x="0" y="22"/>
                        </a:lnTo>
                        <a:lnTo>
                          <a:pt x="19" y="28"/>
                        </a:lnTo>
                        <a:lnTo>
                          <a:pt x="2" y="11"/>
                        </a:lnTo>
                        <a:lnTo>
                          <a:pt x="19" y="25"/>
                        </a:lnTo>
                        <a:lnTo>
                          <a:pt x="8" y="5"/>
                        </a:lnTo>
                      </a:path>
                    </a:pathLst>
                  </a:custGeom>
                  <a:solidFill>
                    <a:srgbClr val="C0FFFF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tr-TR"/>
                  </a:p>
                </p:txBody>
              </p:sp>
            </p:grpSp>
          </p:grpSp>
          <p:grpSp>
            <p:nvGrpSpPr>
              <p:cNvPr id="24" name="Group 53"/>
              <p:cNvGrpSpPr>
                <a:grpSpLocks/>
              </p:cNvGrpSpPr>
              <p:nvPr/>
            </p:nvGrpSpPr>
            <p:grpSpPr bwMode="auto">
              <a:xfrm>
                <a:off x="3899" y="1590"/>
                <a:ext cx="335" cy="394"/>
                <a:chOff x="3899" y="1590"/>
                <a:chExt cx="335" cy="394"/>
              </a:xfrm>
            </p:grpSpPr>
            <p:sp>
              <p:nvSpPr>
                <p:cNvPr id="25" name="Freeform 54"/>
                <p:cNvSpPr>
                  <a:spLocks/>
                </p:cNvSpPr>
                <p:nvPr/>
              </p:nvSpPr>
              <p:spPr bwMode="auto">
                <a:xfrm>
                  <a:off x="4000" y="1700"/>
                  <a:ext cx="234" cy="2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51"/>
                    </a:cxn>
                    <a:cxn ang="0">
                      <a:pos x="20" y="91"/>
                    </a:cxn>
                    <a:cxn ang="0">
                      <a:pos x="34" y="124"/>
                    </a:cxn>
                    <a:cxn ang="0">
                      <a:pos x="54" y="162"/>
                    </a:cxn>
                    <a:cxn ang="0">
                      <a:pos x="77" y="197"/>
                    </a:cxn>
                    <a:cxn ang="0">
                      <a:pos x="103" y="225"/>
                    </a:cxn>
                    <a:cxn ang="0">
                      <a:pos x="127" y="243"/>
                    </a:cxn>
                    <a:cxn ang="0">
                      <a:pos x="152" y="258"/>
                    </a:cxn>
                    <a:cxn ang="0">
                      <a:pos x="169" y="265"/>
                    </a:cxn>
                    <a:cxn ang="0">
                      <a:pos x="187" y="270"/>
                    </a:cxn>
                    <a:cxn ang="0">
                      <a:pos x="212" y="273"/>
                    </a:cxn>
                    <a:cxn ang="0">
                      <a:pos x="233" y="270"/>
                    </a:cxn>
                    <a:cxn ang="0">
                      <a:pos x="233" y="270"/>
                    </a:cxn>
                  </a:cxnLst>
                  <a:rect l="0" t="0" r="r" b="b"/>
                  <a:pathLst>
                    <a:path w="234" h="274">
                      <a:moveTo>
                        <a:pt x="0" y="0"/>
                      </a:moveTo>
                      <a:lnTo>
                        <a:pt x="10" y="51"/>
                      </a:lnTo>
                      <a:lnTo>
                        <a:pt x="20" y="91"/>
                      </a:lnTo>
                      <a:lnTo>
                        <a:pt x="34" y="124"/>
                      </a:lnTo>
                      <a:lnTo>
                        <a:pt x="54" y="162"/>
                      </a:lnTo>
                      <a:lnTo>
                        <a:pt x="77" y="197"/>
                      </a:lnTo>
                      <a:lnTo>
                        <a:pt x="103" y="225"/>
                      </a:lnTo>
                      <a:lnTo>
                        <a:pt x="127" y="243"/>
                      </a:lnTo>
                      <a:lnTo>
                        <a:pt x="152" y="258"/>
                      </a:lnTo>
                      <a:lnTo>
                        <a:pt x="169" y="265"/>
                      </a:lnTo>
                      <a:lnTo>
                        <a:pt x="187" y="270"/>
                      </a:lnTo>
                      <a:lnTo>
                        <a:pt x="212" y="273"/>
                      </a:lnTo>
                      <a:lnTo>
                        <a:pt x="233" y="270"/>
                      </a:lnTo>
                      <a:lnTo>
                        <a:pt x="233" y="270"/>
                      </a:lnTo>
                    </a:path>
                  </a:pathLst>
                </a:custGeom>
                <a:noFill/>
                <a:ln w="12700" cap="rnd" cmpd="sng">
                  <a:solidFill>
                    <a:srgbClr val="FFFF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6" name="Freeform 55"/>
                <p:cNvSpPr>
                  <a:spLocks/>
                </p:cNvSpPr>
                <p:nvPr/>
              </p:nvSpPr>
              <p:spPr bwMode="auto">
                <a:xfrm>
                  <a:off x="3998" y="1697"/>
                  <a:ext cx="235" cy="28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53"/>
                    </a:cxn>
                    <a:cxn ang="0">
                      <a:pos x="22" y="93"/>
                    </a:cxn>
                    <a:cxn ang="0">
                      <a:pos x="36" y="128"/>
                    </a:cxn>
                    <a:cxn ang="0">
                      <a:pos x="55" y="166"/>
                    </a:cxn>
                    <a:cxn ang="0">
                      <a:pos x="79" y="204"/>
                    </a:cxn>
                    <a:cxn ang="0">
                      <a:pos x="105" y="233"/>
                    </a:cxn>
                    <a:cxn ang="0">
                      <a:pos x="128" y="251"/>
                    </a:cxn>
                    <a:cxn ang="0">
                      <a:pos x="155" y="266"/>
                    </a:cxn>
                    <a:cxn ang="0">
                      <a:pos x="171" y="273"/>
                    </a:cxn>
                    <a:cxn ang="0">
                      <a:pos x="189" y="278"/>
                    </a:cxn>
                    <a:cxn ang="0">
                      <a:pos x="213" y="280"/>
                    </a:cxn>
                    <a:cxn ang="0">
                      <a:pos x="234" y="280"/>
                    </a:cxn>
                    <a:cxn ang="0">
                      <a:pos x="234" y="280"/>
                    </a:cxn>
                  </a:cxnLst>
                  <a:rect l="0" t="0" r="r" b="b"/>
                  <a:pathLst>
                    <a:path w="235" h="281">
                      <a:moveTo>
                        <a:pt x="0" y="0"/>
                      </a:moveTo>
                      <a:lnTo>
                        <a:pt x="10" y="53"/>
                      </a:lnTo>
                      <a:lnTo>
                        <a:pt x="22" y="93"/>
                      </a:lnTo>
                      <a:lnTo>
                        <a:pt x="36" y="128"/>
                      </a:lnTo>
                      <a:lnTo>
                        <a:pt x="55" y="166"/>
                      </a:lnTo>
                      <a:lnTo>
                        <a:pt x="79" y="204"/>
                      </a:lnTo>
                      <a:lnTo>
                        <a:pt x="105" y="233"/>
                      </a:lnTo>
                      <a:lnTo>
                        <a:pt x="128" y="251"/>
                      </a:lnTo>
                      <a:lnTo>
                        <a:pt x="155" y="266"/>
                      </a:lnTo>
                      <a:lnTo>
                        <a:pt x="171" y="273"/>
                      </a:lnTo>
                      <a:lnTo>
                        <a:pt x="189" y="278"/>
                      </a:lnTo>
                      <a:lnTo>
                        <a:pt x="213" y="280"/>
                      </a:lnTo>
                      <a:lnTo>
                        <a:pt x="234" y="280"/>
                      </a:lnTo>
                      <a:lnTo>
                        <a:pt x="234" y="280"/>
                      </a:lnTo>
                    </a:path>
                  </a:pathLst>
                </a:custGeom>
                <a:noFill/>
                <a:ln w="12700" cap="rnd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tr-TR"/>
                </a:p>
              </p:txBody>
            </p:sp>
            <p:sp>
              <p:nvSpPr>
                <p:cNvPr id="27" name="Freeform 56"/>
                <p:cNvSpPr>
                  <a:spLocks/>
                </p:cNvSpPr>
                <p:nvPr/>
              </p:nvSpPr>
              <p:spPr bwMode="auto">
                <a:xfrm>
                  <a:off x="3998" y="1700"/>
                  <a:ext cx="235" cy="28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" y="52"/>
                    </a:cxn>
                    <a:cxn ang="0">
                      <a:pos x="21" y="94"/>
                    </a:cxn>
                    <a:cxn ang="0">
                      <a:pos x="35" y="129"/>
                    </a:cxn>
                    <a:cxn ang="0">
                      <a:pos x="55" y="168"/>
                    </a:cxn>
                    <a:cxn ang="0">
                      <a:pos x="80" y="205"/>
                    </a:cxn>
                    <a:cxn ang="0">
                      <a:pos x="105" y="234"/>
                    </a:cxn>
                    <a:cxn ang="0">
                      <a:pos x="128" y="253"/>
                    </a:cxn>
                    <a:cxn ang="0">
                      <a:pos x="153" y="268"/>
                    </a:cxn>
                    <a:cxn ang="0">
                      <a:pos x="171" y="275"/>
                    </a:cxn>
                    <a:cxn ang="0">
                      <a:pos x="189" y="280"/>
                    </a:cxn>
                    <a:cxn ang="0">
                      <a:pos x="214" y="283"/>
                    </a:cxn>
                    <a:cxn ang="0">
                      <a:pos x="232" y="282"/>
                    </a:cxn>
                    <a:cxn ang="0">
                      <a:pos x="234" y="282"/>
                    </a:cxn>
                  </a:cxnLst>
                  <a:rect l="0" t="0" r="r" b="b"/>
                  <a:pathLst>
                    <a:path w="235" h="284">
                      <a:moveTo>
                        <a:pt x="0" y="0"/>
                      </a:moveTo>
                      <a:lnTo>
                        <a:pt x="10" y="52"/>
                      </a:lnTo>
                      <a:lnTo>
                        <a:pt x="21" y="94"/>
                      </a:lnTo>
                      <a:lnTo>
                        <a:pt x="35" y="129"/>
                      </a:lnTo>
                      <a:lnTo>
                        <a:pt x="55" y="168"/>
                      </a:lnTo>
                      <a:lnTo>
                        <a:pt x="80" y="205"/>
                      </a:lnTo>
                      <a:lnTo>
                        <a:pt x="105" y="234"/>
                      </a:lnTo>
                      <a:lnTo>
                        <a:pt x="128" y="253"/>
                      </a:lnTo>
                      <a:lnTo>
                        <a:pt x="153" y="268"/>
                      </a:lnTo>
                      <a:lnTo>
                        <a:pt x="171" y="275"/>
                      </a:lnTo>
                      <a:lnTo>
                        <a:pt x="189" y="280"/>
                      </a:lnTo>
                      <a:lnTo>
                        <a:pt x="214" y="283"/>
                      </a:lnTo>
                      <a:lnTo>
                        <a:pt x="232" y="282"/>
                      </a:lnTo>
                      <a:lnTo>
                        <a:pt x="234" y="282"/>
                      </a:lnTo>
                    </a:path>
                  </a:pathLst>
                </a:custGeom>
                <a:noFill/>
                <a:ln w="12700" cap="rnd" cmpd="sng">
                  <a:solidFill>
                    <a:srgbClr val="FFFF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/>
                <a:lstStyle/>
                <a:p>
                  <a:endParaRPr lang="tr-TR"/>
                </a:p>
              </p:txBody>
            </p:sp>
            <p:grpSp>
              <p:nvGrpSpPr>
                <p:cNvPr id="28" name="Group 57"/>
                <p:cNvGrpSpPr>
                  <a:grpSpLocks/>
                </p:cNvGrpSpPr>
                <p:nvPr/>
              </p:nvGrpSpPr>
              <p:grpSpPr bwMode="auto">
                <a:xfrm>
                  <a:off x="3899" y="1590"/>
                  <a:ext cx="197" cy="216"/>
                  <a:chOff x="3899" y="1590"/>
                  <a:chExt cx="197" cy="216"/>
                </a:xfrm>
              </p:grpSpPr>
              <p:sp>
                <p:nvSpPr>
                  <p:cNvPr id="29" name="Freeform 58"/>
                  <p:cNvSpPr>
                    <a:spLocks/>
                  </p:cNvSpPr>
                  <p:nvPr/>
                </p:nvSpPr>
                <p:spPr bwMode="auto">
                  <a:xfrm>
                    <a:off x="3927" y="1629"/>
                    <a:ext cx="143" cy="158"/>
                  </a:xfrm>
                  <a:custGeom>
                    <a:avLst/>
                    <a:gdLst/>
                    <a:ahLst/>
                    <a:cxnLst>
                      <a:cxn ang="0">
                        <a:pos x="5" y="67"/>
                      </a:cxn>
                      <a:cxn ang="0">
                        <a:pos x="5" y="61"/>
                      </a:cxn>
                      <a:cxn ang="0">
                        <a:pos x="6" y="48"/>
                      </a:cxn>
                      <a:cxn ang="0">
                        <a:pos x="10" y="40"/>
                      </a:cxn>
                      <a:cxn ang="0">
                        <a:pos x="10" y="33"/>
                      </a:cxn>
                      <a:cxn ang="0">
                        <a:pos x="13" y="18"/>
                      </a:cxn>
                      <a:cxn ang="0">
                        <a:pos x="27" y="12"/>
                      </a:cxn>
                      <a:cxn ang="0">
                        <a:pos x="35" y="5"/>
                      </a:cxn>
                      <a:cxn ang="0">
                        <a:pos x="47" y="3"/>
                      </a:cxn>
                      <a:cxn ang="0">
                        <a:pos x="67" y="46"/>
                      </a:cxn>
                      <a:cxn ang="0">
                        <a:pos x="71" y="38"/>
                      </a:cxn>
                      <a:cxn ang="0">
                        <a:pos x="74" y="41"/>
                      </a:cxn>
                      <a:cxn ang="0">
                        <a:pos x="78" y="45"/>
                      </a:cxn>
                      <a:cxn ang="0">
                        <a:pos x="82" y="50"/>
                      </a:cxn>
                      <a:cxn ang="0">
                        <a:pos x="88" y="46"/>
                      </a:cxn>
                      <a:cxn ang="0">
                        <a:pos x="86" y="49"/>
                      </a:cxn>
                      <a:cxn ang="0">
                        <a:pos x="89" y="54"/>
                      </a:cxn>
                      <a:cxn ang="0">
                        <a:pos x="97" y="59"/>
                      </a:cxn>
                      <a:cxn ang="0">
                        <a:pos x="142" y="60"/>
                      </a:cxn>
                      <a:cxn ang="0">
                        <a:pos x="135" y="69"/>
                      </a:cxn>
                      <a:cxn ang="0">
                        <a:pos x="135" y="76"/>
                      </a:cxn>
                      <a:cxn ang="0">
                        <a:pos x="135" y="89"/>
                      </a:cxn>
                      <a:cxn ang="0">
                        <a:pos x="131" y="97"/>
                      </a:cxn>
                      <a:cxn ang="0">
                        <a:pos x="136" y="109"/>
                      </a:cxn>
                      <a:cxn ang="0">
                        <a:pos x="130" y="122"/>
                      </a:cxn>
                      <a:cxn ang="0">
                        <a:pos x="110" y="121"/>
                      </a:cxn>
                      <a:cxn ang="0">
                        <a:pos x="103" y="126"/>
                      </a:cxn>
                      <a:cxn ang="0">
                        <a:pos x="90" y="132"/>
                      </a:cxn>
                      <a:cxn ang="0">
                        <a:pos x="77" y="157"/>
                      </a:cxn>
                      <a:cxn ang="0">
                        <a:pos x="68" y="143"/>
                      </a:cxn>
                      <a:cxn ang="0">
                        <a:pos x="51" y="135"/>
                      </a:cxn>
                      <a:cxn ang="0">
                        <a:pos x="27" y="142"/>
                      </a:cxn>
                      <a:cxn ang="0">
                        <a:pos x="19" y="129"/>
                      </a:cxn>
                      <a:cxn ang="0">
                        <a:pos x="21" y="113"/>
                      </a:cxn>
                      <a:cxn ang="0">
                        <a:pos x="8" y="110"/>
                      </a:cxn>
                      <a:cxn ang="0">
                        <a:pos x="3" y="97"/>
                      </a:cxn>
                      <a:cxn ang="0">
                        <a:pos x="0" y="85"/>
                      </a:cxn>
                    </a:cxnLst>
                    <a:rect l="0" t="0" r="r" b="b"/>
                    <a:pathLst>
                      <a:path w="143" h="158">
                        <a:moveTo>
                          <a:pt x="30" y="72"/>
                        </a:moveTo>
                        <a:lnTo>
                          <a:pt x="5" y="67"/>
                        </a:lnTo>
                        <a:lnTo>
                          <a:pt x="42" y="66"/>
                        </a:lnTo>
                        <a:lnTo>
                          <a:pt x="5" y="61"/>
                        </a:lnTo>
                        <a:lnTo>
                          <a:pt x="35" y="60"/>
                        </a:lnTo>
                        <a:lnTo>
                          <a:pt x="6" y="48"/>
                        </a:lnTo>
                        <a:lnTo>
                          <a:pt x="43" y="56"/>
                        </a:lnTo>
                        <a:lnTo>
                          <a:pt x="10" y="40"/>
                        </a:lnTo>
                        <a:lnTo>
                          <a:pt x="46" y="51"/>
                        </a:lnTo>
                        <a:lnTo>
                          <a:pt x="10" y="33"/>
                        </a:lnTo>
                        <a:lnTo>
                          <a:pt x="47" y="50"/>
                        </a:lnTo>
                        <a:lnTo>
                          <a:pt x="13" y="18"/>
                        </a:lnTo>
                        <a:lnTo>
                          <a:pt x="51" y="47"/>
                        </a:lnTo>
                        <a:lnTo>
                          <a:pt x="27" y="12"/>
                        </a:lnTo>
                        <a:lnTo>
                          <a:pt x="54" y="43"/>
                        </a:lnTo>
                        <a:lnTo>
                          <a:pt x="35" y="5"/>
                        </a:lnTo>
                        <a:lnTo>
                          <a:pt x="57" y="39"/>
                        </a:lnTo>
                        <a:lnTo>
                          <a:pt x="47" y="3"/>
                        </a:lnTo>
                        <a:lnTo>
                          <a:pt x="62" y="44"/>
                        </a:lnTo>
                        <a:lnTo>
                          <a:pt x="67" y="46"/>
                        </a:lnTo>
                        <a:lnTo>
                          <a:pt x="70" y="0"/>
                        </a:lnTo>
                        <a:lnTo>
                          <a:pt x="71" y="38"/>
                        </a:lnTo>
                        <a:lnTo>
                          <a:pt x="74" y="4"/>
                        </a:lnTo>
                        <a:lnTo>
                          <a:pt x="74" y="41"/>
                        </a:lnTo>
                        <a:lnTo>
                          <a:pt x="88" y="4"/>
                        </a:lnTo>
                        <a:lnTo>
                          <a:pt x="78" y="45"/>
                        </a:lnTo>
                        <a:lnTo>
                          <a:pt x="95" y="8"/>
                        </a:lnTo>
                        <a:lnTo>
                          <a:pt x="82" y="50"/>
                        </a:lnTo>
                        <a:lnTo>
                          <a:pt x="107" y="3"/>
                        </a:lnTo>
                        <a:lnTo>
                          <a:pt x="88" y="46"/>
                        </a:lnTo>
                        <a:lnTo>
                          <a:pt x="118" y="11"/>
                        </a:lnTo>
                        <a:lnTo>
                          <a:pt x="86" y="49"/>
                        </a:lnTo>
                        <a:lnTo>
                          <a:pt x="115" y="27"/>
                        </a:lnTo>
                        <a:lnTo>
                          <a:pt x="89" y="54"/>
                        </a:lnTo>
                        <a:lnTo>
                          <a:pt x="126" y="44"/>
                        </a:lnTo>
                        <a:lnTo>
                          <a:pt x="97" y="59"/>
                        </a:lnTo>
                        <a:lnTo>
                          <a:pt x="114" y="62"/>
                        </a:lnTo>
                        <a:lnTo>
                          <a:pt x="142" y="60"/>
                        </a:lnTo>
                        <a:lnTo>
                          <a:pt x="101" y="67"/>
                        </a:lnTo>
                        <a:lnTo>
                          <a:pt x="135" y="69"/>
                        </a:lnTo>
                        <a:lnTo>
                          <a:pt x="98" y="70"/>
                        </a:lnTo>
                        <a:lnTo>
                          <a:pt x="135" y="76"/>
                        </a:lnTo>
                        <a:lnTo>
                          <a:pt x="100" y="76"/>
                        </a:lnTo>
                        <a:lnTo>
                          <a:pt x="135" y="89"/>
                        </a:lnTo>
                        <a:lnTo>
                          <a:pt x="101" y="83"/>
                        </a:lnTo>
                        <a:lnTo>
                          <a:pt x="131" y="97"/>
                        </a:lnTo>
                        <a:lnTo>
                          <a:pt x="99" y="87"/>
                        </a:lnTo>
                        <a:lnTo>
                          <a:pt x="136" y="109"/>
                        </a:lnTo>
                        <a:lnTo>
                          <a:pt x="99" y="92"/>
                        </a:lnTo>
                        <a:lnTo>
                          <a:pt x="130" y="122"/>
                        </a:lnTo>
                        <a:lnTo>
                          <a:pt x="92" y="91"/>
                        </a:lnTo>
                        <a:lnTo>
                          <a:pt x="110" y="121"/>
                        </a:lnTo>
                        <a:lnTo>
                          <a:pt x="84" y="90"/>
                        </a:lnTo>
                        <a:lnTo>
                          <a:pt x="103" y="126"/>
                        </a:lnTo>
                        <a:lnTo>
                          <a:pt x="80" y="95"/>
                        </a:lnTo>
                        <a:lnTo>
                          <a:pt x="90" y="132"/>
                        </a:lnTo>
                        <a:lnTo>
                          <a:pt x="76" y="92"/>
                        </a:lnTo>
                        <a:lnTo>
                          <a:pt x="77" y="157"/>
                        </a:lnTo>
                        <a:lnTo>
                          <a:pt x="71" y="100"/>
                        </a:lnTo>
                        <a:lnTo>
                          <a:pt x="68" y="143"/>
                        </a:lnTo>
                        <a:lnTo>
                          <a:pt x="68" y="88"/>
                        </a:lnTo>
                        <a:lnTo>
                          <a:pt x="51" y="135"/>
                        </a:lnTo>
                        <a:lnTo>
                          <a:pt x="63" y="85"/>
                        </a:lnTo>
                        <a:lnTo>
                          <a:pt x="27" y="142"/>
                        </a:lnTo>
                        <a:lnTo>
                          <a:pt x="57" y="91"/>
                        </a:lnTo>
                        <a:lnTo>
                          <a:pt x="19" y="129"/>
                        </a:lnTo>
                        <a:lnTo>
                          <a:pt x="52" y="92"/>
                        </a:lnTo>
                        <a:lnTo>
                          <a:pt x="21" y="113"/>
                        </a:lnTo>
                        <a:lnTo>
                          <a:pt x="51" y="87"/>
                        </a:lnTo>
                        <a:lnTo>
                          <a:pt x="8" y="110"/>
                        </a:lnTo>
                        <a:lnTo>
                          <a:pt x="48" y="81"/>
                        </a:lnTo>
                        <a:lnTo>
                          <a:pt x="3" y="97"/>
                        </a:lnTo>
                        <a:lnTo>
                          <a:pt x="47" y="77"/>
                        </a:lnTo>
                        <a:lnTo>
                          <a:pt x="0" y="85"/>
                        </a:lnTo>
                        <a:lnTo>
                          <a:pt x="30" y="72"/>
                        </a:lnTo>
                      </a:path>
                    </a:pathLst>
                  </a:custGeom>
                  <a:solidFill>
                    <a:srgbClr val="FFC080"/>
                  </a:solidFill>
                  <a:ln w="9525" cap="rnd">
                    <a:noFill/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tr-TR"/>
                  </a:p>
                </p:txBody>
              </p:sp>
              <p:grpSp>
                <p:nvGrpSpPr>
                  <p:cNvPr id="30" name="Group 59"/>
                  <p:cNvGrpSpPr>
                    <a:grpSpLocks/>
                  </p:cNvGrpSpPr>
                  <p:nvPr/>
                </p:nvGrpSpPr>
                <p:grpSpPr bwMode="auto">
                  <a:xfrm>
                    <a:off x="3899" y="1590"/>
                    <a:ext cx="197" cy="216"/>
                    <a:chOff x="3899" y="1590"/>
                    <a:chExt cx="197" cy="216"/>
                  </a:xfrm>
                </p:grpSpPr>
                <p:grpSp>
                  <p:nvGrpSpPr>
                    <p:cNvPr id="35" name="Group 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08" y="1701"/>
                      <a:ext cx="185" cy="102"/>
                      <a:chOff x="3908" y="1701"/>
                      <a:chExt cx="185" cy="102"/>
                    </a:xfrm>
                  </p:grpSpPr>
                  <p:sp>
                    <p:nvSpPr>
                      <p:cNvPr id="51" name="Freeform 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77" y="1704"/>
                        <a:ext cx="18" cy="9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7" y="0"/>
                          </a:cxn>
                          <a:cxn ang="0">
                            <a:pos x="0" y="92"/>
                          </a:cxn>
                          <a:cxn ang="0">
                            <a:pos x="9" y="50"/>
                          </a:cxn>
                          <a:cxn ang="0">
                            <a:pos x="9" y="98"/>
                          </a:cxn>
                          <a:cxn ang="0">
                            <a:pos x="17" y="0"/>
                          </a:cxn>
                        </a:cxnLst>
                        <a:rect l="0" t="0" r="r" b="b"/>
                        <a:pathLst>
                          <a:path w="18" h="99">
                            <a:moveTo>
                              <a:pt x="17" y="0"/>
                            </a:moveTo>
                            <a:lnTo>
                              <a:pt x="0" y="92"/>
                            </a:lnTo>
                            <a:lnTo>
                              <a:pt x="9" y="50"/>
                            </a:lnTo>
                            <a:lnTo>
                              <a:pt x="9" y="98"/>
                            </a:lnTo>
                            <a:lnTo>
                              <a:pt x="17" y="0"/>
                            </a:lnTo>
                          </a:path>
                        </a:pathLst>
                      </a:custGeom>
                      <a:solidFill>
                        <a:srgbClr val="A0000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52" name="Freeform 6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00" y="1703"/>
                        <a:ext cx="42" cy="9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41" y="85"/>
                          </a:cxn>
                          <a:cxn ang="0">
                            <a:pos x="20" y="47"/>
                          </a:cxn>
                          <a:cxn ang="0">
                            <a:pos x="33" y="94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42" h="95">
                            <a:moveTo>
                              <a:pt x="0" y="0"/>
                            </a:moveTo>
                            <a:lnTo>
                              <a:pt x="41" y="85"/>
                            </a:lnTo>
                            <a:lnTo>
                              <a:pt x="20" y="47"/>
                            </a:lnTo>
                            <a:lnTo>
                              <a:pt x="33" y="94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A0000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53" name="Freeform 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02" y="1701"/>
                        <a:ext cx="91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85" y="19"/>
                          </a:cxn>
                          <a:cxn ang="0">
                            <a:pos x="46" y="7"/>
                          </a:cxn>
                          <a:cxn ang="0">
                            <a:pos x="90" y="7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91" h="20">
                            <a:moveTo>
                              <a:pt x="0" y="0"/>
                            </a:moveTo>
                            <a:lnTo>
                              <a:pt x="85" y="19"/>
                            </a:lnTo>
                            <a:lnTo>
                              <a:pt x="46" y="7"/>
                            </a:lnTo>
                            <a:lnTo>
                              <a:pt x="90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A0000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  <p:sp>
                    <p:nvSpPr>
                      <p:cNvPr id="54" name="Freeform 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908" y="1703"/>
                        <a:ext cx="86" cy="4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5" y="0"/>
                          </a:cxn>
                          <a:cxn ang="0">
                            <a:pos x="8" y="45"/>
                          </a:cxn>
                          <a:cxn ang="0">
                            <a:pos x="41" y="22"/>
                          </a:cxn>
                          <a:cxn ang="0">
                            <a:pos x="0" y="34"/>
                          </a:cxn>
                          <a:cxn ang="0">
                            <a:pos x="85" y="0"/>
                          </a:cxn>
                        </a:cxnLst>
                        <a:rect l="0" t="0" r="r" b="b"/>
                        <a:pathLst>
                          <a:path w="86" h="46">
                            <a:moveTo>
                              <a:pt x="85" y="0"/>
                            </a:moveTo>
                            <a:lnTo>
                              <a:pt x="8" y="45"/>
                            </a:lnTo>
                            <a:lnTo>
                              <a:pt x="41" y="22"/>
                            </a:lnTo>
                            <a:lnTo>
                              <a:pt x="0" y="34"/>
                            </a:lnTo>
                            <a:lnTo>
                              <a:pt x="85" y="0"/>
                            </a:lnTo>
                          </a:path>
                        </a:pathLst>
                      </a:custGeom>
                      <a:solidFill>
                        <a:srgbClr val="A00000"/>
                      </a:solidFill>
                      <a:ln w="9525" cap="rnd">
                        <a:noFill/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endParaRPr lang="tr-TR"/>
                      </a:p>
                    </p:txBody>
                  </p:sp>
                </p:grpSp>
                <p:grpSp>
                  <p:nvGrpSpPr>
                    <p:cNvPr id="36" name="Group 6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99" y="1590"/>
                      <a:ext cx="197" cy="216"/>
                      <a:chOff x="3899" y="1590"/>
                      <a:chExt cx="197" cy="216"/>
                    </a:xfrm>
                  </p:grpSpPr>
                  <p:grpSp>
                    <p:nvGrpSpPr>
                      <p:cNvPr id="37" name="Group 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4002" y="1612"/>
                        <a:ext cx="80" cy="156"/>
                        <a:chOff x="4002" y="1612"/>
                        <a:chExt cx="80" cy="156"/>
                      </a:xfrm>
                    </p:grpSpPr>
                    <p:sp>
                      <p:nvSpPr>
                        <p:cNvPr id="49" name="Freeform 6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02" y="1612"/>
                          <a:ext cx="63" cy="7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78"/>
                            </a:cxn>
                            <a:cxn ang="0">
                              <a:pos x="62" y="21"/>
                            </a:cxn>
                            <a:cxn ang="0">
                              <a:pos x="26" y="48"/>
                            </a:cxn>
                            <a:cxn ang="0">
                              <a:pos x="59" y="1"/>
                            </a:cxn>
                            <a:cxn ang="0">
                              <a:pos x="22" y="42"/>
                            </a:cxn>
                            <a:cxn ang="0">
                              <a:pos x="36" y="0"/>
                            </a:cxn>
                            <a:cxn ang="0">
                              <a:pos x="0" y="78"/>
                            </a:cxn>
                          </a:cxnLst>
                          <a:rect l="0" t="0" r="r" b="b"/>
                          <a:pathLst>
                            <a:path w="63" h="79">
                              <a:moveTo>
                                <a:pt x="0" y="78"/>
                              </a:moveTo>
                              <a:lnTo>
                                <a:pt x="62" y="21"/>
                              </a:lnTo>
                              <a:lnTo>
                                <a:pt x="26" y="48"/>
                              </a:lnTo>
                              <a:lnTo>
                                <a:pt x="59" y="1"/>
                              </a:lnTo>
                              <a:lnTo>
                                <a:pt x="22" y="42"/>
                              </a:lnTo>
                              <a:lnTo>
                                <a:pt x="36" y="0"/>
                              </a:lnTo>
                              <a:lnTo>
                                <a:pt x="0" y="78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50" name="Freeform 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05" y="1705"/>
                          <a:ext cx="77" cy="6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73" y="34"/>
                            </a:cxn>
                            <a:cxn ang="0">
                              <a:pos x="32" y="18"/>
                            </a:cxn>
                            <a:cxn ang="0">
                              <a:pos x="76" y="54"/>
                            </a:cxn>
                            <a:cxn ang="0">
                              <a:pos x="28" y="27"/>
                            </a:cxn>
                            <a:cxn ang="0">
                              <a:pos x="54" y="62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77" h="63">
                              <a:moveTo>
                                <a:pt x="0" y="0"/>
                              </a:moveTo>
                              <a:lnTo>
                                <a:pt x="73" y="34"/>
                              </a:lnTo>
                              <a:lnTo>
                                <a:pt x="32" y="18"/>
                              </a:lnTo>
                              <a:lnTo>
                                <a:pt x="76" y="54"/>
                              </a:lnTo>
                              <a:lnTo>
                                <a:pt x="28" y="27"/>
                              </a:lnTo>
                              <a:lnTo>
                                <a:pt x="54" y="62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</p:grpSp>
                  <p:grpSp>
                    <p:nvGrpSpPr>
                      <p:cNvPr id="38" name="Group 6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99" y="1590"/>
                        <a:ext cx="197" cy="216"/>
                        <a:chOff x="3899" y="1590"/>
                        <a:chExt cx="197" cy="216"/>
                      </a:xfrm>
                    </p:grpSpPr>
                    <p:sp>
                      <p:nvSpPr>
                        <p:cNvPr id="39" name="Freeform 7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54" y="1598"/>
                          <a:ext cx="40" cy="9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9" y="94"/>
                            </a:cxn>
                            <a:cxn ang="0">
                              <a:pos x="0" y="8"/>
                            </a:cxn>
                            <a:cxn ang="0">
                              <a:pos x="19" y="47"/>
                            </a:cxn>
                            <a:cxn ang="0">
                              <a:pos x="8" y="0"/>
                            </a:cxn>
                            <a:cxn ang="0">
                              <a:pos x="39" y="94"/>
                            </a:cxn>
                          </a:cxnLst>
                          <a:rect l="0" t="0" r="r" b="b"/>
                          <a:pathLst>
                            <a:path w="40" h="95">
                              <a:moveTo>
                                <a:pt x="39" y="94"/>
                              </a:moveTo>
                              <a:lnTo>
                                <a:pt x="0" y="8"/>
                              </a:lnTo>
                              <a:lnTo>
                                <a:pt x="19" y="47"/>
                              </a:lnTo>
                              <a:lnTo>
                                <a:pt x="8" y="0"/>
                              </a:lnTo>
                              <a:lnTo>
                                <a:pt x="39" y="94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40" name="Freeform 7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00" y="1590"/>
                          <a:ext cx="19" cy="10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100"/>
                            </a:cxn>
                            <a:cxn ang="0">
                              <a:pos x="18" y="5"/>
                            </a:cxn>
                            <a:cxn ang="0">
                              <a:pos x="7" y="47"/>
                            </a:cxn>
                            <a:cxn ang="0">
                              <a:pos x="7" y="0"/>
                            </a:cxn>
                            <a:cxn ang="0">
                              <a:pos x="0" y="100"/>
                            </a:cxn>
                          </a:cxnLst>
                          <a:rect l="0" t="0" r="r" b="b"/>
                          <a:pathLst>
                            <a:path w="19" h="101">
                              <a:moveTo>
                                <a:pt x="0" y="100"/>
                              </a:moveTo>
                              <a:lnTo>
                                <a:pt x="18" y="5"/>
                              </a:lnTo>
                              <a:lnTo>
                                <a:pt x="7" y="47"/>
                              </a:lnTo>
                              <a:lnTo>
                                <a:pt x="7" y="0"/>
                              </a:lnTo>
                              <a:lnTo>
                                <a:pt x="0" y="100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41" name="Freeform 7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02" y="1647"/>
                          <a:ext cx="85" cy="4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44"/>
                            </a:cxn>
                            <a:cxn ang="0">
                              <a:pos x="76" y="0"/>
                            </a:cxn>
                            <a:cxn ang="0">
                              <a:pos x="43" y="22"/>
                            </a:cxn>
                            <a:cxn ang="0">
                              <a:pos x="84" y="8"/>
                            </a:cxn>
                            <a:cxn ang="0">
                              <a:pos x="0" y="44"/>
                            </a:cxn>
                          </a:cxnLst>
                          <a:rect l="0" t="0" r="r" b="b"/>
                          <a:pathLst>
                            <a:path w="85" h="45">
                              <a:moveTo>
                                <a:pt x="0" y="44"/>
                              </a:moveTo>
                              <a:lnTo>
                                <a:pt x="76" y="0"/>
                              </a:lnTo>
                              <a:lnTo>
                                <a:pt x="43" y="22"/>
                              </a:lnTo>
                              <a:lnTo>
                                <a:pt x="84" y="8"/>
                              </a:lnTo>
                              <a:lnTo>
                                <a:pt x="0" y="44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42" name="Freeform 7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04" y="1673"/>
                          <a:ext cx="90" cy="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9" y="19"/>
                            </a:cxn>
                            <a:cxn ang="0">
                              <a:pos x="4" y="0"/>
                            </a:cxn>
                            <a:cxn ang="0">
                              <a:pos x="42" y="10"/>
                            </a:cxn>
                            <a:cxn ang="0">
                              <a:pos x="0" y="10"/>
                            </a:cxn>
                            <a:cxn ang="0">
                              <a:pos x="89" y="19"/>
                            </a:cxn>
                          </a:cxnLst>
                          <a:rect l="0" t="0" r="r" b="b"/>
                          <a:pathLst>
                            <a:path w="90" h="20">
                              <a:moveTo>
                                <a:pt x="89" y="19"/>
                              </a:moveTo>
                              <a:lnTo>
                                <a:pt x="4" y="0"/>
                              </a:lnTo>
                              <a:lnTo>
                                <a:pt x="42" y="10"/>
                              </a:lnTo>
                              <a:lnTo>
                                <a:pt x="0" y="10"/>
                              </a:lnTo>
                              <a:lnTo>
                                <a:pt x="89" y="19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43" name="Freeform 7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17" y="1629"/>
                          <a:ext cx="77" cy="6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76" y="62"/>
                            </a:cxn>
                            <a:cxn ang="0">
                              <a:pos x="2" y="27"/>
                            </a:cxn>
                            <a:cxn ang="0">
                              <a:pos x="43" y="43"/>
                            </a:cxn>
                            <a:cxn ang="0">
                              <a:pos x="0" y="8"/>
                            </a:cxn>
                            <a:cxn ang="0">
                              <a:pos x="46" y="35"/>
                            </a:cxn>
                            <a:cxn ang="0">
                              <a:pos x="20" y="0"/>
                            </a:cxn>
                            <a:cxn ang="0">
                              <a:pos x="76" y="62"/>
                            </a:cxn>
                          </a:cxnLst>
                          <a:rect l="0" t="0" r="r" b="b"/>
                          <a:pathLst>
                            <a:path w="77" h="63">
                              <a:moveTo>
                                <a:pt x="76" y="62"/>
                              </a:moveTo>
                              <a:lnTo>
                                <a:pt x="2" y="27"/>
                              </a:lnTo>
                              <a:lnTo>
                                <a:pt x="43" y="43"/>
                              </a:lnTo>
                              <a:lnTo>
                                <a:pt x="0" y="8"/>
                              </a:lnTo>
                              <a:lnTo>
                                <a:pt x="46" y="35"/>
                              </a:lnTo>
                              <a:lnTo>
                                <a:pt x="20" y="0"/>
                              </a:lnTo>
                              <a:lnTo>
                                <a:pt x="76" y="62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44" name="Freeform 7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77" y="1590"/>
                          <a:ext cx="19" cy="10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8" y="100"/>
                            </a:cxn>
                            <a:cxn ang="0">
                              <a:pos x="0" y="20"/>
                            </a:cxn>
                            <a:cxn ang="0">
                              <a:pos x="10" y="57"/>
                            </a:cxn>
                            <a:cxn ang="0">
                              <a:pos x="10" y="0"/>
                            </a:cxn>
                            <a:cxn ang="0">
                              <a:pos x="16" y="53"/>
                            </a:cxn>
                            <a:cxn ang="0">
                              <a:pos x="17" y="14"/>
                            </a:cxn>
                            <a:cxn ang="0">
                              <a:pos x="18" y="100"/>
                            </a:cxn>
                          </a:cxnLst>
                          <a:rect l="0" t="0" r="r" b="b"/>
                          <a:pathLst>
                            <a:path w="19" h="101">
                              <a:moveTo>
                                <a:pt x="18" y="100"/>
                              </a:moveTo>
                              <a:lnTo>
                                <a:pt x="0" y="20"/>
                              </a:lnTo>
                              <a:lnTo>
                                <a:pt x="10" y="57"/>
                              </a:lnTo>
                              <a:lnTo>
                                <a:pt x="10" y="0"/>
                              </a:lnTo>
                              <a:lnTo>
                                <a:pt x="16" y="53"/>
                              </a:lnTo>
                              <a:lnTo>
                                <a:pt x="17" y="14"/>
                              </a:lnTo>
                              <a:lnTo>
                                <a:pt x="18" y="100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45" name="Freeform 7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31" y="1707"/>
                          <a:ext cx="65" cy="7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64" y="0"/>
                            </a:cxn>
                            <a:cxn ang="0">
                              <a:pos x="0" y="56"/>
                            </a:cxn>
                            <a:cxn ang="0">
                              <a:pos x="36" y="27"/>
                            </a:cxn>
                            <a:cxn ang="0">
                              <a:pos x="2" y="77"/>
                            </a:cxn>
                            <a:cxn ang="0">
                              <a:pos x="41" y="34"/>
                            </a:cxn>
                            <a:cxn ang="0">
                              <a:pos x="25" y="76"/>
                            </a:cxn>
                            <a:cxn ang="0">
                              <a:pos x="64" y="0"/>
                            </a:cxn>
                          </a:cxnLst>
                          <a:rect l="0" t="0" r="r" b="b"/>
                          <a:pathLst>
                            <a:path w="65" h="78">
                              <a:moveTo>
                                <a:pt x="64" y="0"/>
                              </a:moveTo>
                              <a:lnTo>
                                <a:pt x="0" y="56"/>
                              </a:lnTo>
                              <a:lnTo>
                                <a:pt x="36" y="27"/>
                              </a:lnTo>
                              <a:lnTo>
                                <a:pt x="2" y="77"/>
                              </a:lnTo>
                              <a:lnTo>
                                <a:pt x="41" y="34"/>
                              </a:lnTo>
                              <a:lnTo>
                                <a:pt x="25" y="76"/>
                              </a:lnTo>
                              <a:lnTo>
                                <a:pt x="64" y="0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46" name="Freeform 7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998" y="1707"/>
                          <a:ext cx="21" cy="9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" y="81"/>
                            </a:cxn>
                            <a:cxn ang="0">
                              <a:pos x="2" y="43"/>
                            </a:cxn>
                            <a:cxn ang="0">
                              <a:pos x="16" y="98"/>
                            </a:cxn>
                            <a:cxn ang="0">
                              <a:pos x="8" y="44"/>
                            </a:cxn>
                            <a:cxn ang="0">
                              <a:pos x="20" y="80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1" h="99">
                              <a:moveTo>
                                <a:pt x="0" y="0"/>
                              </a:moveTo>
                              <a:lnTo>
                                <a:pt x="1" y="81"/>
                              </a:lnTo>
                              <a:lnTo>
                                <a:pt x="2" y="43"/>
                              </a:lnTo>
                              <a:lnTo>
                                <a:pt x="16" y="98"/>
                              </a:lnTo>
                              <a:lnTo>
                                <a:pt x="8" y="44"/>
                              </a:lnTo>
                              <a:lnTo>
                                <a:pt x="20" y="80"/>
                              </a:lnTo>
                              <a:lnTo>
                                <a:pt x="0" y="0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47" name="Freeform 7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99" y="1698"/>
                          <a:ext cx="92" cy="2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1" y="0"/>
                            </a:cxn>
                            <a:cxn ang="0">
                              <a:pos x="18" y="21"/>
                            </a:cxn>
                            <a:cxn ang="0">
                              <a:pos x="52" y="8"/>
                            </a:cxn>
                            <a:cxn ang="0">
                              <a:pos x="0" y="10"/>
                            </a:cxn>
                            <a:cxn ang="0">
                              <a:pos x="50" y="2"/>
                            </a:cxn>
                            <a:cxn ang="0">
                              <a:pos x="14" y="1"/>
                            </a:cxn>
                            <a:cxn ang="0">
                              <a:pos x="91" y="0"/>
                            </a:cxn>
                          </a:cxnLst>
                          <a:rect l="0" t="0" r="r" b="b"/>
                          <a:pathLst>
                            <a:path w="92" h="22">
                              <a:moveTo>
                                <a:pt x="91" y="0"/>
                              </a:moveTo>
                              <a:lnTo>
                                <a:pt x="18" y="21"/>
                              </a:lnTo>
                              <a:lnTo>
                                <a:pt x="52" y="8"/>
                              </a:lnTo>
                              <a:lnTo>
                                <a:pt x="0" y="10"/>
                              </a:lnTo>
                              <a:lnTo>
                                <a:pt x="50" y="2"/>
                              </a:lnTo>
                              <a:lnTo>
                                <a:pt x="14" y="1"/>
                              </a:lnTo>
                              <a:lnTo>
                                <a:pt x="91" y="0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  <p:sp>
                      <p:nvSpPr>
                        <p:cNvPr id="48" name="Freeform 7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4004" y="1675"/>
                          <a:ext cx="92" cy="2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1"/>
                            </a:cxn>
                            <a:cxn ang="0">
                              <a:pos x="75" y="18"/>
                            </a:cxn>
                            <a:cxn ang="0">
                              <a:pos x="39" y="17"/>
                            </a:cxn>
                            <a:cxn ang="0">
                              <a:pos x="91" y="2"/>
                            </a:cxn>
                            <a:cxn ang="0">
                              <a:pos x="42" y="11"/>
                            </a:cxn>
                            <a:cxn ang="0">
                              <a:pos x="75" y="0"/>
                            </a:cxn>
                            <a:cxn ang="0">
                              <a:pos x="0" y="21"/>
                            </a:cxn>
                          </a:cxnLst>
                          <a:rect l="0" t="0" r="r" b="b"/>
                          <a:pathLst>
                            <a:path w="92" h="22">
                              <a:moveTo>
                                <a:pt x="0" y="21"/>
                              </a:moveTo>
                              <a:lnTo>
                                <a:pt x="75" y="18"/>
                              </a:lnTo>
                              <a:lnTo>
                                <a:pt x="39" y="17"/>
                              </a:lnTo>
                              <a:lnTo>
                                <a:pt x="91" y="2"/>
                              </a:lnTo>
                              <a:lnTo>
                                <a:pt x="42" y="11"/>
                              </a:lnTo>
                              <a:lnTo>
                                <a:pt x="75" y="0"/>
                              </a:lnTo>
                              <a:lnTo>
                                <a:pt x="0" y="21"/>
                              </a:lnTo>
                            </a:path>
                          </a:pathLst>
                        </a:custGeom>
                        <a:solidFill>
                          <a:srgbClr val="A00000"/>
                        </a:solidFill>
                        <a:ln w="9525" cap="rnd">
                          <a:noFill/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tr-TR"/>
                        </a:p>
                      </p:txBody>
                    </p:sp>
                  </p:grpSp>
                </p:grpSp>
              </p:grpSp>
              <p:grpSp>
                <p:nvGrpSpPr>
                  <p:cNvPr id="31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924" y="1607"/>
                    <a:ext cx="150" cy="176"/>
                    <a:chOff x="3924" y="1607"/>
                    <a:chExt cx="150" cy="176"/>
                  </a:xfrm>
                </p:grpSpPr>
                <p:sp>
                  <p:nvSpPr>
                    <p:cNvPr id="32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3949" y="1637"/>
                      <a:ext cx="109" cy="11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67"/>
                        </a:cxn>
                        <a:cxn ang="0">
                          <a:pos x="45" y="63"/>
                        </a:cxn>
                        <a:cxn ang="0">
                          <a:pos x="9" y="84"/>
                        </a:cxn>
                        <a:cxn ang="0">
                          <a:pos x="45" y="67"/>
                        </a:cxn>
                        <a:cxn ang="0">
                          <a:pos x="18" y="106"/>
                        </a:cxn>
                        <a:cxn ang="0">
                          <a:pos x="46" y="69"/>
                        </a:cxn>
                        <a:cxn ang="0">
                          <a:pos x="39" y="113"/>
                        </a:cxn>
                        <a:cxn ang="0">
                          <a:pos x="48" y="71"/>
                        </a:cxn>
                        <a:cxn ang="0">
                          <a:pos x="55" y="116"/>
                        </a:cxn>
                        <a:cxn ang="0">
                          <a:pos x="51" y="66"/>
                        </a:cxn>
                        <a:cxn ang="0">
                          <a:pos x="69" y="108"/>
                        </a:cxn>
                        <a:cxn ang="0">
                          <a:pos x="54" y="70"/>
                        </a:cxn>
                        <a:cxn ang="0">
                          <a:pos x="93" y="95"/>
                        </a:cxn>
                        <a:cxn ang="0">
                          <a:pos x="55" y="65"/>
                        </a:cxn>
                        <a:cxn ang="0">
                          <a:pos x="94" y="71"/>
                        </a:cxn>
                        <a:cxn ang="0">
                          <a:pos x="55" y="61"/>
                        </a:cxn>
                        <a:cxn ang="0">
                          <a:pos x="108" y="51"/>
                        </a:cxn>
                        <a:cxn ang="0">
                          <a:pos x="54" y="58"/>
                        </a:cxn>
                        <a:cxn ang="0">
                          <a:pos x="92" y="34"/>
                        </a:cxn>
                        <a:cxn ang="0">
                          <a:pos x="53" y="57"/>
                        </a:cxn>
                        <a:cxn ang="0">
                          <a:pos x="84" y="13"/>
                        </a:cxn>
                        <a:cxn ang="0">
                          <a:pos x="52" y="51"/>
                        </a:cxn>
                        <a:cxn ang="0">
                          <a:pos x="57" y="4"/>
                        </a:cxn>
                        <a:cxn ang="0">
                          <a:pos x="48" y="53"/>
                        </a:cxn>
                        <a:cxn ang="0">
                          <a:pos x="41" y="0"/>
                        </a:cxn>
                        <a:cxn ang="0">
                          <a:pos x="46" y="53"/>
                        </a:cxn>
                        <a:cxn ang="0">
                          <a:pos x="28" y="13"/>
                        </a:cxn>
                        <a:cxn ang="0">
                          <a:pos x="44" y="52"/>
                        </a:cxn>
                        <a:cxn ang="0">
                          <a:pos x="11" y="29"/>
                        </a:cxn>
                        <a:cxn ang="0">
                          <a:pos x="45" y="56"/>
                        </a:cxn>
                        <a:cxn ang="0">
                          <a:pos x="2" y="49"/>
                        </a:cxn>
                        <a:cxn ang="0">
                          <a:pos x="42" y="58"/>
                        </a:cxn>
                        <a:cxn ang="0">
                          <a:pos x="0" y="67"/>
                        </a:cxn>
                      </a:cxnLst>
                      <a:rect l="0" t="0" r="r" b="b"/>
                      <a:pathLst>
                        <a:path w="109" h="117">
                          <a:moveTo>
                            <a:pt x="0" y="67"/>
                          </a:moveTo>
                          <a:lnTo>
                            <a:pt x="45" y="63"/>
                          </a:lnTo>
                          <a:lnTo>
                            <a:pt x="9" y="84"/>
                          </a:lnTo>
                          <a:lnTo>
                            <a:pt x="45" y="67"/>
                          </a:lnTo>
                          <a:lnTo>
                            <a:pt x="18" y="106"/>
                          </a:lnTo>
                          <a:lnTo>
                            <a:pt x="46" y="69"/>
                          </a:lnTo>
                          <a:lnTo>
                            <a:pt x="39" y="113"/>
                          </a:lnTo>
                          <a:lnTo>
                            <a:pt x="48" y="71"/>
                          </a:lnTo>
                          <a:lnTo>
                            <a:pt x="55" y="116"/>
                          </a:lnTo>
                          <a:lnTo>
                            <a:pt x="51" y="66"/>
                          </a:lnTo>
                          <a:lnTo>
                            <a:pt x="69" y="108"/>
                          </a:lnTo>
                          <a:lnTo>
                            <a:pt x="54" y="70"/>
                          </a:lnTo>
                          <a:lnTo>
                            <a:pt x="93" y="95"/>
                          </a:lnTo>
                          <a:lnTo>
                            <a:pt x="55" y="65"/>
                          </a:lnTo>
                          <a:lnTo>
                            <a:pt x="94" y="71"/>
                          </a:lnTo>
                          <a:lnTo>
                            <a:pt x="55" y="61"/>
                          </a:lnTo>
                          <a:lnTo>
                            <a:pt x="108" y="51"/>
                          </a:lnTo>
                          <a:lnTo>
                            <a:pt x="54" y="58"/>
                          </a:lnTo>
                          <a:lnTo>
                            <a:pt x="92" y="34"/>
                          </a:lnTo>
                          <a:lnTo>
                            <a:pt x="53" y="57"/>
                          </a:lnTo>
                          <a:lnTo>
                            <a:pt x="84" y="13"/>
                          </a:lnTo>
                          <a:lnTo>
                            <a:pt x="52" y="51"/>
                          </a:lnTo>
                          <a:lnTo>
                            <a:pt x="57" y="4"/>
                          </a:lnTo>
                          <a:lnTo>
                            <a:pt x="48" y="53"/>
                          </a:lnTo>
                          <a:lnTo>
                            <a:pt x="41" y="0"/>
                          </a:lnTo>
                          <a:lnTo>
                            <a:pt x="46" y="53"/>
                          </a:lnTo>
                          <a:lnTo>
                            <a:pt x="28" y="13"/>
                          </a:lnTo>
                          <a:lnTo>
                            <a:pt x="44" y="52"/>
                          </a:lnTo>
                          <a:lnTo>
                            <a:pt x="11" y="29"/>
                          </a:lnTo>
                          <a:lnTo>
                            <a:pt x="45" y="56"/>
                          </a:lnTo>
                          <a:lnTo>
                            <a:pt x="2" y="49"/>
                          </a:lnTo>
                          <a:lnTo>
                            <a:pt x="42" y="58"/>
                          </a:lnTo>
                          <a:lnTo>
                            <a:pt x="0" y="67"/>
                          </a:lnTo>
                        </a:path>
                      </a:pathLst>
                    </a:custGeom>
                    <a:solidFill>
                      <a:srgbClr val="FF0000"/>
                    </a:solidFill>
                    <a:ln w="9525" cap="rnd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tr-TR"/>
                    </a:p>
                  </p:txBody>
                </p:sp>
                <p:sp>
                  <p:nvSpPr>
                    <p:cNvPr id="33" name="Freeform 82"/>
                    <p:cNvSpPr>
                      <a:spLocks/>
                    </p:cNvSpPr>
                    <p:nvPr/>
                  </p:nvSpPr>
                  <p:spPr bwMode="auto">
                    <a:xfrm>
                      <a:off x="3924" y="1607"/>
                      <a:ext cx="150" cy="176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62"/>
                        </a:cxn>
                        <a:cxn ang="0">
                          <a:pos x="65" y="87"/>
                        </a:cxn>
                        <a:cxn ang="0">
                          <a:pos x="0" y="86"/>
                        </a:cxn>
                        <a:cxn ang="0">
                          <a:pos x="64" y="91"/>
                        </a:cxn>
                        <a:cxn ang="0">
                          <a:pos x="4" y="115"/>
                        </a:cxn>
                        <a:cxn ang="0">
                          <a:pos x="66" y="97"/>
                        </a:cxn>
                        <a:cxn ang="0">
                          <a:pos x="11" y="137"/>
                        </a:cxn>
                        <a:cxn ang="0">
                          <a:pos x="68" y="102"/>
                        </a:cxn>
                        <a:cxn ang="0">
                          <a:pos x="45" y="170"/>
                        </a:cxn>
                        <a:cxn ang="0">
                          <a:pos x="71" y="103"/>
                        </a:cxn>
                        <a:cxn ang="0">
                          <a:pos x="68" y="175"/>
                        </a:cxn>
                        <a:cxn ang="0">
                          <a:pos x="74" y="102"/>
                        </a:cxn>
                        <a:cxn ang="0">
                          <a:pos x="97" y="175"/>
                        </a:cxn>
                        <a:cxn ang="0">
                          <a:pos x="79" y="101"/>
                        </a:cxn>
                        <a:cxn ang="0">
                          <a:pos x="116" y="158"/>
                        </a:cxn>
                        <a:cxn ang="0">
                          <a:pos x="81" y="99"/>
                        </a:cxn>
                        <a:cxn ang="0">
                          <a:pos x="148" y="120"/>
                        </a:cxn>
                        <a:cxn ang="0">
                          <a:pos x="82" y="93"/>
                        </a:cxn>
                        <a:cxn ang="0">
                          <a:pos x="149" y="96"/>
                        </a:cxn>
                        <a:cxn ang="0">
                          <a:pos x="80" y="90"/>
                        </a:cxn>
                        <a:cxn ang="0">
                          <a:pos x="140" y="65"/>
                        </a:cxn>
                        <a:cxn ang="0">
                          <a:pos x="78" y="87"/>
                        </a:cxn>
                        <a:cxn ang="0">
                          <a:pos x="143" y="40"/>
                        </a:cxn>
                        <a:cxn ang="0">
                          <a:pos x="76" y="84"/>
                        </a:cxn>
                        <a:cxn ang="0">
                          <a:pos x="106" y="3"/>
                        </a:cxn>
                        <a:cxn ang="0">
                          <a:pos x="75" y="81"/>
                        </a:cxn>
                        <a:cxn ang="0">
                          <a:pos x="77" y="0"/>
                        </a:cxn>
                        <a:cxn ang="0">
                          <a:pos x="72" y="79"/>
                        </a:cxn>
                        <a:cxn ang="0">
                          <a:pos x="49" y="4"/>
                        </a:cxn>
                        <a:cxn ang="0">
                          <a:pos x="69" y="81"/>
                        </a:cxn>
                        <a:cxn ang="0">
                          <a:pos x="25" y="12"/>
                        </a:cxn>
                        <a:cxn ang="0">
                          <a:pos x="65" y="81"/>
                        </a:cxn>
                        <a:cxn ang="0">
                          <a:pos x="2" y="62"/>
                        </a:cxn>
                      </a:cxnLst>
                      <a:rect l="0" t="0" r="r" b="b"/>
                      <a:pathLst>
                        <a:path w="150" h="176">
                          <a:moveTo>
                            <a:pt x="2" y="62"/>
                          </a:moveTo>
                          <a:lnTo>
                            <a:pt x="65" y="87"/>
                          </a:lnTo>
                          <a:lnTo>
                            <a:pt x="0" y="86"/>
                          </a:lnTo>
                          <a:lnTo>
                            <a:pt x="64" y="91"/>
                          </a:lnTo>
                          <a:lnTo>
                            <a:pt x="4" y="115"/>
                          </a:lnTo>
                          <a:lnTo>
                            <a:pt x="66" y="97"/>
                          </a:lnTo>
                          <a:lnTo>
                            <a:pt x="11" y="137"/>
                          </a:lnTo>
                          <a:lnTo>
                            <a:pt x="68" y="102"/>
                          </a:lnTo>
                          <a:lnTo>
                            <a:pt x="45" y="170"/>
                          </a:lnTo>
                          <a:lnTo>
                            <a:pt x="71" y="103"/>
                          </a:lnTo>
                          <a:lnTo>
                            <a:pt x="68" y="175"/>
                          </a:lnTo>
                          <a:lnTo>
                            <a:pt x="74" y="102"/>
                          </a:lnTo>
                          <a:lnTo>
                            <a:pt x="97" y="175"/>
                          </a:lnTo>
                          <a:lnTo>
                            <a:pt x="79" y="101"/>
                          </a:lnTo>
                          <a:lnTo>
                            <a:pt x="116" y="158"/>
                          </a:lnTo>
                          <a:lnTo>
                            <a:pt x="81" y="99"/>
                          </a:lnTo>
                          <a:lnTo>
                            <a:pt x="148" y="120"/>
                          </a:lnTo>
                          <a:lnTo>
                            <a:pt x="82" y="93"/>
                          </a:lnTo>
                          <a:lnTo>
                            <a:pt x="149" y="96"/>
                          </a:lnTo>
                          <a:lnTo>
                            <a:pt x="80" y="90"/>
                          </a:lnTo>
                          <a:lnTo>
                            <a:pt x="140" y="65"/>
                          </a:lnTo>
                          <a:lnTo>
                            <a:pt x="78" y="87"/>
                          </a:lnTo>
                          <a:lnTo>
                            <a:pt x="143" y="40"/>
                          </a:lnTo>
                          <a:lnTo>
                            <a:pt x="76" y="84"/>
                          </a:lnTo>
                          <a:lnTo>
                            <a:pt x="106" y="3"/>
                          </a:lnTo>
                          <a:lnTo>
                            <a:pt x="75" y="81"/>
                          </a:lnTo>
                          <a:lnTo>
                            <a:pt x="77" y="0"/>
                          </a:lnTo>
                          <a:lnTo>
                            <a:pt x="72" y="79"/>
                          </a:lnTo>
                          <a:lnTo>
                            <a:pt x="49" y="4"/>
                          </a:lnTo>
                          <a:lnTo>
                            <a:pt x="69" y="81"/>
                          </a:lnTo>
                          <a:lnTo>
                            <a:pt x="25" y="12"/>
                          </a:lnTo>
                          <a:lnTo>
                            <a:pt x="65" y="81"/>
                          </a:lnTo>
                          <a:lnTo>
                            <a:pt x="2" y="62"/>
                          </a:lnTo>
                        </a:path>
                      </a:pathLst>
                    </a:custGeom>
                    <a:solidFill>
                      <a:srgbClr val="FF8000"/>
                    </a:solidFill>
                    <a:ln w="9525" cap="rnd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tr-TR"/>
                    </a:p>
                  </p:txBody>
                </p:sp>
                <p:sp>
                  <p:nvSpPr>
                    <p:cNvPr id="34" name="Freeform 83"/>
                    <p:cNvSpPr>
                      <a:spLocks/>
                    </p:cNvSpPr>
                    <p:nvPr/>
                  </p:nvSpPr>
                  <p:spPr bwMode="auto">
                    <a:xfrm>
                      <a:off x="3967" y="1662"/>
                      <a:ext cx="67" cy="6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0"/>
                        </a:cxn>
                        <a:cxn ang="0">
                          <a:pos x="27" y="37"/>
                        </a:cxn>
                        <a:cxn ang="0">
                          <a:pos x="5" y="49"/>
                        </a:cxn>
                        <a:cxn ang="0">
                          <a:pos x="27" y="39"/>
                        </a:cxn>
                        <a:cxn ang="0">
                          <a:pos x="10" y="62"/>
                        </a:cxn>
                        <a:cxn ang="0">
                          <a:pos x="27" y="40"/>
                        </a:cxn>
                        <a:cxn ang="0">
                          <a:pos x="25" y="66"/>
                        </a:cxn>
                        <a:cxn ang="0">
                          <a:pos x="30" y="41"/>
                        </a:cxn>
                        <a:cxn ang="0">
                          <a:pos x="33" y="68"/>
                        </a:cxn>
                        <a:cxn ang="0">
                          <a:pos x="32" y="39"/>
                        </a:cxn>
                        <a:cxn ang="0">
                          <a:pos x="41" y="63"/>
                        </a:cxn>
                        <a:cxn ang="0">
                          <a:pos x="33" y="40"/>
                        </a:cxn>
                        <a:cxn ang="0">
                          <a:pos x="56" y="55"/>
                        </a:cxn>
                        <a:cxn ang="0">
                          <a:pos x="33" y="38"/>
                        </a:cxn>
                        <a:cxn ang="0">
                          <a:pos x="58" y="41"/>
                        </a:cxn>
                        <a:cxn ang="0">
                          <a:pos x="34" y="35"/>
                        </a:cxn>
                        <a:cxn ang="0">
                          <a:pos x="66" y="30"/>
                        </a:cxn>
                        <a:cxn ang="0">
                          <a:pos x="33" y="34"/>
                        </a:cxn>
                        <a:cxn ang="0">
                          <a:pos x="57" y="19"/>
                        </a:cxn>
                        <a:cxn ang="0">
                          <a:pos x="32" y="32"/>
                        </a:cxn>
                        <a:cxn ang="0">
                          <a:pos x="52" y="7"/>
                        </a:cxn>
                        <a:cxn ang="0">
                          <a:pos x="31" y="29"/>
                        </a:cxn>
                        <a:cxn ang="0">
                          <a:pos x="35" y="2"/>
                        </a:cxn>
                        <a:cxn ang="0">
                          <a:pos x="29" y="31"/>
                        </a:cxn>
                        <a:cxn ang="0">
                          <a:pos x="25" y="0"/>
                        </a:cxn>
                        <a:cxn ang="0">
                          <a:pos x="28" y="31"/>
                        </a:cxn>
                        <a:cxn ang="0">
                          <a:pos x="17" y="6"/>
                        </a:cxn>
                        <a:cxn ang="0">
                          <a:pos x="27" y="31"/>
                        </a:cxn>
                        <a:cxn ang="0">
                          <a:pos x="6" y="16"/>
                        </a:cxn>
                        <a:cxn ang="0">
                          <a:pos x="28" y="33"/>
                        </a:cxn>
                        <a:cxn ang="0">
                          <a:pos x="1" y="28"/>
                        </a:cxn>
                        <a:cxn ang="0">
                          <a:pos x="26" y="35"/>
                        </a:cxn>
                        <a:cxn ang="0">
                          <a:pos x="0" y="40"/>
                        </a:cxn>
                      </a:cxnLst>
                      <a:rect l="0" t="0" r="r" b="b"/>
                      <a:pathLst>
                        <a:path w="67" h="69">
                          <a:moveTo>
                            <a:pt x="0" y="40"/>
                          </a:moveTo>
                          <a:lnTo>
                            <a:pt x="27" y="37"/>
                          </a:lnTo>
                          <a:lnTo>
                            <a:pt x="5" y="49"/>
                          </a:lnTo>
                          <a:lnTo>
                            <a:pt x="27" y="39"/>
                          </a:lnTo>
                          <a:lnTo>
                            <a:pt x="10" y="62"/>
                          </a:lnTo>
                          <a:lnTo>
                            <a:pt x="27" y="40"/>
                          </a:lnTo>
                          <a:lnTo>
                            <a:pt x="25" y="66"/>
                          </a:lnTo>
                          <a:lnTo>
                            <a:pt x="30" y="41"/>
                          </a:lnTo>
                          <a:lnTo>
                            <a:pt x="33" y="68"/>
                          </a:lnTo>
                          <a:lnTo>
                            <a:pt x="32" y="39"/>
                          </a:lnTo>
                          <a:lnTo>
                            <a:pt x="41" y="63"/>
                          </a:lnTo>
                          <a:lnTo>
                            <a:pt x="33" y="40"/>
                          </a:lnTo>
                          <a:lnTo>
                            <a:pt x="56" y="55"/>
                          </a:lnTo>
                          <a:lnTo>
                            <a:pt x="33" y="38"/>
                          </a:lnTo>
                          <a:lnTo>
                            <a:pt x="58" y="41"/>
                          </a:lnTo>
                          <a:lnTo>
                            <a:pt x="34" y="35"/>
                          </a:lnTo>
                          <a:lnTo>
                            <a:pt x="66" y="30"/>
                          </a:lnTo>
                          <a:lnTo>
                            <a:pt x="33" y="34"/>
                          </a:lnTo>
                          <a:lnTo>
                            <a:pt x="57" y="19"/>
                          </a:lnTo>
                          <a:lnTo>
                            <a:pt x="32" y="32"/>
                          </a:lnTo>
                          <a:lnTo>
                            <a:pt x="52" y="7"/>
                          </a:lnTo>
                          <a:lnTo>
                            <a:pt x="31" y="29"/>
                          </a:lnTo>
                          <a:lnTo>
                            <a:pt x="35" y="2"/>
                          </a:lnTo>
                          <a:lnTo>
                            <a:pt x="29" y="31"/>
                          </a:lnTo>
                          <a:lnTo>
                            <a:pt x="25" y="0"/>
                          </a:lnTo>
                          <a:lnTo>
                            <a:pt x="28" y="31"/>
                          </a:lnTo>
                          <a:lnTo>
                            <a:pt x="17" y="6"/>
                          </a:lnTo>
                          <a:lnTo>
                            <a:pt x="27" y="31"/>
                          </a:lnTo>
                          <a:lnTo>
                            <a:pt x="6" y="16"/>
                          </a:lnTo>
                          <a:lnTo>
                            <a:pt x="28" y="33"/>
                          </a:lnTo>
                          <a:lnTo>
                            <a:pt x="1" y="28"/>
                          </a:lnTo>
                          <a:lnTo>
                            <a:pt x="26" y="35"/>
                          </a:lnTo>
                          <a:lnTo>
                            <a:pt x="0" y="40"/>
                          </a:lnTo>
                        </a:path>
                      </a:pathLst>
                    </a:custGeom>
                    <a:solidFill>
                      <a:srgbClr val="FFFF80"/>
                    </a:solidFill>
                    <a:ln w="9525" cap="rnd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tr-TR"/>
                    </a:p>
                  </p:txBody>
                </p:sp>
              </p:grpSp>
            </p:grpSp>
          </p:grpSp>
        </p:grpSp>
        <p:sp>
          <p:nvSpPr>
            <p:cNvPr id="7" name="AutoShape 84"/>
            <p:cNvSpPr>
              <a:spLocks noChangeArrowheads="1"/>
            </p:cNvSpPr>
            <p:nvPr/>
          </p:nvSpPr>
          <p:spPr bwMode="auto">
            <a:xfrm rot="19440000">
              <a:off x="3759943" y="1382713"/>
              <a:ext cx="1091156" cy="655308"/>
            </a:xfrm>
            <a:prstGeom prst="cube">
              <a:avLst>
                <a:gd name="adj" fmla="val 24995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8" name="Line 86"/>
            <p:cNvSpPr>
              <a:spLocks noChangeShapeType="1"/>
            </p:cNvSpPr>
            <p:nvPr/>
          </p:nvSpPr>
          <p:spPr bwMode="auto">
            <a:xfrm flipV="1">
              <a:off x="2924875" y="2099456"/>
              <a:ext cx="979814" cy="1563183"/>
            </a:xfrm>
            <a:prstGeom prst="line">
              <a:avLst/>
            </a:prstGeom>
            <a:noFill/>
            <a:ln w="12700">
              <a:solidFill>
                <a:srgbClr val="3F000B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9" name="Freeform 88"/>
            <p:cNvSpPr>
              <a:spLocks/>
            </p:cNvSpPr>
            <p:nvPr/>
          </p:nvSpPr>
          <p:spPr bwMode="auto">
            <a:xfrm>
              <a:off x="2876627" y="3468094"/>
              <a:ext cx="103920" cy="119457"/>
            </a:xfrm>
            <a:custGeom>
              <a:avLst/>
              <a:gdLst/>
              <a:ahLst/>
              <a:cxnLst>
                <a:cxn ang="0">
                  <a:pos x="27" y="34"/>
                </a:cxn>
                <a:cxn ang="0">
                  <a:pos x="3" y="7"/>
                </a:cxn>
                <a:cxn ang="0">
                  <a:pos x="2" y="5"/>
                </a:cxn>
                <a:cxn ang="0">
                  <a:pos x="1" y="4"/>
                </a:cxn>
                <a:cxn ang="0">
                  <a:pos x="0" y="3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w="28" h="35">
                  <a:moveTo>
                    <a:pt x="27" y="34"/>
                  </a:moveTo>
                  <a:lnTo>
                    <a:pt x="3" y="7"/>
                  </a:lnTo>
                  <a:lnTo>
                    <a:pt x="2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0" name="Freeform 89"/>
            <p:cNvSpPr>
              <a:spLocks/>
            </p:cNvSpPr>
            <p:nvPr/>
          </p:nvSpPr>
          <p:spPr bwMode="auto">
            <a:xfrm>
              <a:off x="2876627" y="3345224"/>
              <a:ext cx="274645" cy="235501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" y="35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7" y="35"/>
                </a:cxn>
                <a:cxn ang="0">
                  <a:pos x="64" y="66"/>
                </a:cxn>
                <a:cxn ang="0">
                  <a:pos x="68" y="68"/>
                </a:cxn>
                <a:cxn ang="0">
                  <a:pos x="69" y="68"/>
                </a:cxn>
                <a:cxn ang="0">
                  <a:pos x="70" y="66"/>
                </a:cxn>
                <a:cxn ang="0">
                  <a:pos x="71" y="65"/>
                </a:cxn>
                <a:cxn ang="0">
                  <a:pos x="73" y="63"/>
                </a:cxn>
                <a:cxn ang="0">
                  <a:pos x="71" y="61"/>
                </a:cxn>
                <a:cxn ang="0">
                  <a:pos x="24" y="6"/>
                </a:cxn>
                <a:cxn ang="0">
                  <a:pos x="23" y="5"/>
                </a:cxn>
                <a:cxn ang="0">
                  <a:pos x="21" y="4"/>
                </a:cxn>
                <a:cxn ang="0">
                  <a:pos x="21" y="3"/>
                </a:cxn>
                <a:cxn ang="0">
                  <a:pos x="21" y="1"/>
                </a:cxn>
                <a:cxn ang="0">
                  <a:pos x="21" y="0"/>
                </a:cxn>
              </a:cxnLst>
              <a:rect l="0" t="0" r="r" b="b"/>
              <a:pathLst>
                <a:path w="74" h="69">
                  <a:moveTo>
                    <a:pt x="0" y="36"/>
                  </a:moveTo>
                  <a:lnTo>
                    <a:pt x="1" y="35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7" y="35"/>
                  </a:lnTo>
                  <a:lnTo>
                    <a:pt x="64" y="66"/>
                  </a:lnTo>
                  <a:lnTo>
                    <a:pt x="68" y="68"/>
                  </a:lnTo>
                  <a:lnTo>
                    <a:pt x="69" y="68"/>
                  </a:lnTo>
                  <a:lnTo>
                    <a:pt x="70" y="66"/>
                  </a:lnTo>
                  <a:lnTo>
                    <a:pt x="71" y="65"/>
                  </a:lnTo>
                  <a:lnTo>
                    <a:pt x="73" y="63"/>
                  </a:lnTo>
                  <a:lnTo>
                    <a:pt x="71" y="61"/>
                  </a:lnTo>
                  <a:lnTo>
                    <a:pt x="24" y="6"/>
                  </a:lnTo>
                  <a:lnTo>
                    <a:pt x="23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1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1" name="Freeform 90"/>
            <p:cNvSpPr>
              <a:spLocks/>
            </p:cNvSpPr>
            <p:nvPr/>
          </p:nvSpPr>
          <p:spPr bwMode="auto">
            <a:xfrm>
              <a:off x="2958278" y="3212114"/>
              <a:ext cx="274645" cy="238914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34"/>
                </a:cxn>
                <a:cxn ang="0">
                  <a:pos x="2" y="35"/>
                </a:cxn>
                <a:cxn ang="0">
                  <a:pos x="4" y="36"/>
                </a:cxn>
                <a:cxn ang="0">
                  <a:pos x="6" y="36"/>
                </a:cxn>
                <a:cxn ang="0">
                  <a:pos x="64" y="67"/>
                </a:cxn>
                <a:cxn ang="0">
                  <a:pos x="68" y="69"/>
                </a:cxn>
                <a:cxn ang="0">
                  <a:pos x="69" y="68"/>
                </a:cxn>
                <a:cxn ang="0">
                  <a:pos x="70" y="68"/>
                </a:cxn>
                <a:cxn ang="0">
                  <a:pos x="71" y="66"/>
                </a:cxn>
                <a:cxn ang="0">
                  <a:pos x="73" y="64"/>
                </a:cxn>
                <a:cxn ang="0">
                  <a:pos x="72" y="61"/>
                </a:cxn>
                <a:cxn ang="0">
                  <a:pos x="23" y="7"/>
                </a:cxn>
                <a:cxn ang="0">
                  <a:pos x="22" y="6"/>
                </a:cxn>
                <a:cxn ang="0">
                  <a:pos x="20" y="4"/>
                </a:cxn>
                <a:cxn ang="0">
                  <a:pos x="20" y="3"/>
                </a:cxn>
                <a:cxn ang="0">
                  <a:pos x="20" y="1"/>
                </a:cxn>
                <a:cxn ang="0">
                  <a:pos x="20" y="0"/>
                </a:cxn>
              </a:cxnLst>
              <a:rect l="0" t="0" r="r" b="b"/>
              <a:pathLst>
                <a:path w="74" h="70">
                  <a:moveTo>
                    <a:pt x="0" y="36"/>
                  </a:moveTo>
                  <a:lnTo>
                    <a:pt x="0" y="34"/>
                  </a:lnTo>
                  <a:lnTo>
                    <a:pt x="2" y="35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64" y="67"/>
                  </a:lnTo>
                  <a:lnTo>
                    <a:pt x="68" y="69"/>
                  </a:lnTo>
                  <a:lnTo>
                    <a:pt x="69" y="68"/>
                  </a:lnTo>
                  <a:lnTo>
                    <a:pt x="70" y="68"/>
                  </a:lnTo>
                  <a:lnTo>
                    <a:pt x="71" y="66"/>
                  </a:lnTo>
                  <a:lnTo>
                    <a:pt x="73" y="64"/>
                  </a:lnTo>
                  <a:lnTo>
                    <a:pt x="72" y="61"/>
                  </a:lnTo>
                  <a:lnTo>
                    <a:pt x="23" y="7"/>
                  </a:lnTo>
                  <a:lnTo>
                    <a:pt x="22" y="6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20" y="1"/>
                  </a:lnTo>
                  <a:lnTo>
                    <a:pt x="20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2" name="Freeform 91"/>
            <p:cNvSpPr>
              <a:spLocks/>
            </p:cNvSpPr>
            <p:nvPr/>
          </p:nvSpPr>
          <p:spPr bwMode="auto">
            <a:xfrm>
              <a:off x="3039929" y="3089244"/>
              <a:ext cx="270933" cy="235501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" y="34"/>
                </a:cxn>
                <a:cxn ang="0">
                  <a:pos x="3" y="34"/>
                </a:cxn>
                <a:cxn ang="0">
                  <a:pos x="5" y="34"/>
                </a:cxn>
                <a:cxn ang="0">
                  <a:pos x="7" y="35"/>
                </a:cxn>
                <a:cxn ang="0">
                  <a:pos x="64" y="66"/>
                </a:cxn>
                <a:cxn ang="0">
                  <a:pos x="67" y="68"/>
                </a:cxn>
                <a:cxn ang="0">
                  <a:pos x="68" y="68"/>
                </a:cxn>
                <a:cxn ang="0">
                  <a:pos x="70" y="66"/>
                </a:cxn>
                <a:cxn ang="0">
                  <a:pos x="70" y="65"/>
                </a:cxn>
                <a:cxn ang="0">
                  <a:pos x="72" y="63"/>
                </a:cxn>
                <a:cxn ang="0">
                  <a:pos x="70" y="61"/>
                </a:cxn>
                <a:cxn ang="0">
                  <a:pos x="24" y="7"/>
                </a:cxn>
                <a:cxn ang="0">
                  <a:pos x="22" y="5"/>
                </a:cxn>
                <a:cxn ang="0">
                  <a:pos x="21" y="4"/>
                </a:cxn>
                <a:cxn ang="0">
                  <a:pos x="21" y="3"/>
                </a:cxn>
                <a:cxn ang="0">
                  <a:pos x="20" y="1"/>
                </a:cxn>
                <a:cxn ang="0">
                  <a:pos x="21" y="0"/>
                </a:cxn>
              </a:cxnLst>
              <a:rect l="0" t="0" r="r" b="b"/>
              <a:pathLst>
                <a:path w="73" h="69">
                  <a:moveTo>
                    <a:pt x="0" y="36"/>
                  </a:moveTo>
                  <a:lnTo>
                    <a:pt x="1" y="34"/>
                  </a:lnTo>
                  <a:lnTo>
                    <a:pt x="3" y="34"/>
                  </a:lnTo>
                  <a:lnTo>
                    <a:pt x="5" y="34"/>
                  </a:lnTo>
                  <a:lnTo>
                    <a:pt x="7" y="35"/>
                  </a:lnTo>
                  <a:lnTo>
                    <a:pt x="64" y="66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70" y="66"/>
                  </a:lnTo>
                  <a:lnTo>
                    <a:pt x="70" y="65"/>
                  </a:lnTo>
                  <a:lnTo>
                    <a:pt x="72" y="63"/>
                  </a:lnTo>
                  <a:lnTo>
                    <a:pt x="70" y="61"/>
                  </a:lnTo>
                  <a:lnTo>
                    <a:pt x="24" y="7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0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3" name="Freeform 92"/>
            <p:cNvSpPr>
              <a:spLocks/>
            </p:cNvSpPr>
            <p:nvPr/>
          </p:nvSpPr>
          <p:spPr bwMode="auto">
            <a:xfrm>
              <a:off x="3121581" y="2952721"/>
              <a:ext cx="267222" cy="238914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" y="35"/>
                </a:cxn>
                <a:cxn ang="0">
                  <a:pos x="2" y="35"/>
                </a:cxn>
                <a:cxn ang="0">
                  <a:pos x="4" y="36"/>
                </a:cxn>
                <a:cxn ang="0">
                  <a:pos x="6" y="37"/>
                </a:cxn>
                <a:cxn ang="0">
                  <a:pos x="62" y="67"/>
                </a:cxn>
                <a:cxn ang="0">
                  <a:pos x="65" y="69"/>
                </a:cxn>
                <a:cxn ang="0">
                  <a:pos x="67" y="68"/>
                </a:cxn>
                <a:cxn ang="0">
                  <a:pos x="68" y="67"/>
                </a:cxn>
                <a:cxn ang="0">
                  <a:pos x="71" y="66"/>
                </a:cxn>
                <a:cxn ang="0">
                  <a:pos x="71" y="64"/>
                </a:cxn>
                <a:cxn ang="0">
                  <a:pos x="69" y="61"/>
                </a:cxn>
                <a:cxn ang="0">
                  <a:pos x="23" y="7"/>
                </a:cxn>
                <a:cxn ang="0">
                  <a:pos x="21" y="6"/>
                </a:cxn>
                <a:cxn ang="0">
                  <a:pos x="21" y="5"/>
                </a:cxn>
                <a:cxn ang="0">
                  <a:pos x="20" y="4"/>
                </a:cxn>
                <a:cxn ang="0">
                  <a:pos x="19" y="1"/>
                </a:cxn>
                <a:cxn ang="0">
                  <a:pos x="20" y="0"/>
                </a:cxn>
              </a:cxnLst>
              <a:rect l="0" t="0" r="r" b="b"/>
              <a:pathLst>
                <a:path w="72" h="70">
                  <a:moveTo>
                    <a:pt x="0" y="36"/>
                  </a:moveTo>
                  <a:lnTo>
                    <a:pt x="1" y="35"/>
                  </a:lnTo>
                  <a:lnTo>
                    <a:pt x="2" y="35"/>
                  </a:lnTo>
                  <a:lnTo>
                    <a:pt x="4" y="36"/>
                  </a:lnTo>
                  <a:lnTo>
                    <a:pt x="6" y="37"/>
                  </a:lnTo>
                  <a:lnTo>
                    <a:pt x="62" y="67"/>
                  </a:lnTo>
                  <a:lnTo>
                    <a:pt x="65" y="69"/>
                  </a:lnTo>
                  <a:lnTo>
                    <a:pt x="67" y="68"/>
                  </a:lnTo>
                  <a:lnTo>
                    <a:pt x="68" y="67"/>
                  </a:lnTo>
                  <a:lnTo>
                    <a:pt x="71" y="66"/>
                  </a:lnTo>
                  <a:lnTo>
                    <a:pt x="71" y="64"/>
                  </a:lnTo>
                  <a:lnTo>
                    <a:pt x="69" y="61"/>
                  </a:lnTo>
                  <a:lnTo>
                    <a:pt x="23" y="7"/>
                  </a:lnTo>
                  <a:lnTo>
                    <a:pt x="21" y="6"/>
                  </a:lnTo>
                  <a:lnTo>
                    <a:pt x="21" y="5"/>
                  </a:lnTo>
                  <a:lnTo>
                    <a:pt x="20" y="4"/>
                  </a:lnTo>
                  <a:lnTo>
                    <a:pt x="19" y="1"/>
                  </a:lnTo>
                  <a:lnTo>
                    <a:pt x="20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4" name="Freeform 93"/>
            <p:cNvSpPr>
              <a:spLocks/>
            </p:cNvSpPr>
            <p:nvPr/>
          </p:nvSpPr>
          <p:spPr bwMode="auto">
            <a:xfrm>
              <a:off x="3199520" y="2826438"/>
              <a:ext cx="270933" cy="235501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" y="35"/>
                </a:cxn>
                <a:cxn ang="0">
                  <a:pos x="3" y="34"/>
                </a:cxn>
                <a:cxn ang="0">
                  <a:pos x="5" y="35"/>
                </a:cxn>
                <a:cxn ang="0">
                  <a:pos x="7" y="36"/>
                </a:cxn>
                <a:cxn ang="0">
                  <a:pos x="63" y="66"/>
                </a:cxn>
                <a:cxn ang="0">
                  <a:pos x="66" y="68"/>
                </a:cxn>
                <a:cxn ang="0">
                  <a:pos x="67" y="68"/>
                </a:cxn>
                <a:cxn ang="0">
                  <a:pos x="69" y="66"/>
                </a:cxn>
                <a:cxn ang="0">
                  <a:pos x="71" y="66"/>
                </a:cxn>
                <a:cxn ang="0">
                  <a:pos x="72" y="63"/>
                </a:cxn>
                <a:cxn ang="0">
                  <a:pos x="70" y="61"/>
                </a:cxn>
                <a:cxn ang="0">
                  <a:pos x="23" y="7"/>
                </a:cxn>
                <a:cxn ang="0">
                  <a:pos x="22" y="5"/>
                </a:cxn>
                <a:cxn ang="0">
                  <a:pos x="21" y="4"/>
                </a:cxn>
                <a:cxn ang="0">
                  <a:pos x="21" y="3"/>
                </a:cxn>
                <a:cxn ang="0">
                  <a:pos x="20" y="1"/>
                </a:cxn>
                <a:cxn ang="0">
                  <a:pos x="21" y="0"/>
                </a:cxn>
              </a:cxnLst>
              <a:rect l="0" t="0" r="r" b="b"/>
              <a:pathLst>
                <a:path w="73" h="69">
                  <a:moveTo>
                    <a:pt x="0" y="36"/>
                  </a:moveTo>
                  <a:lnTo>
                    <a:pt x="1" y="35"/>
                  </a:lnTo>
                  <a:lnTo>
                    <a:pt x="3" y="34"/>
                  </a:lnTo>
                  <a:lnTo>
                    <a:pt x="5" y="35"/>
                  </a:lnTo>
                  <a:lnTo>
                    <a:pt x="7" y="36"/>
                  </a:lnTo>
                  <a:lnTo>
                    <a:pt x="63" y="66"/>
                  </a:lnTo>
                  <a:lnTo>
                    <a:pt x="66" y="68"/>
                  </a:lnTo>
                  <a:lnTo>
                    <a:pt x="67" y="68"/>
                  </a:lnTo>
                  <a:lnTo>
                    <a:pt x="69" y="66"/>
                  </a:lnTo>
                  <a:lnTo>
                    <a:pt x="71" y="66"/>
                  </a:lnTo>
                  <a:lnTo>
                    <a:pt x="72" y="63"/>
                  </a:lnTo>
                  <a:lnTo>
                    <a:pt x="70" y="61"/>
                  </a:lnTo>
                  <a:lnTo>
                    <a:pt x="23" y="7"/>
                  </a:lnTo>
                  <a:lnTo>
                    <a:pt x="22" y="5"/>
                  </a:lnTo>
                  <a:lnTo>
                    <a:pt x="21" y="4"/>
                  </a:lnTo>
                  <a:lnTo>
                    <a:pt x="21" y="3"/>
                  </a:lnTo>
                  <a:lnTo>
                    <a:pt x="20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5" name="Freeform 94"/>
            <p:cNvSpPr>
              <a:spLocks/>
            </p:cNvSpPr>
            <p:nvPr/>
          </p:nvSpPr>
          <p:spPr bwMode="auto">
            <a:xfrm>
              <a:off x="3281171" y="2700155"/>
              <a:ext cx="274645" cy="232088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" y="33"/>
                </a:cxn>
                <a:cxn ang="0">
                  <a:pos x="3" y="34"/>
                </a:cxn>
                <a:cxn ang="0">
                  <a:pos x="4" y="34"/>
                </a:cxn>
                <a:cxn ang="0">
                  <a:pos x="7" y="35"/>
                </a:cxn>
                <a:cxn ang="0">
                  <a:pos x="63" y="66"/>
                </a:cxn>
                <a:cxn ang="0">
                  <a:pos x="67" y="67"/>
                </a:cxn>
                <a:cxn ang="0">
                  <a:pos x="69" y="66"/>
                </a:cxn>
                <a:cxn ang="0">
                  <a:pos x="70" y="66"/>
                </a:cxn>
                <a:cxn ang="0">
                  <a:pos x="72" y="64"/>
                </a:cxn>
                <a:cxn ang="0">
                  <a:pos x="73" y="62"/>
                </a:cxn>
                <a:cxn ang="0">
                  <a:pos x="71" y="59"/>
                </a:cxn>
                <a:cxn ang="0">
                  <a:pos x="24" y="7"/>
                </a:cxn>
                <a:cxn ang="0">
                  <a:pos x="22" y="5"/>
                </a:cxn>
                <a:cxn ang="0">
                  <a:pos x="20" y="4"/>
                </a:cxn>
                <a:cxn ang="0">
                  <a:pos x="20" y="3"/>
                </a:cxn>
                <a:cxn ang="0">
                  <a:pos x="20" y="1"/>
                </a:cxn>
                <a:cxn ang="0">
                  <a:pos x="20" y="0"/>
                </a:cxn>
              </a:cxnLst>
              <a:rect l="0" t="0" r="r" b="b"/>
              <a:pathLst>
                <a:path w="74" h="68">
                  <a:moveTo>
                    <a:pt x="0" y="35"/>
                  </a:moveTo>
                  <a:lnTo>
                    <a:pt x="1" y="33"/>
                  </a:lnTo>
                  <a:lnTo>
                    <a:pt x="3" y="34"/>
                  </a:lnTo>
                  <a:lnTo>
                    <a:pt x="4" y="34"/>
                  </a:lnTo>
                  <a:lnTo>
                    <a:pt x="7" y="35"/>
                  </a:lnTo>
                  <a:lnTo>
                    <a:pt x="63" y="66"/>
                  </a:lnTo>
                  <a:lnTo>
                    <a:pt x="67" y="67"/>
                  </a:lnTo>
                  <a:lnTo>
                    <a:pt x="69" y="66"/>
                  </a:lnTo>
                  <a:lnTo>
                    <a:pt x="70" y="66"/>
                  </a:lnTo>
                  <a:lnTo>
                    <a:pt x="72" y="64"/>
                  </a:lnTo>
                  <a:lnTo>
                    <a:pt x="73" y="62"/>
                  </a:lnTo>
                  <a:lnTo>
                    <a:pt x="71" y="59"/>
                  </a:lnTo>
                  <a:lnTo>
                    <a:pt x="24" y="7"/>
                  </a:lnTo>
                  <a:lnTo>
                    <a:pt x="22" y="5"/>
                  </a:lnTo>
                  <a:lnTo>
                    <a:pt x="20" y="4"/>
                  </a:lnTo>
                  <a:lnTo>
                    <a:pt x="20" y="3"/>
                  </a:lnTo>
                  <a:lnTo>
                    <a:pt x="20" y="1"/>
                  </a:lnTo>
                  <a:lnTo>
                    <a:pt x="20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6" name="Freeform 95"/>
            <p:cNvSpPr>
              <a:spLocks/>
            </p:cNvSpPr>
            <p:nvPr/>
          </p:nvSpPr>
          <p:spPr bwMode="auto">
            <a:xfrm>
              <a:off x="3359111" y="2570458"/>
              <a:ext cx="278356" cy="2320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" y="34"/>
                </a:cxn>
                <a:cxn ang="0">
                  <a:pos x="3" y="34"/>
                </a:cxn>
                <a:cxn ang="0">
                  <a:pos x="5" y="34"/>
                </a:cxn>
                <a:cxn ang="0">
                  <a:pos x="8" y="35"/>
                </a:cxn>
                <a:cxn ang="0">
                  <a:pos x="65" y="66"/>
                </a:cxn>
                <a:cxn ang="0">
                  <a:pos x="68" y="67"/>
                </a:cxn>
                <a:cxn ang="0">
                  <a:pos x="69" y="67"/>
                </a:cxn>
                <a:cxn ang="0">
                  <a:pos x="71" y="66"/>
                </a:cxn>
                <a:cxn ang="0">
                  <a:pos x="73" y="65"/>
                </a:cxn>
                <a:cxn ang="0">
                  <a:pos x="74" y="62"/>
                </a:cxn>
                <a:cxn ang="0">
                  <a:pos x="72" y="59"/>
                </a:cxn>
                <a:cxn ang="0">
                  <a:pos x="24" y="7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22" y="0"/>
                </a:cxn>
              </a:cxnLst>
              <a:rect l="0" t="0" r="r" b="b"/>
              <a:pathLst>
                <a:path w="75" h="68">
                  <a:moveTo>
                    <a:pt x="0" y="36"/>
                  </a:moveTo>
                  <a:lnTo>
                    <a:pt x="1" y="34"/>
                  </a:lnTo>
                  <a:lnTo>
                    <a:pt x="3" y="34"/>
                  </a:lnTo>
                  <a:lnTo>
                    <a:pt x="5" y="34"/>
                  </a:lnTo>
                  <a:lnTo>
                    <a:pt x="8" y="35"/>
                  </a:lnTo>
                  <a:lnTo>
                    <a:pt x="65" y="66"/>
                  </a:lnTo>
                  <a:lnTo>
                    <a:pt x="68" y="67"/>
                  </a:lnTo>
                  <a:lnTo>
                    <a:pt x="69" y="67"/>
                  </a:lnTo>
                  <a:lnTo>
                    <a:pt x="71" y="66"/>
                  </a:lnTo>
                  <a:lnTo>
                    <a:pt x="73" y="65"/>
                  </a:lnTo>
                  <a:lnTo>
                    <a:pt x="74" y="62"/>
                  </a:lnTo>
                  <a:lnTo>
                    <a:pt x="72" y="59"/>
                  </a:lnTo>
                  <a:lnTo>
                    <a:pt x="24" y="7"/>
                  </a:lnTo>
                  <a:lnTo>
                    <a:pt x="23" y="5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22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7" name="Freeform 96"/>
            <p:cNvSpPr>
              <a:spLocks/>
            </p:cNvSpPr>
            <p:nvPr/>
          </p:nvSpPr>
          <p:spPr bwMode="auto">
            <a:xfrm>
              <a:off x="3444474" y="2437349"/>
              <a:ext cx="270933" cy="235501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35"/>
                </a:cxn>
                <a:cxn ang="0">
                  <a:pos x="2" y="34"/>
                </a:cxn>
                <a:cxn ang="0">
                  <a:pos x="3" y="35"/>
                </a:cxn>
                <a:cxn ang="0">
                  <a:pos x="7" y="36"/>
                </a:cxn>
                <a:cxn ang="0">
                  <a:pos x="62" y="66"/>
                </a:cxn>
                <a:cxn ang="0">
                  <a:pos x="66" y="67"/>
                </a:cxn>
                <a:cxn ang="0">
                  <a:pos x="68" y="68"/>
                </a:cxn>
                <a:cxn ang="0">
                  <a:pos x="69" y="66"/>
                </a:cxn>
                <a:cxn ang="0">
                  <a:pos x="72" y="65"/>
                </a:cxn>
                <a:cxn ang="0">
                  <a:pos x="71" y="63"/>
                </a:cxn>
                <a:cxn ang="0">
                  <a:pos x="70" y="60"/>
                </a:cxn>
                <a:cxn ang="0">
                  <a:pos x="23" y="7"/>
                </a:cxn>
                <a:cxn ang="0">
                  <a:pos x="21" y="6"/>
                </a:cxn>
                <a:cxn ang="0">
                  <a:pos x="21" y="4"/>
                </a:cxn>
                <a:cxn ang="0">
                  <a:pos x="20" y="4"/>
                </a:cxn>
                <a:cxn ang="0">
                  <a:pos x="19" y="2"/>
                </a:cxn>
                <a:cxn ang="0">
                  <a:pos x="20" y="0"/>
                </a:cxn>
              </a:cxnLst>
              <a:rect l="0" t="0" r="r" b="b"/>
              <a:pathLst>
                <a:path w="73" h="69">
                  <a:moveTo>
                    <a:pt x="0" y="36"/>
                  </a:moveTo>
                  <a:lnTo>
                    <a:pt x="0" y="35"/>
                  </a:lnTo>
                  <a:lnTo>
                    <a:pt x="2" y="34"/>
                  </a:lnTo>
                  <a:lnTo>
                    <a:pt x="3" y="35"/>
                  </a:lnTo>
                  <a:lnTo>
                    <a:pt x="7" y="36"/>
                  </a:lnTo>
                  <a:lnTo>
                    <a:pt x="62" y="66"/>
                  </a:lnTo>
                  <a:lnTo>
                    <a:pt x="66" y="67"/>
                  </a:lnTo>
                  <a:lnTo>
                    <a:pt x="68" y="68"/>
                  </a:lnTo>
                  <a:lnTo>
                    <a:pt x="69" y="66"/>
                  </a:lnTo>
                  <a:lnTo>
                    <a:pt x="72" y="65"/>
                  </a:lnTo>
                  <a:lnTo>
                    <a:pt x="71" y="63"/>
                  </a:lnTo>
                  <a:lnTo>
                    <a:pt x="70" y="60"/>
                  </a:lnTo>
                  <a:lnTo>
                    <a:pt x="23" y="7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0" y="4"/>
                  </a:lnTo>
                  <a:lnTo>
                    <a:pt x="19" y="2"/>
                  </a:lnTo>
                  <a:lnTo>
                    <a:pt x="20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8" name="Freeform 97"/>
            <p:cNvSpPr>
              <a:spLocks/>
            </p:cNvSpPr>
            <p:nvPr/>
          </p:nvSpPr>
          <p:spPr bwMode="auto">
            <a:xfrm>
              <a:off x="3518702" y="2311066"/>
              <a:ext cx="274645" cy="232088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" y="34"/>
                </a:cxn>
                <a:cxn ang="0">
                  <a:pos x="3" y="33"/>
                </a:cxn>
                <a:cxn ang="0">
                  <a:pos x="4" y="34"/>
                </a:cxn>
                <a:cxn ang="0">
                  <a:pos x="8" y="35"/>
                </a:cxn>
                <a:cxn ang="0">
                  <a:pos x="64" y="65"/>
                </a:cxn>
                <a:cxn ang="0">
                  <a:pos x="68" y="67"/>
                </a:cxn>
                <a:cxn ang="0">
                  <a:pos x="69" y="66"/>
                </a:cxn>
                <a:cxn ang="0">
                  <a:pos x="71" y="65"/>
                </a:cxn>
                <a:cxn ang="0">
                  <a:pos x="73" y="64"/>
                </a:cxn>
                <a:cxn ang="0">
                  <a:pos x="73" y="62"/>
                </a:cxn>
                <a:cxn ang="0">
                  <a:pos x="71" y="59"/>
                </a:cxn>
                <a:cxn ang="0">
                  <a:pos x="25" y="6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21" y="2"/>
                </a:cxn>
                <a:cxn ang="0">
                  <a:pos x="21" y="1"/>
                </a:cxn>
                <a:cxn ang="0">
                  <a:pos x="21" y="0"/>
                </a:cxn>
              </a:cxnLst>
              <a:rect l="0" t="0" r="r" b="b"/>
              <a:pathLst>
                <a:path w="74" h="68">
                  <a:moveTo>
                    <a:pt x="0" y="35"/>
                  </a:moveTo>
                  <a:lnTo>
                    <a:pt x="1" y="34"/>
                  </a:lnTo>
                  <a:lnTo>
                    <a:pt x="3" y="33"/>
                  </a:lnTo>
                  <a:lnTo>
                    <a:pt x="4" y="34"/>
                  </a:lnTo>
                  <a:lnTo>
                    <a:pt x="8" y="35"/>
                  </a:lnTo>
                  <a:lnTo>
                    <a:pt x="64" y="65"/>
                  </a:lnTo>
                  <a:lnTo>
                    <a:pt x="68" y="67"/>
                  </a:lnTo>
                  <a:lnTo>
                    <a:pt x="69" y="66"/>
                  </a:lnTo>
                  <a:lnTo>
                    <a:pt x="71" y="65"/>
                  </a:lnTo>
                  <a:lnTo>
                    <a:pt x="73" y="64"/>
                  </a:lnTo>
                  <a:lnTo>
                    <a:pt x="73" y="62"/>
                  </a:lnTo>
                  <a:lnTo>
                    <a:pt x="71" y="59"/>
                  </a:lnTo>
                  <a:lnTo>
                    <a:pt x="25" y="6"/>
                  </a:lnTo>
                  <a:lnTo>
                    <a:pt x="23" y="5"/>
                  </a:lnTo>
                  <a:lnTo>
                    <a:pt x="22" y="4"/>
                  </a:lnTo>
                  <a:lnTo>
                    <a:pt x="21" y="2"/>
                  </a:lnTo>
                  <a:lnTo>
                    <a:pt x="21" y="1"/>
                  </a:lnTo>
                  <a:lnTo>
                    <a:pt x="21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19" name="Freeform 98"/>
            <p:cNvSpPr>
              <a:spLocks/>
            </p:cNvSpPr>
            <p:nvPr/>
          </p:nvSpPr>
          <p:spPr bwMode="auto">
            <a:xfrm>
              <a:off x="3604065" y="2181369"/>
              <a:ext cx="270933" cy="235501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1" y="35"/>
                </a:cxn>
                <a:cxn ang="0">
                  <a:pos x="2" y="34"/>
                </a:cxn>
                <a:cxn ang="0">
                  <a:pos x="4" y="35"/>
                </a:cxn>
                <a:cxn ang="0">
                  <a:pos x="7" y="36"/>
                </a:cxn>
                <a:cxn ang="0">
                  <a:pos x="63" y="66"/>
                </a:cxn>
                <a:cxn ang="0">
                  <a:pos x="67" y="68"/>
                </a:cxn>
                <a:cxn ang="0">
                  <a:pos x="68" y="68"/>
                </a:cxn>
                <a:cxn ang="0">
                  <a:pos x="70" y="67"/>
                </a:cxn>
                <a:cxn ang="0">
                  <a:pos x="72" y="66"/>
                </a:cxn>
                <a:cxn ang="0">
                  <a:pos x="72" y="64"/>
                </a:cxn>
                <a:cxn ang="0">
                  <a:pos x="70" y="61"/>
                </a:cxn>
                <a:cxn ang="0">
                  <a:pos x="23" y="7"/>
                </a:cxn>
                <a:cxn ang="0">
                  <a:pos x="21" y="6"/>
                </a:cxn>
                <a:cxn ang="0">
                  <a:pos x="21" y="4"/>
                </a:cxn>
                <a:cxn ang="0">
                  <a:pos x="20" y="3"/>
                </a:cxn>
                <a:cxn ang="0">
                  <a:pos x="20" y="1"/>
                </a:cxn>
                <a:cxn ang="0">
                  <a:pos x="20" y="0"/>
                </a:cxn>
              </a:cxnLst>
              <a:rect l="0" t="0" r="r" b="b"/>
              <a:pathLst>
                <a:path w="73" h="69">
                  <a:moveTo>
                    <a:pt x="0" y="36"/>
                  </a:moveTo>
                  <a:lnTo>
                    <a:pt x="1" y="35"/>
                  </a:lnTo>
                  <a:lnTo>
                    <a:pt x="2" y="34"/>
                  </a:lnTo>
                  <a:lnTo>
                    <a:pt x="4" y="35"/>
                  </a:lnTo>
                  <a:lnTo>
                    <a:pt x="7" y="36"/>
                  </a:lnTo>
                  <a:lnTo>
                    <a:pt x="63" y="66"/>
                  </a:lnTo>
                  <a:lnTo>
                    <a:pt x="67" y="68"/>
                  </a:lnTo>
                  <a:lnTo>
                    <a:pt x="68" y="68"/>
                  </a:lnTo>
                  <a:lnTo>
                    <a:pt x="70" y="67"/>
                  </a:lnTo>
                  <a:lnTo>
                    <a:pt x="72" y="66"/>
                  </a:lnTo>
                  <a:lnTo>
                    <a:pt x="72" y="64"/>
                  </a:lnTo>
                  <a:lnTo>
                    <a:pt x="70" y="61"/>
                  </a:lnTo>
                  <a:lnTo>
                    <a:pt x="23" y="7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0" y="3"/>
                  </a:lnTo>
                  <a:lnTo>
                    <a:pt x="20" y="1"/>
                  </a:lnTo>
                  <a:lnTo>
                    <a:pt x="20" y="0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sp>
          <p:nvSpPr>
            <p:cNvPr id="20" name="Freeform 99"/>
            <p:cNvSpPr>
              <a:spLocks/>
            </p:cNvSpPr>
            <p:nvPr/>
          </p:nvSpPr>
          <p:spPr bwMode="auto">
            <a:xfrm>
              <a:off x="3678293" y="2171130"/>
              <a:ext cx="274645" cy="11604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8" y="2"/>
                </a:cxn>
                <a:cxn ang="0">
                  <a:pos x="64" y="31"/>
                </a:cxn>
                <a:cxn ang="0">
                  <a:pos x="68" y="33"/>
                </a:cxn>
                <a:cxn ang="0">
                  <a:pos x="69" y="33"/>
                </a:cxn>
                <a:cxn ang="0">
                  <a:pos x="71" y="32"/>
                </a:cxn>
                <a:cxn ang="0">
                  <a:pos x="73" y="30"/>
                </a:cxn>
                <a:cxn ang="0">
                  <a:pos x="73" y="28"/>
                </a:cxn>
                <a:cxn ang="0">
                  <a:pos x="71" y="26"/>
                </a:cxn>
                <a:cxn ang="0">
                  <a:pos x="48" y="2"/>
                </a:cxn>
              </a:cxnLst>
              <a:rect l="0" t="0" r="r" b="b"/>
              <a:pathLst>
                <a:path w="74" h="34">
                  <a:moveTo>
                    <a:pt x="0" y="2"/>
                  </a:moveTo>
                  <a:lnTo>
                    <a:pt x="1" y="1"/>
                  </a:lnTo>
                  <a:lnTo>
                    <a:pt x="4" y="0"/>
                  </a:lnTo>
                  <a:lnTo>
                    <a:pt x="5" y="0"/>
                  </a:lnTo>
                  <a:lnTo>
                    <a:pt x="8" y="2"/>
                  </a:lnTo>
                  <a:lnTo>
                    <a:pt x="64" y="31"/>
                  </a:lnTo>
                  <a:lnTo>
                    <a:pt x="68" y="33"/>
                  </a:lnTo>
                  <a:lnTo>
                    <a:pt x="69" y="33"/>
                  </a:lnTo>
                  <a:lnTo>
                    <a:pt x="71" y="32"/>
                  </a:lnTo>
                  <a:lnTo>
                    <a:pt x="73" y="30"/>
                  </a:lnTo>
                  <a:lnTo>
                    <a:pt x="73" y="28"/>
                  </a:lnTo>
                  <a:lnTo>
                    <a:pt x="71" y="26"/>
                  </a:lnTo>
                  <a:lnTo>
                    <a:pt x="48" y="2"/>
                  </a:lnTo>
                </a:path>
              </a:pathLst>
            </a:custGeom>
            <a:noFill/>
            <a:ln w="12700" cap="rnd" cmpd="sng">
              <a:solidFill>
                <a:srgbClr val="40FF4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tr-TR"/>
            </a:p>
          </p:txBody>
        </p:sp>
        <p:graphicFrame>
          <p:nvGraphicFramePr>
            <p:cNvPr id="21" name="Object 10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115494760"/>
                </p:ext>
              </p:extLst>
            </p:nvPr>
          </p:nvGraphicFramePr>
          <p:xfrm>
            <a:off x="1800316" y="2696742"/>
            <a:ext cx="3162126" cy="29352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19" name="Clip" r:id="rId5" imgW="3473280" imgH="3106440" progId="">
                    <p:embed/>
                  </p:oleObj>
                </mc:Choice>
                <mc:Fallback>
                  <p:oleObj name="Clip" r:id="rId5" imgW="3473280" imgH="3106440" progId="">
                    <p:embed/>
                    <p:pic>
                      <p:nvPicPr>
                        <p:cNvPr id="8" name="Object 10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00316" y="2696742"/>
                          <a:ext cx="3162126" cy="293523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10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201952853"/>
                </p:ext>
              </p:extLst>
            </p:nvPr>
          </p:nvGraphicFramePr>
          <p:xfrm>
            <a:off x="2642807" y="2829852"/>
            <a:ext cx="1273016" cy="15734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520" name="Clip" r:id="rId7" imgW="2862000" imgH="3403440" progId="">
                    <p:embed/>
                  </p:oleObj>
                </mc:Choice>
                <mc:Fallback>
                  <p:oleObj name="Clip" r:id="rId7" imgW="2862000" imgH="3403440" progId="">
                    <p:embed/>
                    <p:pic>
                      <p:nvPicPr>
                        <p:cNvPr id="5" name="Object 10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2807" y="2829852"/>
                          <a:ext cx="1273016" cy="15734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7" name="Text Box 104"/>
          <p:cNvSpPr txBox="1">
            <a:spLocks noChangeArrowheads="1"/>
          </p:cNvSpPr>
          <p:nvPr/>
        </p:nvSpPr>
        <p:spPr bwMode="auto">
          <a:xfrm>
            <a:off x="1870597" y="774296"/>
            <a:ext cx="59436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tr-TR" dirty="0">
                <a:solidFill>
                  <a:srgbClr val="F8F8F8"/>
                </a:solidFill>
              </a:rPr>
              <a:t>Bilgisayarlı Tek Foton Tomografisi (SPECT)</a:t>
            </a:r>
          </a:p>
          <a:p>
            <a:r>
              <a:rPr lang="tr-TR" dirty="0">
                <a:solidFill>
                  <a:srgbClr val="F8F8F8"/>
                </a:solidFill>
              </a:rPr>
              <a:t>Pozitron Emisyon </a:t>
            </a:r>
            <a:r>
              <a:rPr lang="tr-TR" dirty="0" smtClean="0">
                <a:solidFill>
                  <a:srgbClr val="F8F8F8"/>
                </a:solidFill>
              </a:rPr>
              <a:t>Tomografisi + Bilgisayarlı tomografi (BT-PET</a:t>
            </a:r>
            <a:r>
              <a:rPr lang="tr-TR" dirty="0">
                <a:solidFill>
                  <a:srgbClr val="F8F8F8"/>
                </a:solidFill>
              </a:rPr>
              <a:t>)</a:t>
            </a:r>
          </a:p>
        </p:txBody>
      </p:sp>
      <p:sp>
        <p:nvSpPr>
          <p:cNvPr id="98" name="Metin kutusu 97"/>
          <p:cNvSpPr txBox="1"/>
          <p:nvPr/>
        </p:nvSpPr>
        <p:spPr>
          <a:xfrm>
            <a:off x="2415588" y="5453507"/>
            <a:ext cx="41150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Radyoaktif maddelerin hastalara verilmesi</a:t>
            </a:r>
          </a:p>
          <a:p>
            <a:endParaRPr lang="tr-TR" dirty="0">
              <a:solidFill>
                <a:schemeClr val="bg1"/>
              </a:solidFill>
              <a:latin typeface="+mn-lt"/>
            </a:endParaRPr>
          </a:p>
          <a:p>
            <a:r>
              <a:rPr lang="tr-TR" dirty="0" smtClean="0">
                <a:solidFill>
                  <a:schemeClr val="bg1"/>
                </a:solidFill>
                <a:latin typeface="+mn-lt"/>
              </a:rPr>
              <a:t>Hasta yakınları</a:t>
            </a:r>
          </a:p>
        </p:txBody>
      </p:sp>
      <p:pic>
        <p:nvPicPr>
          <p:cNvPr id="99" name="Resim 9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50034" y="4646205"/>
            <a:ext cx="1052430" cy="2056360"/>
          </a:xfrm>
          <a:prstGeom prst="rect">
            <a:avLst/>
          </a:prstGeom>
        </p:spPr>
      </p:pic>
      <p:pic>
        <p:nvPicPr>
          <p:cNvPr id="10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54" y="4929051"/>
            <a:ext cx="1642340" cy="1517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01" name="Metin kutusu 100"/>
          <p:cNvSpPr txBox="1"/>
          <p:nvPr/>
        </p:nvSpPr>
        <p:spPr>
          <a:xfrm>
            <a:off x="783771" y="4445903"/>
            <a:ext cx="373820" cy="338554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??</a:t>
            </a:r>
            <a:endParaRPr lang="tr-TR" sz="1600" dirty="0">
              <a:solidFill>
                <a:schemeClr val="bg1"/>
              </a:solidFill>
            </a:endParaRPr>
          </a:p>
        </p:txBody>
      </p:sp>
      <p:sp>
        <p:nvSpPr>
          <p:cNvPr id="102" name="Metin kutusu 101"/>
          <p:cNvSpPr txBox="1"/>
          <p:nvPr/>
        </p:nvSpPr>
        <p:spPr>
          <a:xfrm>
            <a:off x="7589880" y="4107349"/>
            <a:ext cx="373820" cy="338554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</a:rPr>
              <a:t>??</a:t>
            </a:r>
            <a:endParaRPr lang="tr-TR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61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303394" y="1027158"/>
            <a:ext cx="4054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BU RİSKLER ARTABİLİR Mİ?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3000558" y="2778034"/>
            <a:ext cx="2538515" cy="523220"/>
          </a:xfrm>
          <a:prstGeom prst="rect">
            <a:avLst/>
          </a:prstGeom>
          <a:solidFill>
            <a:srgbClr val="FF3300"/>
          </a:solidFill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</a:rPr>
              <a:t>Maalesef Evet !!</a:t>
            </a:r>
            <a:endParaRPr lang="tr-T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59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54478" y="1616982"/>
            <a:ext cx="8534400" cy="1727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tr-TR" sz="2000" dirty="0">
                <a:solidFill>
                  <a:schemeClr val="bg1"/>
                </a:solidFill>
              </a:rPr>
              <a:t>Sistem </a:t>
            </a:r>
            <a:r>
              <a:rPr lang="tr-TR" sz="2000" dirty="0" smtClean="0">
                <a:solidFill>
                  <a:schemeClr val="bg1"/>
                </a:solidFill>
              </a:rPr>
              <a:t> arızası ve/veya kalibrasyon sorunu, </a:t>
            </a:r>
            <a:r>
              <a:rPr lang="tr-TR" sz="2000" dirty="0">
                <a:solidFill>
                  <a:schemeClr val="bg1"/>
                </a:solidFill>
              </a:rPr>
              <a:t>Kalite kontrol testlerinin </a:t>
            </a:r>
            <a:r>
              <a:rPr lang="tr-TR" sz="2000" dirty="0" smtClean="0">
                <a:solidFill>
                  <a:schemeClr val="bg1"/>
                </a:solidFill>
              </a:rPr>
              <a:t>yapılmaması</a:t>
            </a:r>
            <a:endParaRPr lang="tr-TR" sz="20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Kullanıcıların yeterli eğitimi almamış olması</a:t>
            </a:r>
            <a:endParaRPr lang="tr-TR" sz="20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Görüntü </a:t>
            </a:r>
            <a:r>
              <a:rPr lang="tr-TR" sz="2000" dirty="0">
                <a:solidFill>
                  <a:schemeClr val="bg1"/>
                </a:solidFill>
              </a:rPr>
              <a:t>kalitesinin yetersiz olması nedeni  ile ortaya çıkan tekrar </a:t>
            </a:r>
            <a:r>
              <a:rPr lang="tr-TR" sz="2000" dirty="0" smtClean="0">
                <a:solidFill>
                  <a:schemeClr val="bg1"/>
                </a:solidFill>
              </a:rPr>
              <a:t>çalışmaları</a:t>
            </a:r>
            <a:endParaRPr lang="tr-TR" sz="2000" dirty="0"/>
          </a:p>
          <a:p>
            <a:pPr marL="342900" indent="-342900"/>
            <a:endParaRPr lang="tr-TR" sz="2000" dirty="0"/>
          </a:p>
          <a:p>
            <a:pPr marL="342900" indent="-342900"/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451285" y="4765767"/>
            <a:ext cx="31982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Hasta dozlarının artması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301707" y="474230"/>
            <a:ext cx="4054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BU RİSKLER ARTABİLİR Mİ?</a:t>
            </a:r>
            <a:endParaRPr lang="tr-TR" sz="2800" dirty="0">
              <a:solidFill>
                <a:srgbClr val="FFFF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333896" y="5386959"/>
            <a:ext cx="4062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</a:rPr>
              <a:t>Tanısal hataların ortaya çıkması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502321" y="3838397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solidFill>
                  <a:srgbClr val="FFFF00"/>
                </a:solidFill>
              </a:rPr>
              <a:t>SONUÇ</a:t>
            </a:r>
            <a:endParaRPr lang="tr-TR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54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2903588" y="3242076"/>
            <a:ext cx="25165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Doganbor@gmail.com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050326" y="2813836"/>
            <a:ext cx="2269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www.doganbor.com</a:t>
            </a:r>
            <a:endParaRPr lang="tr-TR" sz="2000" dirty="0">
              <a:solidFill>
                <a:schemeClr val="bg1"/>
              </a:solidFill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611" y="3975677"/>
            <a:ext cx="1944216" cy="279728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881" y="3975677"/>
            <a:ext cx="2088232" cy="2783366"/>
          </a:xfrm>
          <a:prstGeom prst="rect">
            <a:avLst/>
          </a:prstGeo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11755" y="4136652"/>
            <a:ext cx="1607628" cy="246141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182" y="914922"/>
            <a:ext cx="1706936" cy="1425096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2521064" y="2498568"/>
            <a:ext cx="4011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 smtClean="0">
                <a:solidFill>
                  <a:schemeClr val="bg1"/>
                </a:solidFill>
              </a:rPr>
              <a:t>BOR RAD Danışmanlık Limited Şirketi</a:t>
            </a:r>
            <a:endParaRPr lang="tr-TR" sz="2000" dirty="0">
              <a:solidFill>
                <a:schemeClr val="bg1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405046" y="113378"/>
            <a:ext cx="2087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</a:rPr>
              <a:t>Teşekkürler</a:t>
            </a:r>
            <a:endParaRPr lang="tr-TR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87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650861" y="8738"/>
            <a:ext cx="60089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İYONLAŞTIRICI RADYASYON NEDİR?</a:t>
            </a:r>
            <a:endParaRPr lang="tr-TR" sz="32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48" name="Grup 47"/>
          <p:cNvGrpSpPr/>
          <p:nvPr/>
        </p:nvGrpSpPr>
        <p:grpSpPr>
          <a:xfrm>
            <a:off x="666750" y="1600200"/>
            <a:ext cx="4915802" cy="3670876"/>
            <a:chOff x="1676400" y="1981200"/>
            <a:chExt cx="4915802" cy="3670876"/>
          </a:xfrm>
        </p:grpSpPr>
        <p:sp>
          <p:nvSpPr>
            <p:cNvPr id="3" name="Oval 27"/>
            <p:cNvSpPr>
              <a:spLocks noChangeArrowheads="1"/>
            </p:cNvSpPr>
            <p:nvPr/>
          </p:nvSpPr>
          <p:spPr bwMode="auto">
            <a:xfrm>
              <a:off x="3514684" y="3363762"/>
              <a:ext cx="1023503" cy="1072259"/>
            </a:xfrm>
            <a:prstGeom prst="ellipse">
              <a:avLst/>
            </a:prstGeom>
            <a:noFill/>
            <a:ln w="9525">
              <a:solidFill>
                <a:srgbClr val="FFFF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3855852" y="3661685"/>
              <a:ext cx="170584" cy="17849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3969992" y="3722057"/>
              <a:ext cx="170584" cy="17849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3969992" y="3602625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4084133" y="3662997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3912295" y="3840176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4026436" y="3840176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3799408" y="3840176"/>
              <a:ext cx="170584" cy="17849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Oval 12"/>
            <p:cNvSpPr>
              <a:spLocks noChangeArrowheads="1"/>
            </p:cNvSpPr>
            <p:nvPr/>
          </p:nvSpPr>
          <p:spPr bwMode="auto">
            <a:xfrm>
              <a:off x="4082879" y="3661685"/>
              <a:ext cx="170584" cy="17849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3799408" y="3722057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Oval 14"/>
            <p:cNvSpPr>
              <a:spLocks noChangeArrowheads="1"/>
            </p:cNvSpPr>
            <p:nvPr/>
          </p:nvSpPr>
          <p:spPr bwMode="auto">
            <a:xfrm>
              <a:off x="4140576" y="3781116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4082879" y="3900548"/>
              <a:ext cx="170584" cy="17849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3912295" y="3959607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6" name="Oval 18"/>
            <p:cNvSpPr>
              <a:spLocks noChangeArrowheads="1"/>
            </p:cNvSpPr>
            <p:nvPr/>
          </p:nvSpPr>
          <p:spPr bwMode="auto">
            <a:xfrm>
              <a:off x="4084133" y="3959607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4140576" y="3840176"/>
              <a:ext cx="170584" cy="17849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8" name="Oval 20"/>
            <p:cNvSpPr>
              <a:spLocks noChangeArrowheads="1"/>
            </p:cNvSpPr>
            <p:nvPr/>
          </p:nvSpPr>
          <p:spPr bwMode="auto">
            <a:xfrm>
              <a:off x="3799408" y="3959607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9" name="Oval 21"/>
            <p:cNvSpPr>
              <a:spLocks noChangeArrowheads="1"/>
            </p:cNvSpPr>
            <p:nvPr/>
          </p:nvSpPr>
          <p:spPr bwMode="auto">
            <a:xfrm>
              <a:off x="3912295" y="4018667"/>
              <a:ext cx="170584" cy="17849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Oval 22"/>
            <p:cNvSpPr>
              <a:spLocks noChangeArrowheads="1"/>
            </p:cNvSpPr>
            <p:nvPr/>
          </p:nvSpPr>
          <p:spPr bwMode="auto">
            <a:xfrm>
              <a:off x="4026436" y="4018667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1" name="Oval 23"/>
            <p:cNvSpPr>
              <a:spLocks noChangeArrowheads="1"/>
            </p:cNvSpPr>
            <p:nvPr/>
          </p:nvSpPr>
          <p:spPr bwMode="auto">
            <a:xfrm>
              <a:off x="5334663" y="2828289"/>
              <a:ext cx="170584" cy="17849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auto">
            <a:xfrm>
              <a:off x="5334663" y="2947721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3" name="Oval 25"/>
            <p:cNvSpPr>
              <a:spLocks noChangeArrowheads="1"/>
            </p:cNvSpPr>
            <p:nvPr/>
          </p:nvSpPr>
          <p:spPr bwMode="auto">
            <a:xfrm>
              <a:off x="5448804" y="2828289"/>
              <a:ext cx="170584" cy="178491"/>
            </a:xfrm>
            <a:prstGeom prst="ellipse">
              <a:avLst/>
            </a:prstGeom>
            <a:solidFill>
              <a:srgbClr val="00FFFF"/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4" name="Oval 26"/>
            <p:cNvSpPr>
              <a:spLocks noChangeArrowheads="1"/>
            </p:cNvSpPr>
            <p:nvPr/>
          </p:nvSpPr>
          <p:spPr bwMode="auto">
            <a:xfrm>
              <a:off x="5448804" y="2947721"/>
              <a:ext cx="170584" cy="17849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4254717" y="4316589"/>
              <a:ext cx="56443" cy="603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6" name="Oval 37"/>
            <p:cNvSpPr>
              <a:spLocks noChangeArrowheads="1"/>
            </p:cNvSpPr>
            <p:nvPr/>
          </p:nvSpPr>
          <p:spPr bwMode="auto">
            <a:xfrm>
              <a:off x="3799408" y="3363762"/>
              <a:ext cx="56444" cy="603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7" name="Oval 38"/>
            <p:cNvSpPr>
              <a:spLocks noChangeArrowheads="1"/>
            </p:cNvSpPr>
            <p:nvPr/>
          </p:nvSpPr>
          <p:spPr bwMode="auto">
            <a:xfrm>
              <a:off x="3324706" y="3177013"/>
              <a:ext cx="1364671" cy="1429241"/>
            </a:xfrm>
            <a:prstGeom prst="ellipse">
              <a:avLst/>
            </a:prstGeom>
            <a:noFill/>
            <a:ln w="9525">
              <a:solidFill>
                <a:srgbClr val="FFFF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8" name="Oval 39"/>
            <p:cNvSpPr>
              <a:spLocks noChangeArrowheads="1"/>
            </p:cNvSpPr>
            <p:nvPr/>
          </p:nvSpPr>
          <p:spPr bwMode="auto">
            <a:xfrm>
              <a:off x="3741711" y="3185271"/>
              <a:ext cx="56444" cy="603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Oval 40"/>
            <p:cNvSpPr>
              <a:spLocks noChangeArrowheads="1"/>
            </p:cNvSpPr>
            <p:nvPr/>
          </p:nvSpPr>
          <p:spPr bwMode="auto">
            <a:xfrm>
              <a:off x="4368857" y="3245643"/>
              <a:ext cx="56444" cy="603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Oval 41"/>
            <p:cNvSpPr>
              <a:spLocks noChangeArrowheads="1"/>
            </p:cNvSpPr>
            <p:nvPr/>
          </p:nvSpPr>
          <p:spPr bwMode="auto">
            <a:xfrm>
              <a:off x="4652327" y="3720744"/>
              <a:ext cx="56444" cy="603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1" name="Oval 42"/>
            <p:cNvSpPr>
              <a:spLocks noChangeArrowheads="1"/>
            </p:cNvSpPr>
            <p:nvPr/>
          </p:nvSpPr>
          <p:spPr bwMode="auto">
            <a:xfrm>
              <a:off x="4595885" y="4256217"/>
              <a:ext cx="56443" cy="603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2" name="Oval 43"/>
            <p:cNvSpPr>
              <a:spLocks noChangeArrowheads="1"/>
            </p:cNvSpPr>
            <p:nvPr/>
          </p:nvSpPr>
          <p:spPr bwMode="auto">
            <a:xfrm>
              <a:off x="3344101" y="3661685"/>
              <a:ext cx="56443" cy="603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3" name="Oval 44"/>
            <p:cNvSpPr>
              <a:spLocks noChangeArrowheads="1"/>
            </p:cNvSpPr>
            <p:nvPr/>
          </p:nvSpPr>
          <p:spPr bwMode="auto">
            <a:xfrm>
              <a:off x="3458241" y="4256217"/>
              <a:ext cx="56444" cy="603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4" name="Oval 45"/>
            <p:cNvSpPr>
              <a:spLocks noChangeArrowheads="1"/>
            </p:cNvSpPr>
            <p:nvPr/>
          </p:nvSpPr>
          <p:spPr bwMode="auto">
            <a:xfrm>
              <a:off x="3913549" y="4555452"/>
              <a:ext cx="56443" cy="6037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5" name="Line 46"/>
            <p:cNvSpPr>
              <a:spLocks noChangeShapeType="1"/>
            </p:cNvSpPr>
            <p:nvPr/>
          </p:nvSpPr>
          <p:spPr bwMode="auto">
            <a:xfrm flipV="1">
              <a:off x="4140576" y="3126212"/>
              <a:ext cx="1081200" cy="654904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r-TR" sz="1600">
                <a:solidFill>
                  <a:schemeClr val="bg1"/>
                </a:solidFill>
              </a:endParaRPr>
            </a:p>
          </p:txBody>
        </p:sp>
        <p:sp>
          <p:nvSpPr>
            <p:cNvPr id="36" name="Text Box 47"/>
            <p:cNvSpPr txBox="1">
              <a:spLocks noChangeArrowheads="1"/>
            </p:cNvSpPr>
            <p:nvPr/>
          </p:nvSpPr>
          <p:spPr bwMode="auto">
            <a:xfrm>
              <a:off x="5245545" y="3341451"/>
              <a:ext cx="1201739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Alfa Salınımı</a:t>
              </a:r>
            </a:p>
            <a:p>
              <a:pPr algn="ctr"/>
              <a:r>
                <a:rPr lang="tr-TR" sz="160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+ yüklü</a:t>
              </a:r>
            </a:p>
          </p:txBody>
        </p:sp>
        <p:sp>
          <p:nvSpPr>
            <p:cNvPr id="37" name="Freeform 48"/>
            <p:cNvSpPr>
              <a:spLocks/>
            </p:cNvSpPr>
            <p:nvPr/>
          </p:nvSpPr>
          <p:spPr bwMode="auto">
            <a:xfrm>
              <a:off x="4197020" y="4079039"/>
              <a:ext cx="967059" cy="1368868"/>
            </a:xfrm>
            <a:custGeom>
              <a:avLst/>
              <a:gdLst>
                <a:gd name="T0" fmla="*/ 0 w 771"/>
                <a:gd name="T1" fmla="*/ 0 h 1043"/>
                <a:gd name="T2" fmla="*/ 2147483647 w 771"/>
                <a:gd name="T3" fmla="*/ 2147483647 h 1043"/>
                <a:gd name="T4" fmla="*/ 2147483647 w 771"/>
                <a:gd name="T5" fmla="*/ 2147483647 h 1043"/>
                <a:gd name="T6" fmla="*/ 2147483647 w 771"/>
                <a:gd name="T7" fmla="*/ 2147483647 h 1043"/>
                <a:gd name="T8" fmla="*/ 2147483647 w 771"/>
                <a:gd name="T9" fmla="*/ 2147483647 h 1043"/>
                <a:gd name="T10" fmla="*/ 2147483647 w 771"/>
                <a:gd name="T11" fmla="*/ 2147483647 h 1043"/>
                <a:gd name="T12" fmla="*/ 2147483647 w 771"/>
                <a:gd name="T13" fmla="*/ 2147483647 h 1043"/>
                <a:gd name="T14" fmla="*/ 2147483647 w 771"/>
                <a:gd name="T15" fmla="*/ 2147483647 h 1043"/>
                <a:gd name="T16" fmla="*/ 2147483647 w 771"/>
                <a:gd name="T17" fmla="*/ 2147483647 h 1043"/>
                <a:gd name="T18" fmla="*/ 2147483647 w 771"/>
                <a:gd name="T19" fmla="*/ 2147483647 h 1043"/>
                <a:gd name="T20" fmla="*/ 2147483647 w 771"/>
                <a:gd name="T21" fmla="*/ 2147483647 h 1043"/>
                <a:gd name="T22" fmla="*/ 2147483647 w 771"/>
                <a:gd name="T23" fmla="*/ 2147483647 h 1043"/>
                <a:gd name="T24" fmla="*/ 2147483647 w 771"/>
                <a:gd name="T25" fmla="*/ 2147483647 h 1043"/>
                <a:gd name="T26" fmla="*/ 2147483647 w 771"/>
                <a:gd name="T27" fmla="*/ 2147483647 h 10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71"/>
                <a:gd name="T43" fmla="*/ 0 h 1043"/>
                <a:gd name="T44" fmla="*/ 771 w 771"/>
                <a:gd name="T45" fmla="*/ 1043 h 104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71" h="1043">
                  <a:moveTo>
                    <a:pt x="0" y="0"/>
                  </a:moveTo>
                  <a:cubicBezTo>
                    <a:pt x="4" y="56"/>
                    <a:pt x="8" y="113"/>
                    <a:pt x="46" y="136"/>
                  </a:cubicBezTo>
                  <a:cubicBezTo>
                    <a:pt x="84" y="159"/>
                    <a:pt x="204" y="106"/>
                    <a:pt x="227" y="136"/>
                  </a:cubicBezTo>
                  <a:cubicBezTo>
                    <a:pt x="250" y="166"/>
                    <a:pt x="159" y="287"/>
                    <a:pt x="182" y="317"/>
                  </a:cubicBezTo>
                  <a:cubicBezTo>
                    <a:pt x="205" y="347"/>
                    <a:pt x="340" y="287"/>
                    <a:pt x="363" y="317"/>
                  </a:cubicBezTo>
                  <a:cubicBezTo>
                    <a:pt x="386" y="347"/>
                    <a:pt x="295" y="469"/>
                    <a:pt x="318" y="499"/>
                  </a:cubicBezTo>
                  <a:cubicBezTo>
                    <a:pt x="341" y="529"/>
                    <a:pt x="484" y="476"/>
                    <a:pt x="499" y="499"/>
                  </a:cubicBezTo>
                  <a:cubicBezTo>
                    <a:pt x="514" y="522"/>
                    <a:pt x="393" y="605"/>
                    <a:pt x="408" y="635"/>
                  </a:cubicBezTo>
                  <a:cubicBezTo>
                    <a:pt x="423" y="665"/>
                    <a:pt x="567" y="650"/>
                    <a:pt x="590" y="680"/>
                  </a:cubicBezTo>
                  <a:cubicBezTo>
                    <a:pt x="613" y="710"/>
                    <a:pt x="530" y="786"/>
                    <a:pt x="545" y="816"/>
                  </a:cubicBezTo>
                  <a:cubicBezTo>
                    <a:pt x="560" y="846"/>
                    <a:pt x="666" y="839"/>
                    <a:pt x="681" y="862"/>
                  </a:cubicBezTo>
                  <a:cubicBezTo>
                    <a:pt x="696" y="885"/>
                    <a:pt x="628" y="929"/>
                    <a:pt x="635" y="952"/>
                  </a:cubicBezTo>
                  <a:cubicBezTo>
                    <a:pt x="642" y="975"/>
                    <a:pt x="703" y="983"/>
                    <a:pt x="726" y="998"/>
                  </a:cubicBezTo>
                  <a:cubicBezTo>
                    <a:pt x="749" y="1013"/>
                    <a:pt x="760" y="1028"/>
                    <a:pt x="771" y="1043"/>
                  </a:cubicBezTo>
                </a:path>
              </a:pathLst>
            </a:custGeom>
            <a:noFill/>
            <a:ln w="9525">
              <a:solidFill>
                <a:srgbClr val="FFFF00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tr-TR" sz="1600">
                <a:solidFill>
                  <a:schemeClr val="bg1"/>
                </a:solidFill>
              </a:endParaRPr>
            </a:p>
          </p:txBody>
        </p:sp>
        <p:sp>
          <p:nvSpPr>
            <p:cNvPr id="38" name="Text Box 49"/>
            <p:cNvSpPr txBox="1">
              <a:spLocks noChangeArrowheads="1"/>
            </p:cNvSpPr>
            <p:nvPr/>
          </p:nvSpPr>
          <p:spPr bwMode="auto">
            <a:xfrm>
              <a:off x="5237344" y="5067301"/>
              <a:ext cx="135485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Gama salınımı</a:t>
              </a:r>
            </a:p>
            <a:p>
              <a:pPr algn="ctr"/>
              <a:r>
                <a:rPr lang="tr-TR" sz="160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Yüksüz</a:t>
              </a:r>
            </a:p>
          </p:txBody>
        </p:sp>
        <p:sp>
          <p:nvSpPr>
            <p:cNvPr id="39" name="Line 50"/>
            <p:cNvSpPr>
              <a:spLocks noChangeShapeType="1"/>
            </p:cNvSpPr>
            <p:nvPr/>
          </p:nvSpPr>
          <p:spPr bwMode="auto">
            <a:xfrm flipH="1" flipV="1">
              <a:off x="2661765" y="2412248"/>
              <a:ext cx="1308227" cy="148830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r-TR" sz="1600">
                <a:solidFill>
                  <a:schemeClr val="bg1"/>
                </a:solidFill>
              </a:endParaRPr>
            </a:p>
          </p:txBody>
        </p:sp>
        <p:sp>
          <p:nvSpPr>
            <p:cNvPr id="40" name="Oval 51"/>
            <p:cNvSpPr>
              <a:spLocks noChangeArrowheads="1"/>
            </p:cNvSpPr>
            <p:nvPr/>
          </p:nvSpPr>
          <p:spPr bwMode="auto">
            <a:xfrm>
              <a:off x="2604068" y="2351876"/>
              <a:ext cx="56443" cy="60372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41" name="Text Box 52"/>
            <p:cNvSpPr txBox="1">
              <a:spLocks noChangeArrowheads="1"/>
            </p:cNvSpPr>
            <p:nvPr/>
          </p:nvSpPr>
          <p:spPr bwMode="auto">
            <a:xfrm>
              <a:off x="1676400" y="2669485"/>
              <a:ext cx="125829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Beta Salınımı</a:t>
              </a:r>
            </a:p>
            <a:p>
              <a:pPr algn="ctr"/>
              <a:r>
                <a:rPr lang="tr-TR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- Yüklü</a:t>
              </a:r>
            </a:p>
          </p:txBody>
        </p:sp>
        <p:sp>
          <p:nvSpPr>
            <p:cNvPr id="42" name="Freeform 53"/>
            <p:cNvSpPr>
              <a:spLocks/>
            </p:cNvSpPr>
            <p:nvPr/>
          </p:nvSpPr>
          <p:spPr bwMode="auto">
            <a:xfrm rot="4815930">
              <a:off x="2976648" y="4263521"/>
              <a:ext cx="535473" cy="796476"/>
            </a:xfrm>
            <a:custGeom>
              <a:avLst/>
              <a:gdLst>
                <a:gd name="T0" fmla="*/ 0 w 771"/>
                <a:gd name="T1" fmla="*/ 0 h 1043"/>
                <a:gd name="T2" fmla="*/ 2147483647 w 771"/>
                <a:gd name="T3" fmla="*/ 2147483647 h 1043"/>
                <a:gd name="T4" fmla="*/ 2147483647 w 771"/>
                <a:gd name="T5" fmla="*/ 2147483647 h 1043"/>
                <a:gd name="T6" fmla="*/ 2147483647 w 771"/>
                <a:gd name="T7" fmla="*/ 2147483647 h 1043"/>
                <a:gd name="T8" fmla="*/ 2147483647 w 771"/>
                <a:gd name="T9" fmla="*/ 2147483647 h 1043"/>
                <a:gd name="T10" fmla="*/ 2147483647 w 771"/>
                <a:gd name="T11" fmla="*/ 2147483647 h 1043"/>
                <a:gd name="T12" fmla="*/ 2147483647 w 771"/>
                <a:gd name="T13" fmla="*/ 2147483647 h 1043"/>
                <a:gd name="T14" fmla="*/ 2147483647 w 771"/>
                <a:gd name="T15" fmla="*/ 2147483647 h 1043"/>
                <a:gd name="T16" fmla="*/ 2147483647 w 771"/>
                <a:gd name="T17" fmla="*/ 2147483647 h 1043"/>
                <a:gd name="T18" fmla="*/ 2147483647 w 771"/>
                <a:gd name="T19" fmla="*/ 2147483647 h 1043"/>
                <a:gd name="T20" fmla="*/ 2147483647 w 771"/>
                <a:gd name="T21" fmla="*/ 2147483647 h 1043"/>
                <a:gd name="T22" fmla="*/ 2147483647 w 771"/>
                <a:gd name="T23" fmla="*/ 2147483647 h 1043"/>
                <a:gd name="T24" fmla="*/ 2147483647 w 771"/>
                <a:gd name="T25" fmla="*/ 2147483647 h 1043"/>
                <a:gd name="T26" fmla="*/ 2147483647 w 771"/>
                <a:gd name="T27" fmla="*/ 2147483647 h 104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71"/>
                <a:gd name="T43" fmla="*/ 0 h 1043"/>
                <a:gd name="T44" fmla="*/ 771 w 771"/>
                <a:gd name="T45" fmla="*/ 1043 h 104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71" h="1043">
                  <a:moveTo>
                    <a:pt x="0" y="0"/>
                  </a:moveTo>
                  <a:cubicBezTo>
                    <a:pt x="4" y="56"/>
                    <a:pt x="8" y="113"/>
                    <a:pt x="46" y="136"/>
                  </a:cubicBezTo>
                  <a:cubicBezTo>
                    <a:pt x="84" y="159"/>
                    <a:pt x="204" y="106"/>
                    <a:pt x="227" y="136"/>
                  </a:cubicBezTo>
                  <a:cubicBezTo>
                    <a:pt x="250" y="166"/>
                    <a:pt x="159" y="287"/>
                    <a:pt x="182" y="317"/>
                  </a:cubicBezTo>
                  <a:cubicBezTo>
                    <a:pt x="205" y="347"/>
                    <a:pt x="340" y="287"/>
                    <a:pt x="363" y="317"/>
                  </a:cubicBezTo>
                  <a:cubicBezTo>
                    <a:pt x="386" y="347"/>
                    <a:pt x="295" y="469"/>
                    <a:pt x="318" y="499"/>
                  </a:cubicBezTo>
                  <a:cubicBezTo>
                    <a:pt x="341" y="529"/>
                    <a:pt x="484" y="476"/>
                    <a:pt x="499" y="499"/>
                  </a:cubicBezTo>
                  <a:cubicBezTo>
                    <a:pt x="514" y="522"/>
                    <a:pt x="393" y="605"/>
                    <a:pt x="408" y="635"/>
                  </a:cubicBezTo>
                  <a:cubicBezTo>
                    <a:pt x="423" y="665"/>
                    <a:pt x="567" y="650"/>
                    <a:pt x="590" y="680"/>
                  </a:cubicBezTo>
                  <a:cubicBezTo>
                    <a:pt x="613" y="710"/>
                    <a:pt x="530" y="786"/>
                    <a:pt x="545" y="816"/>
                  </a:cubicBezTo>
                  <a:cubicBezTo>
                    <a:pt x="560" y="846"/>
                    <a:pt x="666" y="839"/>
                    <a:pt x="681" y="862"/>
                  </a:cubicBezTo>
                  <a:cubicBezTo>
                    <a:pt x="696" y="885"/>
                    <a:pt x="628" y="929"/>
                    <a:pt x="635" y="952"/>
                  </a:cubicBezTo>
                  <a:cubicBezTo>
                    <a:pt x="642" y="975"/>
                    <a:pt x="703" y="983"/>
                    <a:pt x="726" y="998"/>
                  </a:cubicBezTo>
                  <a:cubicBezTo>
                    <a:pt x="749" y="1013"/>
                    <a:pt x="760" y="1028"/>
                    <a:pt x="771" y="1043"/>
                  </a:cubicBezTo>
                </a:path>
              </a:pathLst>
            </a:custGeom>
            <a:noFill/>
            <a:ln w="9525">
              <a:solidFill>
                <a:srgbClr val="FFFF00"/>
              </a:solidFill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tr-TR" sz="1600">
                <a:solidFill>
                  <a:schemeClr val="bg1"/>
                </a:solidFill>
              </a:endParaRPr>
            </a:p>
          </p:txBody>
        </p:sp>
        <p:sp>
          <p:nvSpPr>
            <p:cNvPr id="43" name="Text Box 54"/>
            <p:cNvSpPr txBox="1">
              <a:spLocks noChangeArrowheads="1"/>
            </p:cNvSpPr>
            <p:nvPr/>
          </p:nvSpPr>
          <p:spPr bwMode="auto">
            <a:xfrm>
              <a:off x="2457629" y="5008242"/>
              <a:ext cx="901209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60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X-Işınları</a:t>
              </a:r>
            </a:p>
            <a:p>
              <a:pPr algn="ctr"/>
              <a:r>
                <a:rPr lang="tr-TR" sz="160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Yüksüz</a:t>
              </a:r>
            </a:p>
          </p:txBody>
        </p:sp>
        <p:sp>
          <p:nvSpPr>
            <p:cNvPr id="44" name="Line 50"/>
            <p:cNvSpPr>
              <a:spLocks noChangeShapeType="1"/>
            </p:cNvSpPr>
            <p:nvPr/>
          </p:nvSpPr>
          <p:spPr bwMode="auto">
            <a:xfrm flipH="1" flipV="1">
              <a:off x="3798152" y="2573287"/>
              <a:ext cx="215739" cy="1147457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tr-TR" sz="1600">
                <a:solidFill>
                  <a:schemeClr val="bg1"/>
                </a:solidFill>
              </a:endParaRPr>
            </a:p>
          </p:txBody>
        </p:sp>
        <p:sp>
          <p:nvSpPr>
            <p:cNvPr id="45" name="Text Box 52"/>
            <p:cNvSpPr txBox="1">
              <a:spLocks noChangeArrowheads="1"/>
            </p:cNvSpPr>
            <p:nvPr/>
          </p:nvSpPr>
          <p:spPr bwMode="auto">
            <a:xfrm>
              <a:off x="3133371" y="1981200"/>
              <a:ext cx="161723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tr-TR" sz="1600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Pozitron  </a:t>
              </a:r>
              <a:r>
                <a:rPr lang="tr-TR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Salınımı</a:t>
              </a:r>
            </a:p>
            <a:p>
              <a:pPr algn="ctr"/>
              <a:r>
                <a:rPr lang="tr-TR" sz="1600" dirty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 </a:t>
              </a:r>
              <a:r>
                <a:rPr lang="tr-TR" sz="1600" dirty="0" smtClean="0">
                  <a:solidFill>
                    <a:schemeClr val="bg1"/>
                  </a:solidFill>
                  <a:latin typeface="Calibri" pitchFamily="34" charset="0"/>
                  <a:cs typeface="Calibri" pitchFamily="34" charset="0"/>
                </a:rPr>
                <a:t>+ Yüklü</a:t>
              </a:r>
              <a:endParaRPr lang="tr-TR" sz="16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46" name="Metin kutusu 45"/>
          <p:cNvSpPr txBox="1"/>
          <p:nvPr/>
        </p:nvSpPr>
        <p:spPr>
          <a:xfrm>
            <a:off x="1876963" y="800874"/>
            <a:ext cx="5237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>
                <a:solidFill>
                  <a:srgbClr val="FFCCFF"/>
                </a:solidFill>
              </a:rPr>
              <a:t>Atomun yüklü ve yüksüz parçacık olarak enerji salması</a:t>
            </a:r>
            <a:endParaRPr lang="tr-TR" dirty="0">
              <a:solidFill>
                <a:srgbClr val="FFCCFF"/>
              </a:solidFill>
            </a:endParaRPr>
          </a:p>
        </p:txBody>
      </p:sp>
      <p:pic>
        <p:nvPicPr>
          <p:cNvPr id="47" name="Resim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606" y="2598806"/>
            <a:ext cx="2215686" cy="2147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6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8232</TotalTime>
  <Words>3143</Words>
  <Application>Microsoft Office PowerPoint</Application>
  <PresentationFormat>Ekran Gösterisi (4:3)</PresentationFormat>
  <Paragraphs>1143</Paragraphs>
  <Slides>85</Slides>
  <Notes>0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85</vt:i4>
      </vt:variant>
    </vt:vector>
  </HeadingPairs>
  <TitlesOfParts>
    <vt:vector size="95" baseType="lpstr">
      <vt:lpstr>Arial</vt:lpstr>
      <vt:lpstr>Arial Unicode MS</vt:lpstr>
      <vt:lpstr>Calibri</vt:lpstr>
      <vt:lpstr>Calibri Light</vt:lpstr>
      <vt:lpstr>Georgia</vt:lpstr>
      <vt:lpstr>Symbol</vt:lpstr>
      <vt:lpstr>Times New Roman</vt:lpstr>
      <vt:lpstr>Office Teması</vt:lpstr>
      <vt:lpstr>Clip</vt:lpstr>
      <vt:lpstr>Çalışma Sayfası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dogan</dc:creator>
  <cp:lastModifiedBy>dogan</cp:lastModifiedBy>
  <cp:revision>187</cp:revision>
  <dcterms:created xsi:type="dcterms:W3CDTF">2019-01-21T15:00:06Z</dcterms:created>
  <dcterms:modified xsi:type="dcterms:W3CDTF">2019-04-26T15:12:31Z</dcterms:modified>
</cp:coreProperties>
</file>